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71" r:id="rId4"/>
    <p:sldId id="272" r:id="rId5"/>
    <p:sldId id="309" r:id="rId6"/>
    <p:sldId id="259" r:id="rId7"/>
    <p:sldId id="260" r:id="rId8"/>
    <p:sldId id="261" r:id="rId9"/>
    <p:sldId id="289" r:id="rId10"/>
    <p:sldId id="262" r:id="rId11"/>
    <p:sldId id="263" r:id="rId12"/>
    <p:sldId id="264" r:id="rId13"/>
    <p:sldId id="288" r:id="rId14"/>
    <p:sldId id="267" r:id="rId15"/>
    <p:sldId id="287" r:id="rId16"/>
    <p:sldId id="273" r:id="rId17"/>
    <p:sldId id="265" r:id="rId18"/>
    <p:sldId id="270" r:id="rId19"/>
    <p:sldId id="302" r:id="rId20"/>
    <p:sldId id="303" r:id="rId21"/>
    <p:sldId id="304" r:id="rId22"/>
    <p:sldId id="269" r:id="rId23"/>
    <p:sldId id="268" r:id="rId24"/>
    <p:sldId id="276" r:id="rId25"/>
    <p:sldId id="293" r:id="rId26"/>
    <p:sldId id="301" r:id="rId27"/>
    <p:sldId id="290" r:id="rId28"/>
    <p:sldId id="291" r:id="rId29"/>
    <p:sldId id="292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5" r:id="rId38"/>
    <p:sldId id="306" r:id="rId39"/>
    <p:sldId id="307" r:id="rId40"/>
    <p:sldId id="308" r:id="rId41"/>
    <p:sldId id="283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0D9F2-0C2E-4F44-8456-ECFA8770CC8F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7B3CE-862E-4D28-B9DD-C7DCE69F7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60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B3CE-862E-4D28-B9DD-C7DCE69F7C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B3CE-862E-4D28-B9DD-C7DCE69F7C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57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B3CE-862E-4D28-B9DD-C7DCE69F7C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19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B3CE-862E-4D28-B9DD-C7DCE69F7CD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76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B3CE-862E-4D28-B9DD-C7DCE69F7CD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2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B3CE-862E-4D28-B9DD-C7DCE69F7CD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46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B3CE-862E-4D28-B9DD-C7DCE69F7CD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470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B3CE-862E-4D28-B9DD-C7DCE69F7CD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08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9B85-F5B0-45EB-9CE1-B5FDBDE8CA17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3D8E-F355-4486-862E-450AF2E03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4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9B85-F5B0-45EB-9CE1-B5FDBDE8CA17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3D8E-F355-4486-862E-450AF2E03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5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9B85-F5B0-45EB-9CE1-B5FDBDE8CA17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3D8E-F355-4486-862E-450AF2E03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8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9B85-F5B0-45EB-9CE1-B5FDBDE8CA17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3D8E-F355-4486-862E-450AF2E03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7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9B85-F5B0-45EB-9CE1-B5FDBDE8CA17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3D8E-F355-4486-862E-450AF2E03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9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9B85-F5B0-45EB-9CE1-B5FDBDE8CA17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3D8E-F355-4486-862E-450AF2E03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9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9B85-F5B0-45EB-9CE1-B5FDBDE8CA17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3D8E-F355-4486-862E-450AF2E03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41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9B85-F5B0-45EB-9CE1-B5FDBDE8CA17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3D8E-F355-4486-862E-450AF2E03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85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9B85-F5B0-45EB-9CE1-B5FDBDE8CA17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3D8E-F355-4486-862E-450AF2E03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15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9B85-F5B0-45EB-9CE1-B5FDBDE8CA17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3D8E-F355-4486-862E-450AF2E03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02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9B85-F5B0-45EB-9CE1-B5FDBDE8CA17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3D8E-F355-4486-862E-450AF2E03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4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A9B85-F5B0-45EB-9CE1-B5FDBDE8CA17}" type="datetimeFigureOut">
              <a:rPr lang="ru-RU" smtClean="0"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C3D8E-F355-4486-862E-450AF2E03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38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7330" y="2903983"/>
            <a:ext cx="9144000" cy="13128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+mn-lt"/>
              </a:rPr>
              <a:t>ЮРИДИЧЕСКИЙ ЛИКБЕЗ ДЛЯ ВРАЧА: АЛГОРИТМЫ СНИЖЕНИЯ РИСКОВ</a:t>
            </a:r>
            <a:endParaRPr lang="ru-RU" sz="4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72274" y="5762625"/>
            <a:ext cx="5019675" cy="419100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И.О. Печерей, А.В. Иванов (Москва)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30" y="476128"/>
            <a:ext cx="1460467" cy="13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6079" y="260100"/>
            <a:ext cx="1123587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Дефекты </a:t>
            </a:r>
            <a:r>
              <a:rPr lang="ru-RU" sz="3200" dirty="0" smtClean="0"/>
              <a:t>(нарушения </a:t>
            </a:r>
            <a:r>
              <a:rPr lang="ru-RU" sz="3200" dirty="0"/>
              <a:t>при </a:t>
            </a:r>
            <a:r>
              <a:rPr lang="ru-RU" sz="3200" dirty="0" smtClean="0"/>
              <a:t>оказании) медицинской помощи: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связанные </a:t>
            </a:r>
            <a:r>
              <a:rPr lang="ru-RU" sz="3200" dirty="0"/>
              <a:t>с </a:t>
            </a:r>
            <a:r>
              <a:rPr lang="ru-RU" sz="3200" dirty="0">
                <a:solidFill>
                  <a:srgbClr val="FF0000"/>
                </a:solidFill>
              </a:rPr>
              <a:t>нарушением условий оказания </a:t>
            </a:r>
            <a:r>
              <a:rPr lang="ru-RU" sz="3200" dirty="0" smtClean="0"/>
              <a:t>мед. помощи</a:t>
            </a:r>
            <a:r>
              <a:rPr lang="ru-RU" sz="3200" dirty="0"/>
              <a:t>, предоставляемой в плановом порядке </a:t>
            </a:r>
            <a:r>
              <a:rPr lang="ru-RU" sz="3200" dirty="0" smtClean="0"/>
              <a:t>(</a:t>
            </a:r>
            <a:r>
              <a:rPr lang="ru-RU" sz="3200" dirty="0"/>
              <a:t>в </a:t>
            </a:r>
            <a:r>
              <a:rPr lang="ru-RU" sz="3200" dirty="0" err="1" smtClean="0"/>
              <a:t>т.ч</a:t>
            </a:r>
            <a:r>
              <a:rPr lang="ru-RU" sz="3200" dirty="0" smtClean="0"/>
              <a:t>. сроки </a:t>
            </a:r>
            <a:r>
              <a:rPr lang="ru-RU" sz="3200" dirty="0"/>
              <a:t>и </a:t>
            </a:r>
            <a:r>
              <a:rPr lang="ru-RU" sz="3200" dirty="0" smtClean="0"/>
              <a:t>доступность, </a:t>
            </a:r>
            <a:r>
              <a:rPr lang="ru-RU" sz="3200" dirty="0"/>
              <a:t>маршрутизации при наличии показаний к </a:t>
            </a:r>
            <a:r>
              <a:rPr lang="ru-RU" sz="3200" dirty="0" smtClean="0"/>
              <a:t>госпитализации), </a:t>
            </a:r>
            <a:r>
              <a:rPr lang="ru-RU" sz="3200" dirty="0"/>
              <a:t>превышение установленного времени </a:t>
            </a:r>
            <a:r>
              <a:rPr lang="ru-RU" sz="3200" dirty="0" err="1"/>
              <a:t>доезда</a:t>
            </a:r>
            <a:r>
              <a:rPr lang="ru-RU" sz="3200" dirty="0"/>
              <a:t> бригад </a:t>
            </a:r>
            <a:r>
              <a:rPr lang="ru-RU" sz="3200" dirty="0" smtClean="0"/>
              <a:t>СМП);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связанные с </a:t>
            </a:r>
            <a:r>
              <a:rPr lang="ru-RU" sz="3200" dirty="0" smtClean="0">
                <a:solidFill>
                  <a:srgbClr val="FF0000"/>
                </a:solidFill>
              </a:rPr>
              <a:t>причинением вреда здоровью </a:t>
            </a:r>
            <a:r>
              <a:rPr lang="ru-RU" sz="3200" dirty="0" smtClean="0"/>
              <a:t>(при ухудшении состояния здоровья, выражающемся в телесных повреждениях, заболеваниях, патологических состояниях, возникших в результате действия механических, физических, химических, биологических, психических и иных факторов внешней среды, а также бездействии в том случае, если оно повлекло ухудшение состояния здоровья);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6079" y="260100"/>
            <a:ext cx="112485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доказанные случаи </a:t>
            </a:r>
            <a:r>
              <a:rPr lang="ru-RU" sz="3200" dirty="0">
                <a:solidFill>
                  <a:srgbClr val="FF0000"/>
                </a:solidFill>
              </a:rPr>
              <a:t>нарушения врачебной этики </a:t>
            </a:r>
            <a:r>
              <a:rPr lang="ru-RU" sz="3200" dirty="0"/>
              <a:t>и деонтологии </a:t>
            </a:r>
            <a:r>
              <a:rPr lang="ru-RU" sz="3200" dirty="0" smtClean="0"/>
              <a:t>при </a:t>
            </a:r>
            <a:r>
              <a:rPr lang="ru-RU" sz="3200" dirty="0"/>
              <a:t>выполнении </a:t>
            </a:r>
            <a:r>
              <a:rPr lang="ru-RU" sz="3200" dirty="0" smtClean="0"/>
              <a:t>профессиональных </a:t>
            </a:r>
            <a:r>
              <a:rPr lang="ru-RU" sz="3200" dirty="0"/>
              <a:t>обязанностей;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</a:rPr>
              <a:t>н</a:t>
            </a:r>
            <a:r>
              <a:rPr lang="ru-RU" sz="3200" dirty="0" smtClean="0">
                <a:solidFill>
                  <a:srgbClr val="FF0000"/>
                </a:solidFill>
              </a:rPr>
              <a:t>евыполнение </a:t>
            </a:r>
            <a:r>
              <a:rPr lang="ru-RU" sz="3200" dirty="0" smtClean="0"/>
              <a:t>(несвоевременное </a:t>
            </a:r>
            <a:r>
              <a:rPr lang="ru-RU" sz="3200" dirty="0"/>
              <a:t>или ненадлежащее </a:t>
            </a:r>
            <a:r>
              <a:rPr lang="ru-RU" sz="3200" dirty="0" smtClean="0"/>
              <a:t>выполнение) </a:t>
            </a:r>
            <a:r>
              <a:rPr lang="ru-RU" sz="3200" dirty="0">
                <a:solidFill>
                  <a:srgbClr val="FF0000"/>
                </a:solidFill>
              </a:rPr>
              <a:t>необходимых</a:t>
            </a:r>
            <a:r>
              <a:rPr lang="ru-RU" sz="3200" dirty="0"/>
              <a:t> или </a:t>
            </a:r>
            <a:r>
              <a:rPr lang="ru-RU" sz="3200" dirty="0">
                <a:solidFill>
                  <a:srgbClr val="FF0000"/>
                </a:solidFill>
              </a:rPr>
              <a:t>выполнение непоказанных</a:t>
            </a:r>
            <a:r>
              <a:rPr lang="ru-RU" sz="3200" dirty="0"/>
              <a:t>, неоправданных </a:t>
            </a:r>
            <a:r>
              <a:rPr lang="ru-RU" sz="3200" dirty="0" smtClean="0"/>
              <a:t>диагностических </a:t>
            </a:r>
            <a:r>
              <a:rPr lang="ru-RU" sz="3200" dirty="0"/>
              <a:t>и (или) лечебных </a:t>
            </a:r>
            <a:r>
              <a:rPr lang="ru-RU" sz="3200" dirty="0" smtClean="0"/>
              <a:t>мероприятий в </a:t>
            </a:r>
            <a:r>
              <a:rPr lang="ru-RU" sz="3200" dirty="0"/>
              <a:t>соответствии с </a:t>
            </a:r>
            <a:r>
              <a:rPr lang="ru-RU" sz="3200" dirty="0" smtClean="0"/>
              <a:t>порядками, </a:t>
            </a:r>
            <a:r>
              <a:rPr lang="ru-RU" sz="3200" dirty="0"/>
              <a:t>стандартами </a:t>
            </a:r>
            <a:r>
              <a:rPr lang="ru-RU" sz="3200" dirty="0" smtClean="0"/>
              <a:t>и клиническими </a:t>
            </a:r>
            <a:r>
              <a:rPr lang="ru-RU" sz="3200" dirty="0"/>
              <a:t>рекомендациями </a:t>
            </a:r>
            <a:r>
              <a:rPr lang="ru-RU" sz="3200" dirty="0" smtClean="0"/>
              <a:t>или </a:t>
            </a:r>
            <a:r>
              <a:rPr lang="ru-RU" sz="3200" dirty="0"/>
              <a:t>преждевременным </a:t>
            </a:r>
            <a:r>
              <a:rPr lang="ru-RU" sz="3200" dirty="0" smtClean="0"/>
              <a:t>прекращением лечебных </a:t>
            </a:r>
            <a:r>
              <a:rPr lang="ru-RU" sz="3200" dirty="0"/>
              <a:t>мероприятий при отсутствии клинического эффекта, устанавливается при полном или частичном </a:t>
            </a:r>
            <a:r>
              <a:rPr lang="ru-RU" sz="3200" dirty="0">
                <a:solidFill>
                  <a:srgbClr val="FF0000"/>
                </a:solidFill>
              </a:rPr>
              <a:t>несоответствии </a:t>
            </a:r>
            <a:r>
              <a:rPr lang="ru-RU" sz="3200" dirty="0" smtClean="0">
                <a:solidFill>
                  <a:srgbClr val="FF0000"/>
                </a:solidFill>
              </a:rPr>
              <a:t>оказанной помощи </a:t>
            </a:r>
            <a:r>
              <a:rPr lang="ru-RU" sz="3200" dirty="0">
                <a:solidFill>
                  <a:srgbClr val="FF0000"/>
                </a:solidFill>
              </a:rPr>
              <a:t>обязательным требованиям</a:t>
            </a:r>
            <a:r>
              <a:rPr lang="ru-RU" sz="3200" dirty="0"/>
              <a:t>, предусмотренным </a:t>
            </a:r>
            <a:r>
              <a:rPr lang="ru-RU" sz="3200" dirty="0" smtClean="0"/>
              <a:t>законодательством;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6079" y="260100"/>
            <a:ext cx="112485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нарушение преемственности</a:t>
            </a:r>
            <a:r>
              <a:rPr lang="ru-RU" sz="3200" dirty="0" smtClean="0"/>
              <a:t>, </a:t>
            </a:r>
            <a:r>
              <a:rPr lang="ru-RU" sz="3200" dirty="0"/>
              <a:t>необоснованная или </a:t>
            </a:r>
            <a:r>
              <a:rPr lang="ru-RU" sz="3200" dirty="0">
                <a:solidFill>
                  <a:srgbClr val="FF0000"/>
                </a:solidFill>
              </a:rPr>
              <a:t>непрофильная </a:t>
            </a:r>
            <a:r>
              <a:rPr lang="ru-RU" sz="3200" dirty="0" smtClean="0">
                <a:solidFill>
                  <a:srgbClr val="FF0000"/>
                </a:solidFill>
              </a:rPr>
              <a:t>госпитализация</a:t>
            </a:r>
            <a:r>
              <a:rPr lang="ru-RU" sz="3200" dirty="0" smtClean="0"/>
              <a:t>;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развитие </a:t>
            </a:r>
            <a:r>
              <a:rPr lang="ru-RU" sz="3200" dirty="0">
                <a:solidFill>
                  <a:srgbClr val="FF0000"/>
                </a:solidFill>
              </a:rPr>
              <a:t>ятрогенного </a:t>
            </a:r>
            <a:r>
              <a:rPr lang="ru-RU" sz="3200" dirty="0" smtClean="0">
                <a:solidFill>
                  <a:srgbClr val="FF0000"/>
                </a:solidFill>
              </a:rPr>
              <a:t>заболевания</a:t>
            </a:r>
            <a:r>
              <a:rPr lang="ru-RU" sz="3200" dirty="0" smtClean="0"/>
              <a:t>;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отсутствие </a:t>
            </a:r>
            <a:r>
              <a:rPr lang="ru-RU" sz="3200" dirty="0"/>
              <a:t>объективных причин </a:t>
            </a:r>
            <a:r>
              <a:rPr lang="ru-RU" sz="3200" dirty="0">
                <a:solidFill>
                  <a:srgbClr val="FF0000"/>
                </a:solidFill>
              </a:rPr>
              <a:t>непредставления первичной медицинской </a:t>
            </a:r>
            <a:r>
              <a:rPr lang="ru-RU" sz="3200" dirty="0" smtClean="0">
                <a:solidFill>
                  <a:srgbClr val="FF0000"/>
                </a:solidFill>
              </a:rPr>
              <a:t>документации</a:t>
            </a:r>
            <a:r>
              <a:rPr lang="ru-RU" sz="3200" dirty="0" smtClean="0"/>
              <a:t>;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дефекты </a:t>
            </a:r>
            <a:r>
              <a:rPr lang="ru-RU" sz="3200" dirty="0">
                <a:solidFill>
                  <a:srgbClr val="FF0000"/>
                </a:solidFill>
              </a:rPr>
              <a:t>оформления </a:t>
            </a:r>
            <a:r>
              <a:rPr lang="ru-RU" sz="3200" dirty="0"/>
              <a:t>первичной медицинской документации, затрудняющие работу с документацией, препятствующие проведению экспертизы качества медицинской помощи и создающие невозможность оценить динамику состояния здоровья застрахованного лица, объем, характер и условия предоставления медицинской </a:t>
            </a:r>
            <a:r>
              <a:rPr lang="ru-RU" sz="3200" dirty="0" smtClean="0"/>
              <a:t>помощи</a:t>
            </a:r>
          </a:p>
          <a:p>
            <a:pPr algn="r"/>
            <a:endParaRPr lang="ru-RU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Приказ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ФФОМС от 01.12.2010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№230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621" y="3875836"/>
            <a:ext cx="104992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Подавляющее большинство преступлений медицинских работников –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преступления </a:t>
            </a:r>
          </a:p>
          <a:p>
            <a:pPr algn="ctr"/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неосторожной формой вины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т.е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совершенные </a:t>
            </a: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умысла </a:t>
            </a:r>
            <a:endParaRPr lang="ru-RU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mg2.likar.info/uploads/be/80/e4/be80e4c0-0d7c-4ea4-aa03-825b05b29bf7_670x0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05" y="-1"/>
            <a:ext cx="7439890" cy="37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735021"/>
            <a:ext cx="9927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rgbClr val="FF0000"/>
                </a:solidFill>
              </a:rPr>
              <a:t>НЕОСТОРОЖНОСТЬ – ЭТО СЛУЧАЙНОСТЬ?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5847" y="3152310"/>
            <a:ext cx="10499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rgbClr val="FF0000"/>
                </a:solidFill>
              </a:rPr>
              <a:t>УМЫСЕЛ – ЭТО НАМЕРЕНИЕ ПРИЧИНИТЬ ВРЕД?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1" y="5460822"/>
            <a:ext cx="1371600" cy="13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03" y="39837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преступления медицинских работников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109 УК РФ.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Причинение смерти по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неосторожности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 УК РФ.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Причинение тяжкого вреда здоровью по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неосторожности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238 УК РФ.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Производство, хранение, перевозка либо сбыт товаров и продукции, выполнение работ или оказание услуг, не отвечающих требованиям безопасности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10" y="682625"/>
            <a:ext cx="14001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268" y="935614"/>
            <a:ext cx="10582049" cy="496728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  <a:buFontTx/>
              <a:buNone/>
              <a:defRPr/>
            </a:pPr>
            <a:r>
              <a:rPr lang="ru-RU" sz="3600" dirty="0" smtClean="0"/>
              <a:t>ОКАЗАНИЕ МЕДИЦИНСКОЙ ПОМОЩИ В ПРАВОПРИМЕНИТЕЛЬНОЙ ПРАКТИКЕ РАСЦЕНИВАЕТСЯ КАК </a:t>
            </a:r>
            <a:r>
              <a:rPr lang="ru-RU" sz="3600" dirty="0" smtClean="0">
                <a:solidFill>
                  <a:srgbClr val="FF0000"/>
                </a:solidFill>
              </a:rPr>
              <a:t>ОКАЗАНИЕ   УСЛУГИ, </a:t>
            </a:r>
          </a:p>
          <a:p>
            <a:pPr eaLnBrk="1" hangingPunct="1">
              <a:lnSpc>
                <a:spcPct val="100000"/>
              </a:lnSpc>
              <a:buFontTx/>
              <a:buNone/>
              <a:defRPr/>
            </a:pPr>
            <a:endParaRPr lang="ru-RU" sz="3600" dirty="0" smtClean="0"/>
          </a:p>
          <a:p>
            <a:pPr algn="ctr" eaLnBrk="1" hangingPunct="1">
              <a:lnSpc>
                <a:spcPct val="100000"/>
              </a:lnSpc>
              <a:buFontTx/>
              <a:buNone/>
              <a:defRPr/>
            </a:pPr>
            <a:r>
              <a:rPr lang="ru-RU" sz="3600" dirty="0" smtClean="0"/>
              <a:t>ГДЕ ПАЦИЕНТ ВЫСТУПАЕТ В КАЧЕСТВЕ 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ПОТРЕБИТЕЛЯ</a:t>
            </a:r>
          </a:p>
        </p:txBody>
      </p:sp>
    </p:spTree>
    <p:extLst>
      <p:ext uri="{BB962C8B-B14F-4D97-AF65-F5344CB8AC3E}">
        <p14:creationId xmlns:p14="http://schemas.microsoft.com/office/powerpoint/2010/main" val="916486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5108" y="492329"/>
            <a:ext cx="112485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Недостаток </a:t>
            </a:r>
            <a:r>
              <a:rPr lang="ru-RU" sz="3200" dirty="0" smtClean="0"/>
              <a:t>услуги </a:t>
            </a:r>
            <a:r>
              <a:rPr lang="ru-RU" sz="3200" dirty="0"/>
              <a:t>- несоответствие </a:t>
            </a:r>
            <a:r>
              <a:rPr lang="ru-RU" sz="3200" dirty="0" smtClean="0"/>
              <a:t>или </a:t>
            </a:r>
            <a:r>
              <a:rPr lang="ru-RU" sz="3200" dirty="0">
                <a:solidFill>
                  <a:srgbClr val="FF0000"/>
                </a:solidFill>
              </a:rPr>
              <a:t>обязательным требованиям</a:t>
            </a:r>
            <a:r>
              <a:rPr lang="ru-RU" sz="3200" dirty="0"/>
              <a:t>, предусмотренным законом либо в установленном им порядке, или </a:t>
            </a:r>
            <a:r>
              <a:rPr lang="ru-RU" sz="3200" dirty="0">
                <a:solidFill>
                  <a:srgbClr val="FF0000"/>
                </a:solidFill>
              </a:rPr>
              <a:t>условиям договора </a:t>
            </a:r>
            <a:r>
              <a:rPr lang="ru-RU" sz="3200" dirty="0"/>
              <a:t>(при их отсутствии или неполноте условий обычно предъявляемым требованиям), или </a:t>
            </a:r>
            <a:r>
              <a:rPr lang="ru-RU" sz="3200" dirty="0">
                <a:solidFill>
                  <a:srgbClr val="FF0000"/>
                </a:solidFill>
              </a:rPr>
              <a:t>целям, для которых </a:t>
            </a:r>
            <a:r>
              <a:rPr lang="ru-RU" sz="3200" dirty="0" smtClean="0">
                <a:solidFill>
                  <a:srgbClr val="FF0000"/>
                </a:solidFill>
              </a:rPr>
              <a:t>услуга </a:t>
            </a:r>
            <a:r>
              <a:rPr lang="ru-RU" sz="3200" dirty="0">
                <a:solidFill>
                  <a:srgbClr val="FF0000"/>
                </a:solidFill>
              </a:rPr>
              <a:t>такого рода обычно используется</a:t>
            </a:r>
            <a:r>
              <a:rPr lang="ru-RU" sz="3200" dirty="0"/>
              <a:t>, или целям, о которых продавец (</a:t>
            </a:r>
            <a:r>
              <a:rPr lang="ru-RU" sz="3200" dirty="0" smtClean="0"/>
              <a:t>исполнитель) был </a:t>
            </a:r>
            <a:r>
              <a:rPr lang="ru-RU" sz="3200" dirty="0"/>
              <a:t>поставлен в известность потребителем при заключении </a:t>
            </a:r>
            <a:r>
              <a:rPr lang="ru-RU" sz="3200" dirty="0" smtClean="0"/>
              <a:t>договора</a:t>
            </a:r>
            <a:endParaRPr lang="ru-RU" sz="3200" dirty="0"/>
          </a:p>
          <a:p>
            <a:pPr algn="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Закон РФ от 07.02.1992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№2300-1 "О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защите прав потребителей"</a:t>
            </a:r>
          </a:p>
        </p:txBody>
      </p:sp>
    </p:spTree>
    <p:extLst>
      <p:ext uri="{BB962C8B-B14F-4D97-AF65-F5344CB8AC3E}">
        <p14:creationId xmlns:p14="http://schemas.microsoft.com/office/powerpoint/2010/main" val="33247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5108" y="434272"/>
            <a:ext cx="112485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Безопасность </a:t>
            </a:r>
            <a:r>
              <a:rPr lang="en-US" sz="3200" dirty="0" smtClean="0">
                <a:solidFill>
                  <a:srgbClr val="FF0000"/>
                </a:solidFill>
              </a:rPr>
              <a:t>[</a:t>
            </a:r>
            <a:r>
              <a:rPr lang="ru-RU" sz="3200" dirty="0" smtClean="0">
                <a:solidFill>
                  <a:srgbClr val="FF0000"/>
                </a:solidFill>
              </a:rPr>
              <a:t>медицинской помощи</a:t>
            </a:r>
            <a:r>
              <a:rPr lang="en-US" sz="3200" dirty="0" smtClean="0">
                <a:solidFill>
                  <a:srgbClr val="FF0000"/>
                </a:solidFill>
              </a:rPr>
              <a:t>]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отсутствие недопустимого </a:t>
            </a:r>
            <a:r>
              <a:rPr lang="ru-RU" sz="3200" dirty="0"/>
              <a:t>риска</a:t>
            </a:r>
            <a:r>
              <a:rPr lang="ru-RU" sz="3200" dirty="0" smtClean="0"/>
              <a:t>, </a:t>
            </a:r>
            <a:r>
              <a:rPr lang="ru-RU" sz="3200" dirty="0"/>
              <a:t>связанного   с   возможностью  </a:t>
            </a:r>
            <a:r>
              <a:rPr lang="ru-RU" sz="3200" dirty="0" smtClean="0"/>
              <a:t>нанесения  </a:t>
            </a:r>
            <a:r>
              <a:rPr lang="ru-RU" sz="3200" dirty="0"/>
              <a:t>ущерба.</a:t>
            </a:r>
          </a:p>
          <a:p>
            <a:pPr algn="r"/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"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ОСТ 91500.01.0005-2001. Отраслевой стандарт. Термины и определения системы стандартизации в здравоохранении" (принят и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введён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в действие Приказом Минздрава России от 22.01.2001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№12</a:t>
            </a:r>
          </a:p>
          <a:p>
            <a:pPr algn="r"/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3200" dirty="0">
                <a:solidFill>
                  <a:srgbClr val="FF0000"/>
                </a:solidFill>
              </a:rPr>
              <a:t>Риск признается обоснованным</a:t>
            </a:r>
            <a:r>
              <a:rPr lang="ru-RU" sz="3200" dirty="0"/>
              <a:t>, если указанная цель не могла быть достигнута не связанными с риском действиями (бездействием) и лицо, допустившее риск, предприняло достаточные меры для предотвращения вреда охраняемым уголовным законом интересам</a:t>
            </a:r>
            <a:r>
              <a:rPr lang="ru-RU" sz="3200" dirty="0" smtClean="0"/>
              <a:t>.</a:t>
            </a:r>
          </a:p>
          <a:p>
            <a:pPr algn="r"/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Статья 41 УК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РФ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306" y="365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ЗАКОНОПРОЕКТ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400" b="1" dirty="0"/>
              <a:t>Статья 124.1 Ненадлежащее оказание медицинской помощи</a:t>
            </a:r>
          </a:p>
          <a:p>
            <a:pPr marL="0" indent="0" algn="ctr">
              <a:buNone/>
            </a:pPr>
            <a:r>
              <a:rPr lang="ru-RU" sz="3400" b="1" dirty="0"/>
              <a:t>(медицинской услуги</a:t>
            </a:r>
            <a:r>
              <a:rPr lang="ru-RU" sz="3400" b="1" dirty="0" smtClean="0"/>
              <a:t>)</a:t>
            </a: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dirty="0"/>
              <a:t>1 Ненадлежащее оказание медицинской помощи (медицинской </a:t>
            </a:r>
            <a:r>
              <a:rPr lang="ru-RU" dirty="0" smtClean="0"/>
              <a:t>услуги) вследствие </a:t>
            </a:r>
            <a:r>
              <a:rPr lang="ru-RU" dirty="0"/>
              <a:t>нарушения медицинским работником своих </a:t>
            </a:r>
            <a:r>
              <a:rPr lang="ru-RU" dirty="0" smtClean="0"/>
              <a:t>профессиональных обязанностей</a:t>
            </a:r>
            <a:r>
              <a:rPr lang="ru-RU" dirty="0"/>
              <a:t>, если это повлекло по неосторожности гибель плода человека </a:t>
            </a:r>
            <a:r>
              <a:rPr lang="ru-RU" dirty="0" smtClean="0"/>
              <a:t>и (</a:t>
            </a:r>
            <a:r>
              <a:rPr lang="ru-RU" dirty="0"/>
              <a:t>или) причинение тяжкого вреда здоровью человека, –</a:t>
            </a:r>
          </a:p>
          <a:p>
            <a:pPr marL="0" indent="0" algn="ctr">
              <a:buNone/>
            </a:pPr>
            <a:r>
              <a:rPr lang="ru-RU" dirty="0"/>
              <a:t>наказывается штрафом до двухсот тысяч рублей либо </a:t>
            </a:r>
            <a:r>
              <a:rPr lang="ru-RU" dirty="0" smtClean="0"/>
              <a:t>лишением  свободы </a:t>
            </a:r>
            <a:r>
              <a:rPr lang="ru-RU" dirty="0"/>
              <a:t>на срок до двух лет с лишением права занимать </a:t>
            </a:r>
            <a:r>
              <a:rPr lang="ru-RU" dirty="0" smtClean="0"/>
              <a:t>определённые должности </a:t>
            </a:r>
            <a:r>
              <a:rPr lang="ru-RU" dirty="0"/>
              <a:t>или заниматься определённой деятельностью на срок до трёх лет.</a:t>
            </a:r>
          </a:p>
          <a:p>
            <a:pPr marL="0" indent="0" algn="ctr">
              <a:buNone/>
            </a:pPr>
            <a:r>
              <a:rPr lang="ru-RU" dirty="0"/>
              <a:t>2 Деяния, предусмотренные частью первой настоящей статьи, если </a:t>
            </a:r>
            <a:r>
              <a:rPr lang="ru-RU" dirty="0" smtClean="0"/>
              <a:t>они повлекли </a:t>
            </a:r>
            <a:r>
              <a:rPr lang="ru-RU" dirty="0"/>
              <a:t>по неосторожности смерть человека, –</a:t>
            </a:r>
          </a:p>
          <a:p>
            <a:pPr marL="0" indent="0" algn="ctr">
              <a:buNone/>
            </a:pPr>
            <a:r>
              <a:rPr lang="ru-RU" dirty="0"/>
              <a:t>наказывается штрафом до </a:t>
            </a:r>
            <a:r>
              <a:rPr lang="ru-RU" dirty="0" err="1"/>
              <a:t>пятиста</a:t>
            </a:r>
            <a:r>
              <a:rPr lang="ru-RU" dirty="0"/>
              <a:t> тысяч рублей либо </a:t>
            </a:r>
            <a:r>
              <a:rPr lang="ru-RU" dirty="0" smtClean="0"/>
              <a:t>лишением свободы </a:t>
            </a:r>
            <a:r>
              <a:rPr lang="ru-RU" dirty="0"/>
              <a:t>на срок до пяти лет с лишением права занимать </a:t>
            </a:r>
            <a:r>
              <a:rPr lang="ru-RU" dirty="0" smtClean="0"/>
              <a:t>определённые должности </a:t>
            </a:r>
            <a:r>
              <a:rPr lang="ru-RU" dirty="0"/>
              <a:t>или заниматься определённой деятельностью на срок до трёх лет.</a:t>
            </a:r>
          </a:p>
          <a:p>
            <a:pPr marL="0" indent="0" algn="ctr">
              <a:buNone/>
            </a:pPr>
            <a:r>
              <a:rPr lang="ru-RU" dirty="0"/>
              <a:t>3 Деяния, предусмотренные частью первой настоящей статьи, если </a:t>
            </a:r>
            <a:r>
              <a:rPr lang="ru-RU" dirty="0" smtClean="0"/>
              <a:t>они повлекли </a:t>
            </a:r>
            <a:r>
              <a:rPr lang="ru-RU" dirty="0"/>
              <a:t>по неосторожности смерть двух и более лиц, –</a:t>
            </a:r>
          </a:p>
          <a:p>
            <a:pPr marL="0" indent="0" algn="ctr">
              <a:buNone/>
            </a:pPr>
            <a:r>
              <a:rPr lang="ru-RU" dirty="0"/>
              <a:t>наказывается лишением свободы на срок до семи лет с лишением </a:t>
            </a:r>
            <a:r>
              <a:rPr lang="ru-RU" dirty="0" smtClean="0"/>
              <a:t>права занимать определённые должности или заниматься определённой деятельностью </a:t>
            </a:r>
            <a:r>
              <a:rPr lang="ru-RU" dirty="0"/>
              <a:t>на срок до пяти лет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Примечание: Под плодом человека в статьях 124.1, 124.2 и 235</a:t>
            </a:r>
          </a:p>
          <a:p>
            <a:pPr marL="0" indent="0" algn="ctr">
              <a:buNone/>
            </a:pPr>
            <a:r>
              <a:rPr lang="ru-RU" b="1" dirty="0"/>
              <a:t>Уголовного кодекса Российской Федерации понимается внутриутробно</a:t>
            </a:r>
          </a:p>
          <a:p>
            <a:pPr marL="0" indent="0" algn="ctr">
              <a:buNone/>
            </a:pPr>
            <a:r>
              <a:rPr lang="ru-RU" b="1" dirty="0"/>
              <a:t>развивающийся человеческий организм с 9 недели беременности до</a:t>
            </a:r>
          </a:p>
          <a:p>
            <a:pPr marL="0" indent="0" algn="ctr">
              <a:buNone/>
            </a:pPr>
            <a:r>
              <a:rPr lang="ru-RU" b="1" dirty="0"/>
              <a:t>рождения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2" y="430616"/>
            <a:ext cx="12382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7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6093"/>
            <a:ext cx="12201548" cy="520087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74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6" y="365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ЗАКОНОПРОЕКТ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567" y="1690688"/>
            <a:ext cx="10515600" cy="448627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/>
              <a:t>Статья 124.2 Сокрытие нарушения оказания медицинской </a:t>
            </a:r>
            <a:r>
              <a:rPr lang="ru-RU" b="1" dirty="0" smtClean="0"/>
              <a:t>помощи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dirty="0" smtClean="0"/>
              <a:t>1. Внесение недостоверных сведений в медицинскую документацию, ее сокрытие либо уничтожение, а равно сокрытие, уничтожение, подмена биологических материалов с целью сокрытия ненадлежащего оказания медицинской помощи (медицинской услуги) другим медицинским </a:t>
            </a:r>
            <a:r>
              <a:rPr lang="ru-RU" dirty="0"/>
              <a:t>работником, деяния которого повлекли </a:t>
            </a:r>
            <a:r>
              <a:rPr lang="ru-RU" dirty="0" smtClean="0"/>
              <a:t>причинение тяжкого </a:t>
            </a:r>
            <a:r>
              <a:rPr lang="ru-RU" dirty="0"/>
              <a:t>вреда здоровью либо гибель плода, либо смерть одного или </a:t>
            </a:r>
            <a:r>
              <a:rPr lang="ru-RU" dirty="0" smtClean="0"/>
              <a:t>более лиц</a:t>
            </a:r>
            <a:r>
              <a:rPr lang="ru-RU" dirty="0"/>
              <a:t>, –</a:t>
            </a:r>
          </a:p>
          <a:p>
            <a:pPr marL="0" indent="0" algn="ctr">
              <a:buNone/>
            </a:pPr>
            <a:r>
              <a:rPr lang="ru-RU" dirty="0"/>
              <a:t>наказывается штрафом в размере до трёхсот тысяч рублей либо</a:t>
            </a:r>
          </a:p>
          <a:p>
            <a:pPr marL="0" indent="0" algn="ctr">
              <a:buNone/>
            </a:pPr>
            <a:r>
              <a:rPr lang="ru-RU" dirty="0"/>
              <a:t>лишением свободы на срок до трёх лет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2. </a:t>
            </a:r>
            <a:r>
              <a:rPr lang="ru-RU" dirty="0"/>
              <a:t>То же деяние, совершённое должностным лицом, либо лицом,</a:t>
            </a:r>
          </a:p>
          <a:p>
            <a:pPr marL="0" indent="0" algn="ctr">
              <a:buNone/>
            </a:pPr>
            <a:r>
              <a:rPr lang="ru-RU" dirty="0"/>
              <a:t>осуществляющим управленческие функции в медицинской организации, –</a:t>
            </a:r>
          </a:p>
          <a:p>
            <a:pPr marL="0" indent="0" algn="ctr">
              <a:buNone/>
            </a:pPr>
            <a:r>
              <a:rPr lang="ru-RU" dirty="0"/>
              <a:t>наказывается штрафом в размере до одного миллиона рублей либо</a:t>
            </a:r>
          </a:p>
          <a:p>
            <a:pPr marL="0" indent="0" algn="ctr">
              <a:buNone/>
            </a:pPr>
            <a:r>
              <a:rPr lang="ru-RU" dirty="0"/>
              <a:t>лишением свободы на срок до пяти лет.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847" y="365125"/>
            <a:ext cx="1634403" cy="171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30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7943" y="365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ЗАКОНОПРОЕКТ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567" y="1690688"/>
            <a:ext cx="10515600" cy="476830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Статья 235 Незаконное осуществление медицинской и (или)</a:t>
            </a:r>
          </a:p>
          <a:p>
            <a:pPr marL="0" indent="0" algn="ctr">
              <a:buNone/>
            </a:pPr>
            <a:r>
              <a:rPr lang="ru-RU" b="1" dirty="0"/>
              <a:t>фармацевтической </a:t>
            </a:r>
            <a:r>
              <a:rPr lang="ru-RU" b="1" dirty="0" smtClean="0"/>
              <a:t>деятельности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dirty="0"/>
              <a:t>1 Осуществление лицом медицинской и (или) </a:t>
            </a:r>
            <a:r>
              <a:rPr lang="ru-RU" dirty="0" smtClean="0"/>
              <a:t>фармацевтической деятельности на основании поддельных (</a:t>
            </a:r>
            <a:r>
              <a:rPr lang="ru-RU" dirty="0"/>
              <a:t>подложных</a:t>
            </a:r>
            <a:r>
              <a:rPr lang="ru-RU" dirty="0" smtClean="0"/>
              <a:t>) образовании </a:t>
            </a:r>
            <a:r>
              <a:rPr lang="ru-RU" dirty="0"/>
              <a:t>и (или) иных документов либо без документов, </a:t>
            </a:r>
            <a:r>
              <a:rPr lang="ru-RU" dirty="0" smtClean="0"/>
              <a:t>представляющих право </a:t>
            </a:r>
            <a:r>
              <a:rPr lang="ru-RU" dirty="0"/>
              <a:t>на данные виды деятельности, если это повлекло по </a:t>
            </a:r>
            <a:r>
              <a:rPr lang="ru-RU" dirty="0" smtClean="0"/>
              <a:t>неосторожности причинение </a:t>
            </a:r>
            <a:r>
              <a:rPr lang="ru-RU" dirty="0"/>
              <a:t>вреда здоровью человека, –</a:t>
            </a:r>
          </a:p>
          <a:p>
            <a:pPr marL="0" indent="0" algn="ctr">
              <a:buNone/>
            </a:pPr>
            <a:r>
              <a:rPr lang="ru-RU" dirty="0"/>
              <a:t>наказывается штрафом в размере до </a:t>
            </a:r>
            <a:r>
              <a:rPr lang="ru-RU" dirty="0" err="1"/>
              <a:t>пятиста</a:t>
            </a:r>
            <a:r>
              <a:rPr lang="ru-RU" dirty="0"/>
              <a:t> тысяч рублей </a:t>
            </a:r>
            <a:r>
              <a:rPr lang="ru-RU" dirty="0" smtClean="0"/>
              <a:t>либо принудительными </a:t>
            </a:r>
            <a:r>
              <a:rPr lang="ru-RU" dirty="0"/>
              <a:t>работами на срок до трёх лет либо </a:t>
            </a:r>
            <a:r>
              <a:rPr lang="ru-RU" dirty="0" smtClean="0"/>
              <a:t> лишением </a:t>
            </a:r>
            <a:r>
              <a:rPr lang="ru-RU" dirty="0"/>
              <a:t>свободы </a:t>
            </a:r>
            <a:r>
              <a:rPr lang="ru-RU" dirty="0" smtClean="0"/>
              <a:t>до четырёх </a:t>
            </a:r>
            <a:r>
              <a:rPr lang="ru-RU" dirty="0"/>
              <a:t>лет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2 Деяния, предусмотренные частью первой настоящей статьи, если </a:t>
            </a:r>
            <a:r>
              <a:rPr lang="ru-RU" dirty="0" smtClean="0"/>
              <a:t>это повлекло </a:t>
            </a:r>
            <a:r>
              <a:rPr lang="ru-RU" dirty="0"/>
              <a:t>по неосторожности гибель плода человека и (или) </a:t>
            </a:r>
            <a:r>
              <a:rPr lang="ru-RU" dirty="0" smtClean="0"/>
              <a:t>смерть человека</a:t>
            </a:r>
            <a:r>
              <a:rPr lang="ru-RU" dirty="0"/>
              <a:t>,–</a:t>
            </a:r>
          </a:p>
          <a:p>
            <a:pPr marL="0" indent="0" algn="ctr">
              <a:buNone/>
            </a:pPr>
            <a:r>
              <a:rPr lang="ru-RU" dirty="0"/>
              <a:t>наказывается лишением свободы на срок до пяти лет со штрафом в</a:t>
            </a:r>
          </a:p>
          <a:p>
            <a:pPr marL="0" indent="0" algn="ctr">
              <a:buNone/>
            </a:pPr>
            <a:r>
              <a:rPr lang="ru-RU" dirty="0"/>
              <a:t>размере до одного миллиона рублей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3 Деяния, предусмотренные частью первой настоящей статьи, если </a:t>
            </a:r>
            <a:r>
              <a:rPr lang="ru-RU" dirty="0" smtClean="0"/>
              <a:t>это повлекло </a:t>
            </a:r>
            <a:r>
              <a:rPr lang="ru-RU" dirty="0"/>
              <a:t>по неосторожности смерть двух или более лиц, </a:t>
            </a:r>
            <a:r>
              <a:rPr lang="ru-RU" dirty="0" smtClean="0"/>
              <a:t>–</a:t>
            </a:r>
          </a:p>
          <a:p>
            <a:pPr marL="0" indent="0" algn="ctr">
              <a:buNone/>
            </a:pPr>
            <a:r>
              <a:rPr lang="ru-RU" dirty="0" smtClean="0"/>
              <a:t>наказывается </a:t>
            </a:r>
            <a:r>
              <a:rPr lang="ru-RU" dirty="0"/>
              <a:t>лишением свободы на срок от двух до семи лет со</a:t>
            </a:r>
          </a:p>
          <a:p>
            <a:pPr marL="0" indent="0" algn="ctr">
              <a:buNone/>
            </a:pPr>
            <a:r>
              <a:rPr lang="ru-RU" dirty="0"/>
              <a:t>штрафом в размере до двух миллионов рублей.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54" y="490451"/>
            <a:ext cx="1596042" cy="160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2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022326"/>
            <a:ext cx="8247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rgbClr val="FF0000"/>
                </a:solidFill>
              </a:rPr>
              <a:t>ПРАВОНАРУШЕНИЕ – ВСЕГДА ВИНА?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3942" y="2681663"/>
            <a:ext cx="9947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rgbClr val="FF0000"/>
                </a:solidFill>
              </a:rPr>
              <a:t>УГОЛОВНОЕ ПРЕСТУПЛЕНИЕ – ВСЕГДА ВРЕД?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42" y="4341000"/>
            <a:ext cx="9056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rgbClr val="FF0000"/>
                </a:solidFill>
              </a:rPr>
              <a:t>ЧТО ТАКОЕ «УГОЛОВНЫЙ ПРОСТУПОК»?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1" y="5460822"/>
            <a:ext cx="1371600" cy="13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25864" y="1053872"/>
            <a:ext cx="5370286" cy="4534128"/>
            <a:chOff x="0" y="661985"/>
            <a:chExt cx="5391150" cy="4350659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04811" y="661985"/>
              <a:ext cx="4467225" cy="3013983"/>
              <a:chOff x="404811" y="661985"/>
              <a:chExt cx="4467225" cy="3013983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90056" y="661985"/>
                <a:ext cx="1009650" cy="1114425"/>
              </a:xfrm>
              <a:prstGeom prst="rect">
                <a:avLst/>
              </a:prstGeom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4811" y="1935161"/>
                <a:ext cx="4467225" cy="1362075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811" y="3437843"/>
                <a:ext cx="781050" cy="238125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7086" y="3456893"/>
                <a:ext cx="1504950" cy="219075"/>
              </a:xfrm>
              <a:prstGeom prst="rect">
                <a:avLst/>
              </a:prstGeom>
            </p:spPr>
          </p:pic>
        </p:grp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993469"/>
              <a:ext cx="5391150" cy="1019175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5496150" y="493467"/>
            <a:ext cx="66958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Преступление небольшой тяжести, за которое </a:t>
            </a:r>
            <a:r>
              <a:rPr lang="ru-RU" sz="3200" dirty="0" smtClean="0"/>
              <a:t>настоящим Кодексом </a:t>
            </a:r>
            <a:r>
              <a:rPr lang="ru-RU" sz="3200" dirty="0"/>
              <a:t>не предусмотрено наказание в виде лишения свободы, </a:t>
            </a:r>
            <a:r>
              <a:rPr lang="ru-RU" sz="3200" dirty="0" smtClean="0"/>
              <a:t>признается уголовным проступком…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07390" y="3090495"/>
            <a:ext cx="63959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[</a:t>
            </a:r>
            <a:r>
              <a:rPr lang="ru-RU" sz="2400" dirty="0" smtClean="0"/>
              <a:t>причинение </a:t>
            </a:r>
            <a:r>
              <a:rPr lang="ru-RU" sz="2400" dirty="0"/>
              <a:t>тяжкого вреда здоровью по неосторожности, </a:t>
            </a:r>
            <a:r>
              <a:rPr lang="ru-RU" sz="2400" dirty="0" smtClean="0"/>
              <a:t>неоказание </a:t>
            </a:r>
            <a:r>
              <a:rPr lang="ru-RU" sz="2400" dirty="0"/>
              <a:t>помощи больному, незаконное проведение искусственного прерывания беременности, отказ в предоставлении гражданину информации, нарушение правил оборота наркотических средств или психотропных веществ, нарушение санитарно-эпидемиологических правил, </a:t>
            </a:r>
            <a:r>
              <a:rPr lang="ru-RU" sz="2400" dirty="0" smtClean="0"/>
              <a:t>халатность</a:t>
            </a:r>
            <a:r>
              <a:rPr lang="en-US" sz="2400" dirty="0" smtClean="0"/>
              <a:t> </a:t>
            </a:r>
            <a:r>
              <a:rPr lang="ru-RU" sz="2400" dirty="0" smtClean="0"/>
              <a:t>и т.д.</a:t>
            </a:r>
            <a:r>
              <a:rPr lang="en-US" sz="2400" dirty="0"/>
              <a:t> ]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335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8188" y="591670"/>
            <a:ext cx="10057091" cy="56208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/>
              <a:t>Если </a:t>
            </a:r>
            <a:r>
              <a:rPr lang="ru-RU" sz="3200" dirty="0"/>
              <a:t>законами или в установленном ими порядке предусмотрены обязательные требования </a:t>
            </a:r>
            <a:r>
              <a:rPr lang="ru-RU" sz="3200" dirty="0" smtClean="0"/>
              <a:t>к услуге,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/>
              <a:t>исполнитель </a:t>
            </a:r>
            <a:r>
              <a:rPr lang="ru-RU" sz="3200" dirty="0"/>
              <a:t>обязан </a:t>
            </a:r>
            <a:r>
              <a:rPr lang="ru-RU" sz="3200" dirty="0" smtClean="0"/>
              <a:t>оказать </a:t>
            </a:r>
            <a:r>
              <a:rPr lang="ru-RU" sz="3200" dirty="0"/>
              <a:t>потребителю </a:t>
            </a:r>
            <a:r>
              <a:rPr lang="ru-RU" sz="3200" dirty="0" smtClean="0"/>
              <a:t>услугу, соответствующую </a:t>
            </a:r>
            <a:r>
              <a:rPr lang="ru-RU" sz="3200" dirty="0"/>
              <a:t>этим </a:t>
            </a:r>
            <a:r>
              <a:rPr lang="ru-RU" sz="3200" dirty="0" smtClean="0"/>
              <a:t>требованиям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Закон РФ №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2300-1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u="sng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u="sng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/>
              <a:t>Критерии оценки качества медицинской помощи </a:t>
            </a:r>
            <a:endParaRPr lang="ru-RU" sz="3200" dirty="0" smtClean="0"/>
          </a:p>
          <a:p>
            <a:r>
              <a:rPr lang="ru-RU" sz="3200" dirty="0" smtClean="0"/>
              <a:t>Стандарты </a:t>
            </a:r>
            <a:r>
              <a:rPr lang="ru-RU" sz="3200" dirty="0"/>
              <a:t>медицинской помощи</a:t>
            </a:r>
          </a:p>
          <a:p>
            <a:r>
              <a:rPr lang="ru-RU" sz="3200" dirty="0"/>
              <a:t>Клинические рекомендации</a:t>
            </a:r>
          </a:p>
          <a:p>
            <a:pPr marL="0" indent="0" algn="ctr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088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6093"/>
            <a:ext cx="12201548" cy="52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57" y="194312"/>
            <a:ext cx="11566213" cy="16320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1956" y="3017235"/>
            <a:ext cx="115662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Сегодня, 31 января 2018 года прокуратура Юго-Западного административного округа внесла апелляционное представление на приговор Черемушкинского районного суда г. Москвы, которым врач-гематолог Елена </a:t>
            </a:r>
            <a:r>
              <a:rPr lang="ru-RU" sz="1600" dirty="0" err="1" smtClean="0"/>
              <a:t>Мисюрина</a:t>
            </a:r>
            <a:r>
              <a:rPr lang="ru-RU" sz="1600" dirty="0" smtClean="0"/>
              <a:t> осуждена за совершение преступления, предусмотренного п. «в» ч. 2 ст. 238 УК РФ (оказание </a:t>
            </a:r>
            <a:r>
              <a:rPr lang="ru-RU" sz="1600" dirty="0" smtClean="0">
                <a:solidFill>
                  <a:srgbClr val="FF0000"/>
                </a:solidFill>
              </a:rPr>
              <a:t>услуг, не отвечающих требованиям безопасности </a:t>
            </a:r>
            <a:r>
              <a:rPr lang="ru-RU" sz="1600" dirty="0" smtClean="0"/>
              <a:t>жизни и здоровья потребителей, </a:t>
            </a:r>
            <a:r>
              <a:rPr lang="ru-RU" sz="1600" dirty="0" err="1" smtClean="0"/>
              <a:t>повлекшее</a:t>
            </a:r>
            <a:r>
              <a:rPr lang="ru-RU" sz="1600" dirty="0" smtClean="0"/>
              <a:t> по неосторожности смерть человека) и ей назначено наказание в виде </a:t>
            </a:r>
            <a:r>
              <a:rPr lang="ru-RU" sz="1600" dirty="0" smtClean="0">
                <a:solidFill>
                  <a:srgbClr val="FF0000"/>
                </a:solidFill>
              </a:rPr>
              <a:t>двух лет лишения свободы</a:t>
            </a:r>
            <a:r>
              <a:rPr lang="ru-RU" sz="1600" dirty="0" smtClean="0"/>
              <a:t>, с отбыванием наказания в исправительной колонии общего режима.</a:t>
            </a:r>
          </a:p>
          <a:p>
            <a:pPr algn="just"/>
            <a:r>
              <a:rPr lang="ru-RU" sz="1600" dirty="0" smtClean="0"/>
              <a:t>В ходе прений сторон государственный обвинитель, с учётом личности </a:t>
            </a:r>
            <a:r>
              <a:rPr lang="ru-RU" sz="1600" dirty="0" err="1" smtClean="0"/>
              <a:t>Мисюриной</a:t>
            </a:r>
            <a:r>
              <a:rPr lang="ru-RU" sz="1600" dirty="0" smtClean="0"/>
              <a:t>, </a:t>
            </a:r>
            <a:r>
              <a:rPr lang="ru-RU" sz="1600" dirty="0" smtClean="0">
                <a:solidFill>
                  <a:srgbClr val="FF0000"/>
                </a:solidFill>
              </a:rPr>
              <a:t>полагал возможным назначить ей условное наказание</a:t>
            </a:r>
            <a:r>
              <a:rPr lang="ru-RU" sz="1600" dirty="0" smtClean="0"/>
              <a:t>, т.е. просил применить ст. 73 УК РФ.</a:t>
            </a:r>
          </a:p>
          <a:p>
            <a:pPr algn="just"/>
            <a:r>
              <a:rPr lang="ru-RU" sz="1600" dirty="0" smtClean="0"/>
              <a:t>В апелляционном представлении прокуратура просит </a:t>
            </a:r>
            <a:r>
              <a:rPr lang="ru-RU" sz="1600" dirty="0" smtClean="0">
                <a:solidFill>
                  <a:srgbClr val="FF0000"/>
                </a:solidFill>
              </a:rPr>
              <a:t>отменить состоявшееся судебное решение </a:t>
            </a:r>
            <a:r>
              <a:rPr lang="ru-RU" sz="1600" dirty="0" smtClean="0"/>
              <a:t>и вернуть уголовное дело прокурору в порядке ст. 237 УПК РФ.</a:t>
            </a:r>
          </a:p>
          <a:p>
            <a:pPr algn="just"/>
            <a:r>
              <a:rPr lang="ru-RU" sz="1600" dirty="0" smtClean="0"/>
              <a:t>Основанием для внесения представления явились </a:t>
            </a:r>
            <a:r>
              <a:rPr lang="ru-RU" sz="1600" dirty="0" smtClean="0">
                <a:solidFill>
                  <a:srgbClr val="FF0000"/>
                </a:solidFill>
              </a:rPr>
              <a:t>нарушения, допущенные в ходе следствия. </a:t>
            </a:r>
            <a:r>
              <a:rPr lang="ru-RU" sz="1600" dirty="0" smtClean="0"/>
              <a:t>Так, выводы суда, изложенные в приговоре, о виновности </a:t>
            </a:r>
            <a:r>
              <a:rPr lang="ru-RU" sz="1600" dirty="0" err="1" smtClean="0"/>
              <a:t>Мисюриной</a:t>
            </a:r>
            <a:r>
              <a:rPr lang="ru-RU" sz="1600" dirty="0" smtClean="0"/>
              <a:t>, противоречат установленным в судебном заседании фактическим обстоятельствам. </a:t>
            </a:r>
            <a:r>
              <a:rPr lang="ru-RU" sz="1600" dirty="0" smtClean="0">
                <a:solidFill>
                  <a:srgbClr val="FF0000"/>
                </a:solidFill>
              </a:rPr>
              <a:t>Заключения судебно-медицинских экспертиз противоречат друг другу</a:t>
            </a:r>
            <a:r>
              <a:rPr lang="ru-RU" sz="1600" dirty="0" smtClean="0"/>
              <a:t>, не дана должная оценка показаниям допрошенных свидетелей и экспертов, а собранные и исследованные </a:t>
            </a:r>
            <a:r>
              <a:rPr lang="ru-RU" sz="1600" dirty="0" smtClean="0">
                <a:solidFill>
                  <a:srgbClr val="FF0000"/>
                </a:solidFill>
              </a:rPr>
              <a:t>доказательства не позволяют сделать однозначный вывод </a:t>
            </a:r>
            <a:r>
              <a:rPr lang="ru-RU" sz="1600" dirty="0" smtClean="0"/>
              <a:t>о доказанности вины </a:t>
            </a:r>
            <a:r>
              <a:rPr lang="ru-RU" sz="1600" dirty="0" err="1" smtClean="0"/>
              <a:t>Мисюриной</a:t>
            </a:r>
            <a:r>
              <a:rPr lang="ru-RU" sz="1600" dirty="0" smtClean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56" y="1895474"/>
            <a:ext cx="11566213" cy="105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Недоказанность вины обвиняемой</a:t>
            </a:r>
          </a:p>
          <a:p>
            <a:pPr marL="0" indent="0">
              <a:buNone/>
            </a:pPr>
            <a:r>
              <a:rPr lang="ru-RU" dirty="0" smtClean="0"/>
              <a:t>Обвинение построено на обстоятельстве нарушения «методики, тактики и техники» проведения медицинской манипуляции, которые не установлены нормативно.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b="1" dirty="0" smtClean="0">
                <a:solidFill>
                  <a:srgbClr val="FF0000"/>
                </a:solidFill>
              </a:rPr>
              <a:t>Ненадлежащая квалификация</a:t>
            </a:r>
          </a:p>
          <a:p>
            <a:pPr marL="0" indent="0">
              <a:buNone/>
            </a:pPr>
            <a:r>
              <a:rPr lang="ru-RU" dirty="0" smtClean="0"/>
              <a:t>Статья 238 УК РФ не применима к медицинским работникам!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Не проведено судебно-медицинское исследование трупа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РЕАКЦИЯ ВРАЧЕБНОГО СООБЩЕСТВА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Страх перед выполнением своих профессиональных обязанностей</a:t>
            </a:r>
          </a:p>
          <a:p>
            <a:pPr marL="0" indent="0" algn="ctr">
              <a:buNone/>
            </a:pPr>
            <a:endParaRPr lang="ru-RU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Страх идти на обоснованный риск при исполнении своих профессиональных обязанностей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00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3771" y="29031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251" y="2459287"/>
            <a:ext cx="10515600" cy="4066809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качества оказываемой медицинской помощи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Массовый уход врачей из профессии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Снижение уровня здоровья нации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toptyumen.ru/wp-content/uploads/2015/12/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451" y="76872"/>
            <a:ext cx="3573549" cy="22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857"/>
            <a:ext cx="12192000" cy="5943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4659" y="1990165"/>
            <a:ext cx="6517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i="1" dirty="0" smtClean="0">
                <a:solidFill>
                  <a:schemeClr val="bg1"/>
                </a:solidFill>
              </a:rPr>
              <a:t>#</a:t>
            </a:r>
            <a:r>
              <a:rPr lang="ru-RU" sz="6000" dirty="0" smtClean="0">
                <a:solidFill>
                  <a:schemeClr val="bg1"/>
                </a:solidFill>
              </a:rPr>
              <a:t>яАлександрРугин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7459" y="2880826"/>
            <a:ext cx="6974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i="1" dirty="0" smtClean="0">
                <a:solidFill>
                  <a:schemeClr val="bg1"/>
                </a:solidFill>
              </a:rPr>
              <a:t>#</a:t>
            </a:r>
            <a:r>
              <a:rPr lang="ru-RU" sz="6000" dirty="0" smtClean="0">
                <a:solidFill>
                  <a:schemeClr val="bg1"/>
                </a:solidFill>
              </a:rPr>
              <a:t>яШелабияХалилова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7459" y="3771487"/>
            <a:ext cx="6974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i="1" dirty="0" smtClean="0">
                <a:solidFill>
                  <a:schemeClr val="bg1"/>
                </a:solidFill>
              </a:rPr>
              <a:t>#</a:t>
            </a:r>
            <a:r>
              <a:rPr lang="ru-RU" sz="6000" dirty="0" smtClean="0">
                <a:solidFill>
                  <a:schemeClr val="bg1"/>
                </a:solidFill>
              </a:rPr>
              <a:t>яТатьянаВасильева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ДОСЛЕДСТВЕННАЯ ПРОВЕРКА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Все действия, проводимые сотрудниками полиции до момента возбуждения уголовного дела, называют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доследственная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dirty="0" smtClean="0"/>
              <a:t>Доследственную </a:t>
            </a:r>
            <a:r>
              <a:rPr lang="ru-RU" dirty="0"/>
              <a:t>проверку проводят сотрудники </a:t>
            </a:r>
            <a:r>
              <a:rPr lang="ru-RU" dirty="0" smtClean="0"/>
              <a:t>полиции;</a:t>
            </a:r>
          </a:p>
          <a:p>
            <a:r>
              <a:rPr lang="ru-RU" dirty="0"/>
              <a:t>Решение </a:t>
            </a:r>
            <a:r>
              <a:rPr lang="ru-RU" dirty="0" smtClean="0"/>
              <a:t>о дальнейших действиях, </a:t>
            </a:r>
            <a:r>
              <a:rPr lang="ru-RU" dirty="0"/>
              <a:t>после принятия сообщения/заявления должно быть принято в течение 72 </a:t>
            </a:r>
            <a:r>
              <a:rPr lang="ru-RU" dirty="0" smtClean="0"/>
              <a:t>часов;</a:t>
            </a:r>
          </a:p>
          <a:p>
            <a:r>
              <a:rPr lang="ru-RU" dirty="0"/>
              <a:t>Руководитель следственного органа и иные полномочные лица вправе продлить срок проверки до 10 суток, а при необходимости производства документальных проверок, экспертиз, исследований документов и пр., а также проведения оперативно-розыскных мероприятий этот срок может быть продлен до 30 суток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2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ДОСЛЕДСТВЕННАЯ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ПРОВЕРКА: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врача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Если прав и обязанностей не разъяснили, то рекомендуется попросить полицейского огласить в качестве кого Вы конкретно будете опрошены и какие при этом у вас права и </a:t>
            </a:r>
            <a:r>
              <a:rPr lang="ru-RU" dirty="0" smtClean="0"/>
              <a:t>обязанности;</a:t>
            </a:r>
          </a:p>
          <a:p>
            <a:endParaRPr lang="ru-RU" dirty="0" smtClean="0"/>
          </a:p>
          <a:p>
            <a:r>
              <a:rPr lang="ru-RU" dirty="0"/>
              <a:t>Перед дачей письменного объяснения желательно в самом объяснении, если его предлагают написать собственноручно, указать кому именно оно дается, а для этого посмотреть удостоверение полицейского. Желательно давать объяснения именно ему, а не иному </a:t>
            </a:r>
            <a:r>
              <a:rPr lang="ru-RU" dirty="0" smtClean="0"/>
              <a:t>полицейскому;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9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ДОСЛЕДСТВЕННАЯ ПРОВЕРКА: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визит в полицию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48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Вас </a:t>
            </a:r>
            <a:r>
              <a:rPr lang="ru-RU" dirty="0"/>
              <a:t>приглашают для дачи объяснений, но называют вымышленный </a:t>
            </a:r>
            <a:r>
              <a:rPr lang="ru-RU" dirty="0" smtClean="0"/>
              <a:t>повод: Вы приходите </a:t>
            </a:r>
            <a:r>
              <a:rPr lang="ru-RU" dirty="0"/>
              <a:t>и </a:t>
            </a:r>
            <a:r>
              <a:rPr lang="ru-RU" dirty="0" smtClean="0"/>
              <a:t>попадаете </a:t>
            </a:r>
            <a:r>
              <a:rPr lang="ru-RU" dirty="0"/>
              <a:t>совсем на иные вопросы и совсем по другому больному. В этот момент врачу рекомендуется взять тайм-аут, </a:t>
            </a:r>
            <a:r>
              <a:rPr lang="ru-RU" dirty="0" smtClean="0"/>
              <a:t>и </a:t>
            </a:r>
            <a:r>
              <a:rPr lang="ru-RU" dirty="0"/>
              <a:t>стоить попросить предоставить </a:t>
            </a:r>
            <a:r>
              <a:rPr lang="ru-RU" dirty="0" smtClean="0"/>
              <a:t>ему время</a:t>
            </a:r>
            <a:r>
              <a:rPr lang="ru-RU" dirty="0"/>
              <a:t>, сославшись на то, что надо освежить события в памяти, посмотреть документы по конкретному больному и </a:t>
            </a:r>
            <a:r>
              <a:rPr lang="ru-RU" dirty="0" err="1" smtClean="0"/>
              <a:t>т.п</a:t>
            </a:r>
            <a:r>
              <a:rPr lang="ru-RU" dirty="0" smtClean="0"/>
              <a:t>;</a:t>
            </a:r>
          </a:p>
          <a:p>
            <a:r>
              <a:rPr lang="ru-RU" dirty="0"/>
              <a:t>опросы во время </a:t>
            </a:r>
            <a:r>
              <a:rPr lang="ru-RU" dirty="0" err="1"/>
              <a:t>доследственной</a:t>
            </a:r>
            <a:r>
              <a:rPr lang="ru-RU" dirty="0"/>
              <a:t> проверки – </a:t>
            </a:r>
            <a:r>
              <a:rPr lang="ru-RU" b="1" u="sng" dirty="0"/>
              <a:t>это беседы и закон не устанавливает ответственности за отказ от ответов</a:t>
            </a:r>
            <a:r>
              <a:rPr lang="ru-RU" dirty="0"/>
              <a:t>. Закон не обязывает давать какие-либо пояснения в процессе проверки, не предусматривает уголовной ответственности за уклонение или отказ от дачи пояснений или дачу заведомо ложных пояснений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если </a:t>
            </a:r>
            <a:r>
              <a:rPr lang="ru-RU" dirty="0"/>
              <a:t>в данный момент Вы не готовы дать объяснения по интересующему делу, то желательно мотивировать отказ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сославшись на статью 51 Конституции РФ</a:t>
            </a:r>
            <a:r>
              <a:rPr lang="ru-RU" dirty="0"/>
              <a:t>, согласно которой никто не обязан свидетельствовать против себя самого</a:t>
            </a:r>
          </a:p>
        </p:txBody>
      </p:sp>
    </p:spTree>
    <p:extLst>
      <p:ext uri="{BB962C8B-B14F-4D97-AF65-F5344CB8AC3E}">
        <p14:creationId xmlns:p14="http://schemas.microsoft.com/office/powerpoint/2010/main" val="35858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ДОСЛЕДСТВЕННАЯ ПРОВЕРКА: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визит в полицию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Очень важно внимательно читать все документы перед тем, как подписывать. Если с чем-то не согласны – не надо подписывать ни в коем случае. </a:t>
            </a:r>
            <a:r>
              <a:rPr lang="ru-RU" dirty="0" smtClean="0"/>
              <a:t>Писать </a:t>
            </a:r>
            <a:r>
              <a:rPr lang="ru-RU" dirty="0"/>
              <a:t>объяснения </a:t>
            </a:r>
            <a:r>
              <a:rPr lang="ru-RU" dirty="0" smtClean="0"/>
              <a:t>надо самостоятельно</a:t>
            </a:r>
            <a:r>
              <a:rPr lang="ru-RU" dirty="0"/>
              <a:t>, а перед тем как их подписать несколько раз прочитать.</a:t>
            </a:r>
          </a:p>
          <a:p>
            <a:r>
              <a:rPr lang="ru-RU" b="1" dirty="0"/>
              <a:t>Можно вести диктофонную запись опроса, чтобы в случае давления со стороны следствия ее можно было использовать, например, при жалобе на незаконные формы допроса.</a:t>
            </a:r>
            <a:r>
              <a:rPr lang="ru-RU" dirty="0"/>
              <a:t> Но делать это можно только с обязательным уведомлением об этом полицейского вслух, так, чтобы и на записи это было слышно, нельзя выключать или прерывать запись до тех пор пока врачу не скажут: «До свидания, Вы свободны, можете покинуть кабинет».</a:t>
            </a:r>
          </a:p>
          <a:p>
            <a:r>
              <a:rPr lang="ru-RU" dirty="0"/>
              <a:t>Если вы считаете, что Ваши права были как-то нарушены, то полезно помнить, что участники мероприятий могут обжаловать поведение (бездействие либо действие) следователя, органов дознания и прочих уполномоченных лиц. Это право установлено главой 16 УПК. Незаконные решения и действия (бездействие) должностного лица правоохранительных органов могут быть обжалованы в порядке ст. 125 УПК РФ в суд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0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ДОСЛЕДСТВЕННАЯ ПРОВЕРКА: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действий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Постараться получить максимально полные сведения об обстоятельствах, исследуемых в ходе </a:t>
            </a:r>
            <a:r>
              <a:rPr lang="ru-RU" dirty="0" err="1"/>
              <a:t>доследственной</a:t>
            </a:r>
            <a:r>
              <a:rPr lang="ru-RU" dirty="0"/>
              <a:t> проверки, а также конкретное содержание заявления или сообщения о противоправном действии или бездействии врача.</a:t>
            </a:r>
          </a:p>
          <a:p>
            <a:r>
              <a:rPr lang="ru-RU" dirty="0"/>
              <a:t>Заключить соглашение об оказании помощи с опытным адвокатом, знакомым с методикой расследования подобных дел.</a:t>
            </a:r>
          </a:p>
          <a:p>
            <a:r>
              <a:rPr lang="ru-RU" dirty="0"/>
              <a:t>Проанализировать с помощью адвоката ситуацию, возможные риски и сценарий наиболее вероятного развития событий в целях выработки и реализации защитных мер.</a:t>
            </a:r>
          </a:p>
        </p:txBody>
      </p:sp>
    </p:spTree>
    <p:extLst>
      <p:ext uri="{BB962C8B-B14F-4D97-AF65-F5344CB8AC3E}">
        <p14:creationId xmlns:p14="http://schemas.microsoft.com/office/powerpoint/2010/main" val="23346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ДОСЛЕДСТВЕННАЯ ПРОВЕРКА: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советы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Не </a:t>
            </a:r>
            <a:r>
              <a:rPr lang="ru-RU" dirty="0"/>
              <a:t>приходите в полицию по телефонному звонку, необходима повестка или вызов, который передают или лично, или через почту или по месту </a:t>
            </a:r>
            <a:r>
              <a:rPr lang="ru-RU" dirty="0" smtClean="0"/>
              <a:t>работы;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-Стоит </a:t>
            </a:r>
            <a:r>
              <a:rPr lang="ru-RU" dirty="0"/>
              <a:t>принимать во-внимание только официально оформленные документы. Все официальные документы должны быть как минимум подписаны, тем лицом которым они вынесены. Если предъявляются объяснения/заявления/выписки или иные документы для ознакомления, а они не подписаны, то сфотографируйте их, прочитайте и дайте пояснения, не по существу написанного: а именно по факту предъявления ненадлежащего </a:t>
            </a:r>
            <a:r>
              <a:rPr lang="ru-RU" dirty="0" smtClean="0"/>
              <a:t>документа;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Не </a:t>
            </a:r>
            <a:r>
              <a:rPr lang="ru-RU" dirty="0"/>
              <a:t>признавать сразу, при первом же нажиме полицейского, наличие ошибок в ведении </a:t>
            </a:r>
            <a:r>
              <a:rPr lang="ru-RU" dirty="0" smtClean="0"/>
              <a:t>больного;</a:t>
            </a:r>
          </a:p>
          <a:p>
            <a:endParaRPr lang="ru-RU" dirty="0"/>
          </a:p>
          <a:p>
            <a:r>
              <a:rPr lang="ru-RU" dirty="0"/>
              <a:t>Не пытаться каким-то образом изъять медицинские документы или внести в эти документы дополнительные записи (любые) – факт внесения записей потом легко </a:t>
            </a:r>
            <a:r>
              <a:rPr lang="ru-RU" dirty="0" smtClean="0"/>
              <a:t>устанавливается;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0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ДОСЛЕДСТВЕННАЯ ПРОВЕРКА: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Не пытаться уйти на «больничный» – это ни к чему не приведет.</a:t>
            </a:r>
          </a:p>
          <a:p>
            <a:r>
              <a:rPr lang="ru-RU" dirty="0" smtClean="0"/>
              <a:t>Не </a:t>
            </a:r>
            <a:r>
              <a:rPr lang="ru-RU" dirty="0"/>
              <a:t>стоит пытаться найти больного и/или его родственников (для решения вопроса) и, тем более, на него «надавить».</a:t>
            </a:r>
          </a:p>
          <a:p>
            <a:r>
              <a:rPr lang="ru-RU" dirty="0" smtClean="0"/>
              <a:t> </a:t>
            </a:r>
            <a:r>
              <a:rPr lang="ru-RU" dirty="0"/>
              <a:t>Не бежать сразу в прокуратуру или отдел собственной безопасности МВД с жалобами на полицейских (кончено, если нет с их стороны конкретного зафиксированного документально или свидетелями нарушения прав врача/гражданина) – такие действия только разозлят правоохранительные органы.</a:t>
            </a:r>
          </a:p>
          <a:p>
            <a:r>
              <a:rPr lang="ru-RU" dirty="0" smtClean="0"/>
              <a:t>Не </a:t>
            </a:r>
            <a:r>
              <a:rPr lang="ru-RU" dirty="0"/>
              <a:t>пытаться самостоятельно разузнать ход проверки.</a:t>
            </a:r>
          </a:p>
          <a:p>
            <a:r>
              <a:rPr lang="ru-RU" dirty="0" smtClean="0"/>
              <a:t>Не </a:t>
            </a:r>
            <a:r>
              <a:rPr lang="ru-RU" dirty="0"/>
              <a:t>бойтесь привлекать больницу, поликлинику или иное ЛПУ, к решению возникшей у вас сложной ситуации, обязательно ставьте в известность главного врача (как минимум своего руководителя) о данной проверке, при первой же возможности и в кратчайшие сроки (даже по телефону) – это даст им возможность подготовиться к дальнейшим действиям полицейских.</a:t>
            </a:r>
          </a:p>
        </p:txBody>
      </p:sp>
    </p:spTree>
    <p:extLst>
      <p:ext uri="{BB962C8B-B14F-4D97-AF65-F5344CB8AC3E}">
        <p14:creationId xmlns:p14="http://schemas.microsoft.com/office/powerpoint/2010/main" val="3035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450" y="26987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СЛЕДОВАТЕЛЬ ПРИШЕЛ В МЕДИЦИНСКУЮ ОРГАНИЗАЦИЮ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94064"/>
            <a:ext cx="10515600" cy="4215159"/>
          </a:xfrm>
        </p:spPr>
        <p:txBody>
          <a:bodyPr/>
          <a:lstStyle/>
          <a:p>
            <a:r>
              <a:rPr lang="ru-RU" dirty="0" smtClean="0"/>
              <a:t>Вправе зайти в медицинскую организацию по предъявлению служебного удостоверения;</a:t>
            </a:r>
          </a:p>
          <a:p>
            <a:r>
              <a:rPr lang="ru-RU" dirty="0" smtClean="0"/>
              <a:t>Отсутствует обязанность предъявления постановления о проведении проверки;</a:t>
            </a:r>
          </a:p>
          <a:p>
            <a:r>
              <a:rPr lang="ru-RU" dirty="0" smtClean="0"/>
              <a:t>Проводит осмотр «места происшествия» а не «места преступления»;</a:t>
            </a:r>
          </a:p>
          <a:p>
            <a:r>
              <a:rPr lang="ru-RU" dirty="0" smtClean="0"/>
              <a:t>Проводит осмотр в качестве проверки поступивших сведений согласно приказа СК № 72;</a:t>
            </a:r>
            <a:endParaRPr lang="ru-RU" dirty="0"/>
          </a:p>
        </p:txBody>
      </p:sp>
      <p:pic>
        <p:nvPicPr>
          <p:cNvPr id="1026" name="Picture 2" descr="https://otvet.imgsmail.ru/download/568868a730901dd8f93348d9dac9451e_i-68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6" y="323303"/>
            <a:ext cx="1822450" cy="167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77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3314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СЛЕДОВАТЕЛЬ ПРИШЕЛ В МЕДИЦИНСКУЮ ОРГАНИЗАЦИЮ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8010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Может осматривать помещения только в присутствии представителя администрации медицинской организации (дежурного врача?); </a:t>
            </a:r>
          </a:p>
          <a:p>
            <a:endParaRPr lang="ru-RU" dirty="0"/>
          </a:p>
          <a:p>
            <a:r>
              <a:rPr lang="ru-RU" dirty="0"/>
              <a:t>Получение объяснений и предоставление документов возможно только после того, как руководитель или другое должностное лицо лечебного учреждения выделит конкретных для этого специалистов и даст соответствующее распоряжение </a:t>
            </a:r>
            <a:r>
              <a:rPr lang="ru-RU" dirty="0" smtClean="0"/>
              <a:t>—ч</a:t>
            </a:r>
            <a:r>
              <a:rPr lang="ru-RU" dirty="0"/>
              <a:t>. 1 ст. 7 Закона №</a:t>
            </a:r>
            <a:r>
              <a:rPr lang="ru-RU" dirty="0" smtClean="0"/>
              <a:t>403-ФЗ</a:t>
            </a:r>
            <a:r>
              <a:rPr lang="ru-RU" dirty="0"/>
              <a:t>;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Следователь </a:t>
            </a:r>
            <a:r>
              <a:rPr lang="ru-RU" dirty="0"/>
              <a:t>не имеет права мешать врачу оказывать медицинскую </a:t>
            </a:r>
            <a:r>
              <a:rPr lang="ru-RU" dirty="0" smtClean="0"/>
              <a:t>помощь - такие </a:t>
            </a:r>
            <a:r>
              <a:rPr lang="ru-RU" dirty="0"/>
              <a:t>действия заведомо приведут к нарушению прав пациентов, а Закон №403-ФЗ прямо предписывает работникам Следственного комитета защищать права </a:t>
            </a:r>
            <a:r>
              <a:rPr lang="ru-RU" dirty="0" smtClean="0"/>
              <a:t>граждан;</a:t>
            </a:r>
          </a:p>
          <a:p>
            <a:endParaRPr lang="ru-RU" dirty="0"/>
          </a:p>
          <a:p>
            <a:r>
              <a:rPr lang="ru-RU" b="1" dirty="0" smtClean="0"/>
              <a:t>Может посещать отдельные помещения медицинской организации только при соблюдении требований </a:t>
            </a:r>
            <a:r>
              <a:rPr lang="ru-RU" b="1" dirty="0" err="1" smtClean="0"/>
              <a:t>санэпидрежима</a:t>
            </a:r>
            <a:r>
              <a:rPr lang="ru-RU" b="1" dirty="0" smtClean="0"/>
              <a:t> и без присутствия в них пациентов</a:t>
            </a:r>
            <a:endParaRPr lang="ru-RU" b="1" dirty="0"/>
          </a:p>
          <a:p>
            <a:endParaRPr lang="ru-RU" dirty="0"/>
          </a:p>
        </p:txBody>
      </p:sp>
      <p:pic>
        <p:nvPicPr>
          <p:cNvPr id="2054" name="Picture 6" descr="http://hstatic.net/418/1000070418/10/2016/4-1/detective_sneaking_h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584" y="423314"/>
            <a:ext cx="2059536" cy="20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746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8175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СЛЕДОВАТЕЛЬ ПРИШЕЛ В МЕДИЦИНСКУЮ ОРГАНИЗАЦИЮ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6644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Причиной появления следователя могут стать следственные </a:t>
            </a:r>
            <a:r>
              <a:rPr lang="ru-RU" dirty="0"/>
              <a:t>действия, которые проводят после возбуждения уголовного дела, о чём должно быть вынесено соответствующее постановление (ст. 146 УПК </a:t>
            </a:r>
            <a:r>
              <a:rPr lang="ru-RU" dirty="0" smtClean="0"/>
              <a:t>РФ);</a:t>
            </a:r>
          </a:p>
          <a:p>
            <a:endParaRPr lang="ru-RU" dirty="0" smtClean="0"/>
          </a:p>
          <a:p>
            <a:r>
              <a:rPr lang="ru-RU" dirty="0" smtClean="0"/>
              <a:t>Если проводится обыск, </a:t>
            </a:r>
            <a:r>
              <a:rPr lang="ru-RU" dirty="0"/>
              <a:t>следователь вправе запретить всем, кто присутствует в месте, где производится обыск, общаться друг с другом или иными лицами до его </a:t>
            </a:r>
            <a:r>
              <a:rPr lang="ru-RU" dirty="0" smtClean="0"/>
              <a:t>окончания и обязан предъявить соответствующие постановление (ст. 182 УПК РФ);</a:t>
            </a:r>
          </a:p>
          <a:p>
            <a:endParaRPr lang="ru-RU" dirty="0"/>
          </a:p>
          <a:p>
            <a:r>
              <a:rPr lang="ru-RU" dirty="0" smtClean="0"/>
              <a:t>Производство </a:t>
            </a:r>
            <a:r>
              <a:rPr lang="ru-RU" dirty="0"/>
              <a:t>следственных действий в ночное время, как правило, не допускается, — за исключением случаев, не терпящих отлагательства (ст. 164 УПК РФ)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ttp://m.gifmania.com.ua/Animated-Gifs-Lyudy/Animations-Professions/Images-Private-Detectives/Private-Detectives-9088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26" y="381750"/>
            <a:ext cx="1423845" cy="149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5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65" y="393326"/>
            <a:ext cx="11454424" cy="15104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65" y="2299166"/>
            <a:ext cx="11454424" cy="313344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855779" y="4975412"/>
            <a:ext cx="2782150" cy="45719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7407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РУКОВОДИТЕЛЮ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0586" y="2058382"/>
            <a:ext cx="10515600" cy="4351338"/>
          </a:xfrm>
        </p:spPr>
        <p:txBody>
          <a:bodyPr/>
          <a:lstStyle/>
          <a:p>
            <a:r>
              <a:rPr lang="ru-RU" dirty="0" smtClean="0"/>
              <a:t>Поинтересуйтесь, какие мероприятия проводит следователь в данный момент;</a:t>
            </a:r>
          </a:p>
          <a:p>
            <a:r>
              <a:rPr lang="ru-RU" dirty="0" smtClean="0"/>
              <a:t>Тщательно фиксируйте все действия следователя в журнале проведения проверок;</a:t>
            </a:r>
          </a:p>
          <a:p>
            <a:r>
              <a:rPr lang="ru-RU" dirty="0" smtClean="0"/>
              <a:t>Инструктируйте своих сотрудников о действиях при проведении проверки</a:t>
            </a:r>
          </a:p>
          <a:p>
            <a:r>
              <a:rPr lang="ru-RU" dirty="0" smtClean="0"/>
              <a:t>Издайте локальный нормативно-правовой акт, регламентирующий действия персонала при проведении следственных действий и иных проверочных мероприятий</a:t>
            </a:r>
            <a:endParaRPr lang="ru-RU" dirty="0"/>
          </a:p>
        </p:txBody>
      </p:sp>
      <p:pic>
        <p:nvPicPr>
          <p:cNvPr id="3074" name="Picture 2" descr="http://smayli.ru/data/smiles/ludia-206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2" y="374073"/>
            <a:ext cx="1604356" cy="125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80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348" y="1196753"/>
            <a:ext cx="9768416" cy="4518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4000" dirty="0" smtClean="0"/>
              <a:t>НЕЗНАНИЕ ЗАКОНА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4000" dirty="0" smtClean="0"/>
              <a:t>НЕ ОСВОБОЖДАЕТ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4000" dirty="0" smtClean="0"/>
              <a:t>ОТ ОТВЕТСТВЕННОСТИ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4000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4000" dirty="0" smtClean="0"/>
              <a:t>А ЗНАНИЕ – ЗАПРОСТО !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ru-RU" altLang="ru-RU" sz="3200" dirty="0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altLang="ru-RU" sz="3200" dirty="0" smtClean="0">
                <a:solidFill>
                  <a:schemeClr val="bg1">
                    <a:lumMod val="50000"/>
                  </a:schemeClr>
                </a:solidFill>
              </a:rPr>
              <a:t>Станислав Ежи </a:t>
            </a:r>
            <a:r>
              <a:rPr lang="ru-RU" altLang="ru-RU" sz="3200" dirty="0" err="1" smtClean="0">
                <a:solidFill>
                  <a:schemeClr val="bg1">
                    <a:lumMod val="50000"/>
                  </a:schemeClr>
                </a:solidFill>
              </a:rPr>
              <a:t>Лец</a:t>
            </a:r>
            <a:endParaRPr lang="ru-RU" altLang="ru-RU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83331" name="Picture 5" descr="lud342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48" y="5282184"/>
            <a:ext cx="1056216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nargismagazine.az/uploads/2013/09/8949_res_00-e13801057827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906" y="332656"/>
            <a:ext cx="3004713" cy="421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294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УГОЛОВНАЯ СТАТИСТИКА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В 2017 году в суд было направлено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 уголовных дел</a:t>
            </a:r>
            <a:r>
              <a:rPr lang="ru-RU" dirty="0"/>
              <a:t>, связанных с врачебными ошибками, следует из презентации СКР, представленной на конференции. Это на 11 больше, чем в 2016 году. Количество жалоб на медицинскую помощь в СКР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2017 году составило 6050</a:t>
            </a:r>
            <a:r>
              <a:rPr lang="ru-RU" dirty="0"/>
              <a:t>. Это на 1100 больше, чем годом ранее. В 2012 году их было только 2100.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Большинство осужденных в 2017 году врачей (74,7%) обвинялись в причинении смерти по неосторожности (ст.109 УК).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оказании услуг, не отвечающим требованиям безопасности (ст. 238 УК), — 10,9%. </a:t>
            </a:r>
            <a:r>
              <a:rPr lang="ru-RU" dirty="0"/>
              <a:t>Еще 6,3% подозревались в причинении тяжкого вреда по неосторожности (ст. 118 УК). Оставшиеся проходили по статьям о халатности и неоказании помощи больному.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19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2287" y="881740"/>
            <a:ext cx="5653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ВРАЧЕБНАЯ ОШИБКА?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0915" y="1441510"/>
            <a:ext cx="3427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rgbClr val="FF0000"/>
                </a:solidFill>
              </a:rPr>
              <a:t>ЯТРОГЕНИЯ?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028" y="2358114"/>
            <a:ext cx="932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ДЕФЕКТ (НАРУШЕНИЕ ПРИ ОКАЗАНИИ) МЕДИЦИНСКОЙ ПОМОЩИ?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1" y="5460822"/>
            <a:ext cx="1371600" cy="13971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14182" y="4450042"/>
            <a:ext cx="8289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НЕДОСТАТОК МЕДИЦИНСКОЙ УСЛУГИ?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1843" y="1511050"/>
            <a:ext cx="112485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Врачебная </a:t>
            </a:r>
            <a:r>
              <a:rPr lang="ru-RU" sz="3200" dirty="0">
                <a:solidFill>
                  <a:srgbClr val="FF0000"/>
                </a:solidFill>
              </a:rPr>
              <a:t>ошибка </a:t>
            </a:r>
            <a:r>
              <a:rPr lang="ru-RU" sz="3200" dirty="0"/>
              <a:t>— это следствие добросовестного заблуждения врача при выполнении им профессиональных обязанностей. Главное отличие ошибки — исключение умышленных преступных действий: небрежности, халатности, а также </a:t>
            </a:r>
            <a:r>
              <a:rPr lang="ru-RU" sz="3200" dirty="0" smtClean="0"/>
              <a:t>невежества…</a:t>
            </a:r>
          </a:p>
          <a:p>
            <a:endParaRPr lang="ru-RU" sz="3200" dirty="0" smtClean="0"/>
          </a:p>
          <a:p>
            <a:pPr algn="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Академик АМН СССР И.В. </a:t>
            </a:r>
            <a:r>
              <a:rPr lang="ru-RU" sz="2800" dirty="0" err="1" smtClean="0">
                <a:solidFill>
                  <a:schemeClr val="bg1">
                    <a:lumMod val="50000"/>
                  </a:schemeClr>
                </a:solidFill>
              </a:rPr>
              <a:t>Давыдовский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8929" y="1003050"/>
            <a:ext cx="112485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…Развитие </a:t>
            </a:r>
            <a:r>
              <a:rPr lang="ru-RU" sz="3200" dirty="0">
                <a:solidFill>
                  <a:srgbClr val="FF0000"/>
                </a:solidFill>
              </a:rPr>
              <a:t>ятрогенного заболевания </a:t>
            </a:r>
            <a:r>
              <a:rPr lang="ru-RU" sz="3200" dirty="0"/>
              <a:t>(выявляется при ухудшении состояния здоровья человека или возникновении нового заболевания, обусловленном неблагоприятными последствиями любых медицинских воздействий)</a:t>
            </a:r>
          </a:p>
          <a:p>
            <a:endParaRPr lang="ru-RU" sz="3200" dirty="0" smtClean="0"/>
          </a:p>
          <a:p>
            <a:pPr algn="r"/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Приказ ФФОМС от 01.12.2010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№230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"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Об утверждении Порядка организации и проведения контроля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объёмов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, сроков, качества и условий предоставления медицинской помощи по обязательному медицинскому страхованию"</a:t>
            </a:r>
          </a:p>
        </p:txBody>
      </p:sp>
    </p:spTree>
    <p:extLst>
      <p:ext uri="{BB962C8B-B14F-4D97-AF65-F5344CB8AC3E}">
        <p14:creationId xmlns:p14="http://schemas.microsoft.com/office/powerpoint/2010/main" val="13919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ЯТРОГЕННЫЕ ПРЕСТУПЛЕНИЯ ?????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501" y="2086707"/>
            <a:ext cx="10515600" cy="41371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Ятрогения</a:t>
            </a:r>
            <a:r>
              <a:rPr lang="ru-RU" dirty="0" smtClean="0"/>
              <a:t> – негативные последствия медицинского вмешательства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независимые от вины медицинского работника</a:t>
            </a:r>
          </a:p>
          <a:p>
            <a:pPr marL="0" indent="0">
              <a:buNone/>
            </a:pP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/>
              <a:t>Статья </a:t>
            </a:r>
            <a:r>
              <a:rPr lang="ru-RU" dirty="0" smtClean="0"/>
              <a:t>14 УК РФ. </a:t>
            </a:r>
            <a:r>
              <a:rPr lang="ru-RU" dirty="0"/>
              <a:t>Понятие преступления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Преступлением</a:t>
            </a:r>
            <a:r>
              <a:rPr lang="ru-RU" dirty="0"/>
              <a:t> признается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виновно совершенное общественно опасное деяние</a:t>
            </a:r>
            <a:r>
              <a:rPr lang="ru-RU" dirty="0"/>
              <a:t>, запрещенное настоящим Кодексом под угрозой наказания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8" y="478514"/>
            <a:ext cx="1371600" cy="13971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301" y="384730"/>
            <a:ext cx="1371600" cy="13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2629</Words>
  <Application>Microsoft Office PowerPoint</Application>
  <PresentationFormat>Широкоэкранный</PresentationFormat>
  <Paragraphs>211</Paragraphs>
  <Slides>41</Slides>
  <Notes>8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Тема Office</vt:lpstr>
      <vt:lpstr>ЮРИДИЧЕСКИЙ ЛИКБЕЗ ДЛЯ ВРАЧА: АЛГОРИТМЫ СНИЖЕНИЯ РИСКОВ</vt:lpstr>
      <vt:lpstr>Презентация PowerPoint</vt:lpstr>
      <vt:lpstr>Презентация PowerPoint</vt:lpstr>
      <vt:lpstr>Презентация PowerPoint</vt:lpstr>
      <vt:lpstr>УГОЛОВНАЯ СТАТИСТИКА</vt:lpstr>
      <vt:lpstr>Презентация PowerPoint</vt:lpstr>
      <vt:lpstr>Презентация PowerPoint</vt:lpstr>
      <vt:lpstr>Презентация PowerPoint</vt:lpstr>
      <vt:lpstr>ЯТРОГЕННЫЕ ПРЕСТУПЛЕНИЯ ?????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преступления медицинских работников</vt:lpstr>
      <vt:lpstr>Презентация PowerPoint</vt:lpstr>
      <vt:lpstr>Презентация PowerPoint</vt:lpstr>
      <vt:lpstr>Презентация PowerPoint</vt:lpstr>
      <vt:lpstr>ЗАКОНОПРОЕКТ</vt:lpstr>
      <vt:lpstr>ЗАКОНОПРОЕКТ</vt:lpstr>
      <vt:lpstr>ЗАКОНОПРОЕКТ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НАРУШЕНИЯ:</vt:lpstr>
      <vt:lpstr>РЕАКЦИЯ ВРАЧЕБНОГО СООБЩЕСТВА</vt:lpstr>
      <vt:lpstr>ПОСЛЕДСТВИЯ</vt:lpstr>
      <vt:lpstr>ДОСЛЕДСТВЕННАЯ ПРОВЕРКА</vt:lpstr>
      <vt:lpstr>ДОСЛЕДСТВЕННАЯ ПРОВЕРКА:  действия врача</vt:lpstr>
      <vt:lpstr>ДОСЛЕДСТВЕННАЯ ПРОВЕРКА:  визит в полицию</vt:lpstr>
      <vt:lpstr>ДОСЛЕДСТВЕННАЯ ПРОВЕРКА:  визит в полицию</vt:lpstr>
      <vt:lpstr>ДОСЛЕДСТВЕННАЯ ПРОВЕРКА:  алгоритм действий</vt:lpstr>
      <vt:lpstr>ДОСЛЕДСТВЕННАЯ ПРОВЕРКА:  советы</vt:lpstr>
      <vt:lpstr>ДОСЛЕДСТВЕННАЯ ПРОВЕРКА:  советы</vt:lpstr>
      <vt:lpstr>ЕСЛИ СЛЕДОВАТЕЛЬ ПРИШЕЛ В МЕДИЦИНСКУЮ ОРГАНИЗАЦИЮ</vt:lpstr>
      <vt:lpstr>ЕСЛИ СЛЕДОВАТЕЛЬ ПРИШЕЛ В МЕДИЦИНСКУЮ ОРГАНИЗАЦИЮ</vt:lpstr>
      <vt:lpstr>ЕСЛИ СЛЕДОВАТЕЛЬ ПРИШЕЛ В МЕДИЦИНСКУЮ ОРГАНИЗАЦИЮ</vt:lpstr>
      <vt:lpstr>ПАМЯТКА РУКОВОДИТЕЛЮ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ЮРИДИЧЕСКИЙ ЛИКБЕЗ ДЛЯ ВРАЧА: АЛГОРИТМЫ СНИЖЕНИЯ РИСКОВ</dc:title>
  <dc:creator>АИ</dc:creator>
  <cp:lastModifiedBy>medlowpech@mail.ru</cp:lastModifiedBy>
  <cp:revision>65</cp:revision>
  <dcterms:created xsi:type="dcterms:W3CDTF">2018-02-05T08:03:43Z</dcterms:created>
  <dcterms:modified xsi:type="dcterms:W3CDTF">2018-08-26T19:31:54Z</dcterms:modified>
</cp:coreProperties>
</file>