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0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1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2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3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4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5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6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7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8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29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30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1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2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33.xml" ContentType="application/vnd.openxmlformats-officedocument.them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34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5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6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8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39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heme/theme40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959" r:id="rId5"/>
    <p:sldMasterId id="2147483972" r:id="rId6"/>
    <p:sldMasterId id="2147483985" r:id="rId7"/>
    <p:sldMasterId id="2147484861" r:id="rId8"/>
    <p:sldMasterId id="2147484923" r:id="rId9"/>
    <p:sldMasterId id="2147485797" r:id="rId10"/>
    <p:sldMasterId id="2147485809" r:id="rId11"/>
    <p:sldMasterId id="2147485821" r:id="rId12"/>
    <p:sldMasterId id="2147485833" r:id="rId13"/>
    <p:sldMasterId id="2147485845" r:id="rId14"/>
    <p:sldMasterId id="2147485857" r:id="rId15"/>
    <p:sldMasterId id="2147485869" r:id="rId16"/>
    <p:sldMasterId id="2147485893" r:id="rId17"/>
    <p:sldMasterId id="2147485905" r:id="rId18"/>
    <p:sldMasterId id="2147485917" r:id="rId19"/>
    <p:sldMasterId id="2147485929" r:id="rId20"/>
    <p:sldMasterId id="2147485941" r:id="rId21"/>
    <p:sldMasterId id="2147485953" r:id="rId22"/>
    <p:sldMasterId id="2147485965" r:id="rId23"/>
    <p:sldMasterId id="2147488817" r:id="rId24"/>
    <p:sldMasterId id="2147488829" r:id="rId25"/>
    <p:sldMasterId id="2147488842" r:id="rId26"/>
    <p:sldMasterId id="2147488855" r:id="rId27"/>
    <p:sldMasterId id="2147488867" r:id="rId28"/>
    <p:sldMasterId id="2147488879" r:id="rId29"/>
    <p:sldMasterId id="2147488891" r:id="rId30"/>
    <p:sldMasterId id="2147488903" r:id="rId31"/>
    <p:sldMasterId id="2147488915" r:id="rId32"/>
    <p:sldMasterId id="2147488927" r:id="rId33"/>
    <p:sldMasterId id="2147488939" r:id="rId34"/>
    <p:sldMasterId id="2147488951" r:id="rId35"/>
    <p:sldMasterId id="2147488976" r:id="rId36"/>
    <p:sldMasterId id="2147488988" r:id="rId37"/>
    <p:sldMasterId id="2147489000" r:id="rId38"/>
    <p:sldMasterId id="2147489012" r:id="rId39"/>
    <p:sldMasterId id="2147489024" r:id="rId40"/>
    <p:sldMasterId id="2147489036" r:id="rId41"/>
  </p:sldMasterIdLst>
  <p:notesMasterIdLst>
    <p:notesMasterId r:id="rId104"/>
  </p:notesMasterIdLst>
  <p:sldIdLst>
    <p:sldId id="540" r:id="rId42"/>
    <p:sldId id="379" r:id="rId43"/>
    <p:sldId id="542" r:id="rId44"/>
    <p:sldId id="543" r:id="rId45"/>
    <p:sldId id="544" r:id="rId46"/>
    <p:sldId id="401" r:id="rId47"/>
    <p:sldId id="568" r:id="rId48"/>
    <p:sldId id="569" r:id="rId49"/>
    <p:sldId id="570" r:id="rId50"/>
    <p:sldId id="571" r:id="rId51"/>
    <p:sldId id="572" r:id="rId52"/>
    <p:sldId id="573" r:id="rId53"/>
    <p:sldId id="574" r:id="rId54"/>
    <p:sldId id="575" r:id="rId55"/>
    <p:sldId id="576" r:id="rId56"/>
    <p:sldId id="577" r:id="rId57"/>
    <p:sldId id="578" r:id="rId58"/>
    <p:sldId id="579" r:id="rId59"/>
    <p:sldId id="580" r:id="rId60"/>
    <p:sldId id="581" r:id="rId61"/>
    <p:sldId id="582" r:id="rId62"/>
    <p:sldId id="583" r:id="rId63"/>
    <p:sldId id="584" r:id="rId64"/>
    <p:sldId id="586" r:id="rId65"/>
    <p:sldId id="587" r:id="rId66"/>
    <p:sldId id="588" r:id="rId67"/>
    <p:sldId id="593" r:id="rId68"/>
    <p:sldId id="594" r:id="rId69"/>
    <p:sldId id="549" r:id="rId70"/>
    <p:sldId id="550" r:id="rId71"/>
    <p:sldId id="585" r:id="rId72"/>
    <p:sldId id="600" r:id="rId73"/>
    <p:sldId id="602" r:id="rId74"/>
    <p:sldId id="601" r:id="rId75"/>
    <p:sldId id="595" r:id="rId76"/>
    <p:sldId id="596" r:id="rId77"/>
    <p:sldId id="597" r:id="rId78"/>
    <p:sldId id="598" r:id="rId79"/>
    <p:sldId id="599" r:id="rId80"/>
    <p:sldId id="548" r:id="rId81"/>
    <p:sldId id="589" r:id="rId82"/>
    <p:sldId id="590" r:id="rId83"/>
    <p:sldId id="591" r:id="rId84"/>
    <p:sldId id="551" r:id="rId85"/>
    <p:sldId id="521" r:id="rId86"/>
    <p:sldId id="414" r:id="rId87"/>
    <p:sldId id="566" r:id="rId88"/>
    <p:sldId id="552" r:id="rId89"/>
    <p:sldId id="553" r:id="rId90"/>
    <p:sldId id="554" r:id="rId91"/>
    <p:sldId id="555" r:id="rId92"/>
    <p:sldId id="556" r:id="rId93"/>
    <p:sldId id="557" r:id="rId94"/>
    <p:sldId id="558" r:id="rId95"/>
    <p:sldId id="559" r:id="rId96"/>
    <p:sldId id="560" r:id="rId97"/>
    <p:sldId id="561" r:id="rId98"/>
    <p:sldId id="562" r:id="rId99"/>
    <p:sldId id="563" r:id="rId100"/>
    <p:sldId id="565" r:id="rId101"/>
    <p:sldId id="327" r:id="rId102"/>
    <p:sldId id="421" r:id="rId10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1" d="100"/>
          <a:sy n="71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84" Type="http://schemas.openxmlformats.org/officeDocument/2006/relationships/slide" Target="slides/slide43.xml"/><Relationship Id="rId89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92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66" Type="http://schemas.openxmlformats.org/officeDocument/2006/relationships/slide" Target="slides/slide25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87" Type="http://schemas.openxmlformats.org/officeDocument/2006/relationships/slide" Target="slides/slide46.xml"/><Relationship Id="rId102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0.xml"/><Relationship Id="rId82" Type="http://schemas.openxmlformats.org/officeDocument/2006/relationships/slide" Target="slides/slide41.xml"/><Relationship Id="rId90" Type="http://schemas.openxmlformats.org/officeDocument/2006/relationships/slide" Target="slides/slide49.xml"/><Relationship Id="rId95" Type="http://schemas.openxmlformats.org/officeDocument/2006/relationships/slide" Target="slides/slide5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100" Type="http://schemas.openxmlformats.org/officeDocument/2006/relationships/slide" Target="slides/slide59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slide" Target="slides/slide44.xml"/><Relationship Id="rId93" Type="http://schemas.openxmlformats.org/officeDocument/2006/relationships/slide" Target="slides/slide52.xml"/><Relationship Id="rId98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103" Type="http://schemas.openxmlformats.org/officeDocument/2006/relationships/slide" Target="slides/slide62.xml"/><Relationship Id="rId108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slide" Target="slides/slide42.xml"/><Relationship Id="rId88" Type="http://schemas.openxmlformats.org/officeDocument/2006/relationships/slide" Target="slides/slide47.xml"/><Relationship Id="rId91" Type="http://schemas.openxmlformats.org/officeDocument/2006/relationships/slide" Target="slides/slide50.xml"/><Relationship Id="rId96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slide" Target="slides/slide40.xml"/><Relationship Id="rId86" Type="http://schemas.openxmlformats.org/officeDocument/2006/relationships/slide" Target="slides/slide45.xml"/><Relationship Id="rId94" Type="http://schemas.openxmlformats.org/officeDocument/2006/relationships/slide" Target="slides/slide53.xml"/><Relationship Id="rId99" Type="http://schemas.openxmlformats.org/officeDocument/2006/relationships/slide" Target="slides/slide58.xml"/><Relationship Id="rId101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6" Type="http://schemas.openxmlformats.org/officeDocument/2006/relationships/slide" Target="slides/slide35.xml"/><Relationship Id="rId97" Type="http://schemas.openxmlformats.org/officeDocument/2006/relationships/slide" Target="slides/slide5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3EA8EA-9603-4A39-A242-7BB53219DE2A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F309E7-3086-4CCE-907B-26AAE23FF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7B3CE-862E-4D28-B9DD-C7DCE69F7C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1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C51 - C58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Злокачественные образования, требующие химиотерапии, Приказ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Минздравсоцразвития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РФ от 03.12.2007 N 736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B6806-B58A-40E4-9BA8-C5209C771DDC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40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ВПЧ-ассоциированный рак шейки матки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09E7-3086-4CCE-907B-26AAE23FFD16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9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7E3AD-5819-4DBF-9F54-63D1B321E030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9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Права и обязанности медицинских работников регламентированы следующими нормативно-правовыми актами</a:t>
            </a:r>
          </a:p>
        </p:txBody>
      </p:sp>
    </p:spTree>
    <p:extLst>
      <p:ext uri="{BB962C8B-B14F-4D97-AF65-F5344CB8AC3E}">
        <p14:creationId xmlns:p14="http://schemas.microsoft.com/office/powerpoint/2010/main" val="345112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Обычай</a:t>
            </a:r>
            <a:r>
              <a:rPr lang="ru-RU" baseline="0" dirty="0" smtClean="0"/>
              <a:t> делового оборота!!!!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ABED-FB85-48EF-86E6-72D81310D8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4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Больничный лист – его ведение строго</a:t>
            </a:r>
            <a:r>
              <a:rPr lang="ru-RU" baseline="0" dirty="0" smtClean="0"/>
              <a:t> регламентировано.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ABED-FB85-48EF-86E6-72D81310D8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4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Больничный лист – его ведение строго</a:t>
            </a:r>
            <a:r>
              <a:rPr lang="ru-RU" baseline="0" dirty="0" smtClean="0"/>
              <a:t> регламентировано.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ABED-FB85-48EF-86E6-72D81310D8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28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</a:t>
            </a:r>
            <a:r>
              <a:rPr lang="ru-RU" baseline="0" dirty="0" smtClean="0"/>
              <a:t> классификацию рассказать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ABED-FB85-48EF-86E6-72D81310D85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4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Тщательно фиксировать все случаи нарушения пациентом режима лечения и правил поведения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9BD723-F3B3-490C-8DF8-5FA82A416444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2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B01AA553-69FA-4226-82C6-097EA491949E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46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Также имеет право непосредственно знакомиться с медицинской документацией</a:t>
            </a:r>
          </a:p>
          <a:p>
            <a:pPr eaLnBrk="1" hangingPunct="1">
              <a:spcBef>
                <a:spcPct val="0"/>
              </a:spcBef>
            </a:pPr>
            <a:endParaRPr lang="ru-RU" altLang="ru-RU" b="1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Американскую клинику оштрафовали на 4,3 миллиона долларов за невыдачу медицинских документов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2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DFDC4D6-51F0-4562-9AA2-3FDC2210DDD1}" type="slidenum">
              <a:rPr lang="ru-RU" smtClean="0">
                <a:solidFill>
                  <a:srgbClr val="000000"/>
                </a:solidFill>
              </a:rPr>
              <a:pPr eaLnBrk="1" hangingPunct="1">
                <a:defRPr/>
              </a:pPr>
              <a:t>49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latin typeface="Arial" charset="0"/>
              </a:rPr>
              <a:t>Теория профессионального стандарта, теория разумного пациента, два хирурга</a:t>
            </a:r>
          </a:p>
        </p:txBody>
      </p:sp>
    </p:spTree>
    <p:extLst>
      <p:ext uri="{BB962C8B-B14F-4D97-AF65-F5344CB8AC3E}">
        <p14:creationId xmlns:p14="http://schemas.microsoft.com/office/powerpoint/2010/main" val="159116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AA8944-6FC4-4158-9353-B29FB3538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0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E847AC-92A6-4234-AB88-93D5C6010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774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4CA2DF7-53E6-4FAB-82EE-7924F3341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41914"/>
      </p:ext>
    </p:extLst>
  </p:cSld>
  <p:clrMapOvr>
    <a:masterClrMapping/>
  </p:clrMapOvr>
  <p:transition spd="slow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5175FA6-42BC-4C1C-8002-D0496CEDA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13334"/>
      </p:ext>
    </p:extLst>
  </p:cSld>
  <p:clrMapOvr>
    <a:masterClrMapping/>
  </p:clrMapOvr>
  <p:transition spd="slow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A150200-3CC0-4950-97A0-68B3A5D73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62194"/>
      </p:ext>
    </p:extLst>
  </p:cSld>
  <p:clrMapOvr>
    <a:masterClrMapping/>
  </p:clrMapOvr>
  <p:transition spd="slow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B10096D-F7CE-4C8B-A79B-213DF72EE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42420"/>
      </p:ext>
    </p:extLst>
  </p:cSld>
  <p:clrMapOvr>
    <a:masterClrMapping/>
  </p:clrMapOvr>
  <p:transition spd="slow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E487E5-2AE8-4A7F-8D58-80B98303A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83222"/>
      </p:ext>
    </p:extLst>
  </p:cSld>
  <p:clrMapOvr>
    <a:masterClrMapping/>
  </p:clrMapOvr>
  <p:transition spd="slow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41613" y="762000"/>
            <a:ext cx="5484812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B58E5DF-B9FE-456B-B931-085F55F6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51639"/>
      </p:ext>
    </p:extLst>
  </p:cSld>
  <p:clrMapOvr>
    <a:masterClrMapping/>
  </p:clrMapOvr>
  <p:transition spd="slow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B2F54CC-2FBB-46F6-8883-4A9B8A1FF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58550"/>
      </p:ext>
    </p:extLst>
  </p:cSld>
  <p:clrMapOvr>
    <a:masterClrMapping/>
  </p:clrMapOvr>
  <p:transition spd="slow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EADB48-C24E-427E-A9C2-F188FF157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16448"/>
      </p:ext>
    </p:extLst>
  </p:cSld>
  <p:clrMapOvr>
    <a:masterClrMapping/>
  </p:clrMapOvr>
  <p:transition spd="slow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2C0524A-4442-4471-9131-4CF3FF631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44407"/>
      </p:ext>
    </p:extLst>
  </p:cSld>
  <p:clrMapOvr>
    <a:masterClrMapping/>
  </p:clrMapOvr>
  <p:transition spd="slow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31F628-C3E2-461C-9B28-6621A3FE4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9956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B4E5F7-8A43-4ED5-BEED-FD151917A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836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B1E48F-F21A-487D-9D89-F02FD215C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58008"/>
      </p:ext>
    </p:extLst>
  </p:cSld>
  <p:clrMapOvr>
    <a:masterClrMapping/>
  </p:clrMapOvr>
  <p:transition spd="slow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FA62E79-C9E3-4604-8621-6C4BFBFB5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2411"/>
      </p:ext>
    </p:extLst>
  </p:cSld>
  <p:clrMapOvr>
    <a:masterClrMapping/>
  </p:clrMapOvr>
  <p:transition spd="slow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273BDD6-7AF0-470D-A49A-6C2898CB1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06365"/>
      </p:ext>
    </p:extLst>
  </p:cSld>
  <p:clrMapOvr>
    <a:masterClrMapping/>
  </p:clrMapOvr>
  <p:transition spd="slow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9CCC04C-0D5E-4131-8463-EB25B25BA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55320"/>
      </p:ext>
    </p:extLst>
  </p:cSld>
  <p:clrMapOvr>
    <a:masterClrMapping/>
  </p:clrMapOvr>
  <p:transition spd="slow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CFE1B4-DB0C-4F07-8C01-339ED9EF4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44967"/>
      </p:ext>
    </p:extLst>
  </p:cSld>
  <p:clrMapOvr>
    <a:masterClrMapping/>
  </p:clrMapOvr>
  <p:transition spd="slow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B25CE30-0ADD-4351-B99D-4CD42CCF2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86415"/>
      </p:ext>
    </p:extLst>
  </p:cSld>
  <p:clrMapOvr>
    <a:masterClrMapping/>
  </p:clrMapOvr>
  <p:transition spd="slow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961594C-76AE-4595-BE16-8B3A30997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54760"/>
      </p:ext>
    </p:extLst>
  </p:cSld>
  <p:clrMapOvr>
    <a:masterClrMapping/>
  </p:clrMapOvr>
  <p:transition spd="slow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lebrex-present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587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977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890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CFA27C-0CD5-4E2D-B911-1FCDB2B0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207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423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017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918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5947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07155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81927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794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627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8BCD86-9563-4B1D-B3BB-88C24F715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618"/>
      </p:ext>
    </p:extLst>
  </p:cSld>
  <p:clrMapOvr>
    <a:masterClrMapping/>
  </p:clrMapOvr>
  <p:transition spd="slow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528C25-EB6E-45C0-BFCF-11CB66E5F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2046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C837F7-9410-47C7-B747-85D774545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20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89D0116-AA13-4CBC-97C4-F4E60FC9A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15803"/>
      </p:ext>
    </p:extLst>
  </p:cSld>
  <p:clrMapOvr>
    <a:masterClrMapping/>
  </p:clrMapOvr>
  <p:transition spd="slow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114053-723B-4675-BA46-50D88BB98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18583"/>
      </p:ext>
    </p:extLst>
  </p:cSld>
  <p:clrMapOvr>
    <a:masterClrMapping/>
  </p:clrMapOvr>
  <p:transition spd="slow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DB21C7-E4C8-43CE-B182-BE4E24113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87860"/>
      </p:ext>
    </p:extLst>
  </p:cSld>
  <p:clrMapOvr>
    <a:masterClrMapping/>
  </p:clrMapOvr>
  <p:transition spd="slow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ADC1741-5B63-4219-9C6D-5AFC41556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8776"/>
      </p:ext>
    </p:extLst>
  </p:cSld>
  <p:clrMapOvr>
    <a:masterClrMapping/>
  </p:clrMapOvr>
  <p:transition spd="slow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58495E8-51EB-49C0-B3E9-6CE4A223A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51197"/>
      </p:ext>
    </p:extLst>
  </p:cSld>
  <p:clrMapOvr>
    <a:masterClrMapping/>
  </p:clrMapOvr>
  <p:transition spd="slow"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2DD5A8B-14D1-41A1-A4E4-2B0C9D018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25060"/>
      </p:ext>
    </p:extLst>
  </p:cSld>
  <p:clrMapOvr>
    <a:masterClrMapping/>
  </p:clrMapOvr>
  <p:transition spd="slow"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9E8538-E883-451C-89E7-A7B803143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88521"/>
      </p:ext>
    </p:extLst>
  </p:cSld>
  <p:clrMapOvr>
    <a:masterClrMapping/>
  </p:clrMapOvr>
  <p:transition spd="slow"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43BB78E-201F-47BA-8805-5906B7296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48563"/>
      </p:ext>
    </p:extLst>
  </p:cSld>
  <p:clrMapOvr>
    <a:masterClrMapping/>
  </p:clrMapOvr>
  <p:transition spd="slow"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B81A52D-7516-4988-8479-B5FD7BD3E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54884"/>
      </p:ext>
    </p:extLst>
  </p:cSld>
  <p:clrMapOvr>
    <a:masterClrMapping/>
  </p:clrMapOvr>
  <p:transition spd="slow"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8AB6871-0C89-405D-920B-64E712D5A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9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C1F01D-224C-45C8-A95A-D4CE107C9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792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3F9ACC1-FE5C-4883-9E40-0A29C478F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695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C3911DB-E51B-4982-A374-AE0F3BAA1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383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0A2C093-6629-49B4-AD94-1F091BFD5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010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264D5F5-DBC5-4935-A64F-6CDC54E59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490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E15BE6-79BE-4C6A-8364-9F4507F4B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877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E18490-6AE6-4C10-BEF3-75C353EBE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919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D0F402-05D8-4087-B724-AB8BB845B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072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C74BC3C-6EE7-49C9-9C49-4CFEA2D7A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429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BDE393A-C169-403B-A192-CCD18320D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77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2F18784-6AC2-4807-BC93-82DB61243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77F9DE-63F0-46CC-B8D0-FFBE822AB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880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lebrex-present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2596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17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22290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742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373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025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6254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71696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92246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6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76B290-8B6D-472A-9312-6571C01F1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117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549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08A20D-1671-4F0E-9034-28F2075FB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92923"/>
      </p:ext>
    </p:extLst>
  </p:cSld>
  <p:clrMapOvr>
    <a:masterClrMapping/>
  </p:clrMapOvr>
  <p:transition spd="slow"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3A9F764-DA2E-4DE9-834F-FC72E52AA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68874"/>
      </p:ext>
    </p:extLst>
  </p:cSld>
  <p:clrMapOvr>
    <a:masterClrMapping/>
  </p:clrMapOvr>
  <p:transition spd="slow"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D76B2A7-D295-4508-895B-50E9C2788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17576"/>
      </p:ext>
    </p:extLst>
  </p:cSld>
  <p:clrMapOvr>
    <a:masterClrMapping/>
  </p:clrMapOvr>
  <p:transition spd="slow"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7E4597D-10F3-47DD-9647-C1DD0904D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79288"/>
      </p:ext>
    </p:extLst>
  </p:cSld>
  <p:clrMapOvr>
    <a:masterClrMapping/>
  </p:clrMapOvr>
  <p:transition spd="slow"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CB624D7-273D-4E13-A6F8-6BF54F6EE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10556"/>
      </p:ext>
    </p:extLst>
  </p:cSld>
  <p:clrMapOvr>
    <a:masterClrMapping/>
  </p:clrMapOvr>
  <p:transition spd="slow"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1B7E47-4EB2-479A-A5DB-503E43694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89420"/>
      </p:ext>
    </p:extLst>
  </p:cSld>
  <p:clrMapOvr>
    <a:masterClrMapping/>
  </p:clrMapOvr>
  <p:transition spd="slow"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F82ADC3-C829-4044-847D-3C84059EE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38785"/>
      </p:ext>
    </p:extLst>
  </p:cSld>
  <p:clrMapOvr>
    <a:masterClrMapping/>
  </p:clrMapOvr>
  <p:transition spd="slow"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2EF9147-6AA9-4EEA-AD70-0B733F7EE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43816"/>
      </p:ext>
    </p:extLst>
  </p:cSld>
  <p:clrMapOvr>
    <a:masterClrMapping/>
  </p:clrMapOvr>
  <p:transition spd="slow"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F64FFE4-7234-46D1-9457-6FF3B666E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06929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CF25CF-FFB0-4DEF-B026-742EF8F2E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992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9D1C195-6DEC-49E6-815F-90D0F0A99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41588"/>
      </p:ext>
    </p:extLst>
  </p:cSld>
  <p:clrMapOvr>
    <a:masterClrMapping/>
  </p:clrMapOvr>
  <p:transition spd="slow"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1D372DD-12C3-4513-B34B-FBD6E96CB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52802"/>
      </p:ext>
    </p:extLst>
  </p:cSld>
  <p:clrMapOvr>
    <a:masterClrMapping/>
  </p:clrMapOvr>
  <p:transition spd="slow"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AA0BAD3-61A5-49E3-B592-42DFF5CFD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131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CCD625-686B-4170-85D1-31CC7AD57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5975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1F1DD46-F0CC-41E3-A9B0-6E60E5FC8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759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B5368E5-8D6E-468C-B0AF-293E05F6B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916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6BD6766-4BF6-4538-93D3-8833F2D83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159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9980776-A707-4663-961C-5713DA327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807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2FCE499-05FE-4C75-84E9-FB21A1574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744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ACCAC2C-384B-4874-A764-03B997B5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80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F62F29-3E1C-442E-A339-EE1F6A4C5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271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2B16537-C7A8-4DF4-81B5-74CEC38E4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525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A0907E-80BD-43A6-88B6-0BF737814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32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1385A1F-3F49-410F-B29B-37EC7FC9A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108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87275B-E5D3-4805-889D-174F7BAD0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37458"/>
      </p:ext>
    </p:extLst>
  </p:cSld>
  <p:clrMapOvr>
    <a:masterClrMapping/>
  </p:clrMapOvr>
  <p:transition spd="slow">
    <p:rand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46CC49F-815D-4FE1-800D-8109AF524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57456"/>
      </p:ext>
    </p:extLst>
  </p:cSld>
  <p:clrMapOvr>
    <a:masterClrMapping/>
  </p:clrMapOvr>
  <p:transition spd="slow">
    <p:rand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5B582C-3F81-4061-9951-1E5A61207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38120"/>
      </p:ext>
    </p:extLst>
  </p:cSld>
  <p:clrMapOvr>
    <a:masterClrMapping/>
  </p:clrMapOvr>
  <p:transition spd="slow">
    <p:rand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9DA531-A1FF-45B5-8C1E-9ABBD121A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42449"/>
      </p:ext>
    </p:extLst>
  </p:cSld>
  <p:clrMapOvr>
    <a:masterClrMapping/>
  </p:clrMapOvr>
  <p:transition spd="slow">
    <p:rand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E34AC7A-20CC-4D37-AA39-0FF3162C6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84653"/>
      </p:ext>
    </p:extLst>
  </p:cSld>
  <p:clrMapOvr>
    <a:masterClrMapping/>
  </p:clrMapOvr>
  <p:transition spd="slow">
    <p:rand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0F51E69-F81A-49B6-9047-1219AF30C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72485"/>
      </p:ext>
    </p:extLst>
  </p:cSld>
  <p:clrMapOvr>
    <a:masterClrMapping/>
  </p:clrMapOvr>
  <p:transition spd="slow">
    <p:rand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574C7E5-E534-428D-8E33-DF2CA4B99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41598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D29C52-6261-4528-9443-391FD090B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2038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5D7462-87D4-4DE4-9D92-471CA0693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13477"/>
      </p:ext>
    </p:extLst>
  </p:cSld>
  <p:clrMapOvr>
    <a:masterClrMapping/>
  </p:clrMapOvr>
  <p:transition spd="slow">
    <p:random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5931469-B8B2-406A-A6E8-2A0015F98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23405"/>
      </p:ext>
    </p:extLst>
  </p:cSld>
  <p:clrMapOvr>
    <a:masterClrMapping/>
  </p:clrMapOvr>
  <p:transition spd="slow">
    <p:random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138D728-AE1F-47D9-AB21-6283E8659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61748"/>
      </p:ext>
    </p:extLst>
  </p:cSld>
  <p:clrMapOvr>
    <a:masterClrMapping/>
  </p:clrMapOvr>
  <p:transition spd="slow">
    <p:rand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984F1BB-AE1A-4981-9D1E-69ADBB446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39982"/>
      </p:ext>
    </p:extLst>
  </p:cSld>
  <p:clrMapOvr>
    <a:masterClrMapping/>
  </p:clrMapOvr>
  <p:transition spd="slow">
    <p:random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7AC9B1E-4F2D-4388-8AA6-AC710F0BD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16124"/>
      </p:ext>
    </p:extLst>
  </p:cSld>
  <p:clrMapOvr>
    <a:masterClrMapping/>
  </p:clrMapOvr>
  <p:transition spd="slow">
    <p:random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906A6F3-BDD7-4BC4-8F1D-85485CE16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76636"/>
      </p:ext>
    </p:extLst>
  </p:cSld>
  <p:clrMapOvr>
    <a:masterClrMapping/>
  </p:clrMapOvr>
  <p:transition spd="slow">
    <p:random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B9B7A10-E3CD-4431-8CAF-5F43FC7B6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69596"/>
      </p:ext>
    </p:extLst>
  </p:cSld>
  <p:clrMapOvr>
    <a:masterClrMapping/>
  </p:clrMapOvr>
  <p:transition spd="slow">
    <p:random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1470F09-FFCB-44BE-A0B9-D54882219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44613"/>
      </p:ext>
    </p:extLst>
  </p:cSld>
  <p:clrMapOvr>
    <a:masterClrMapping/>
  </p:clrMapOvr>
  <p:transition spd="slow">
    <p:random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8986D60-2BB2-4F57-8474-25A47FB11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61737"/>
      </p:ext>
    </p:extLst>
  </p:cSld>
  <p:clrMapOvr>
    <a:masterClrMapping/>
  </p:clrMapOvr>
  <p:transition spd="slow">
    <p:random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7F3F05-BA00-43B2-A0D8-61F83BCC4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7571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1D6331-EE0A-4FD7-8F4D-8FA3FA17E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5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5FC8B6-D193-421A-B7AE-07CB0BE42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3969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A0B78B6-471B-49BE-91AC-75DE23271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50671"/>
      </p:ext>
    </p:extLst>
  </p:cSld>
  <p:clrMapOvr>
    <a:masterClrMapping/>
  </p:clrMapOvr>
  <p:transition spd="slow">
    <p:random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8428C5-C5BD-4A9B-817B-B4D5CE25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92167"/>
      </p:ext>
    </p:extLst>
  </p:cSld>
  <p:clrMapOvr>
    <a:masterClrMapping/>
  </p:clrMapOvr>
  <p:transition spd="slow">
    <p:random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234AC6E-6344-4622-930A-EC68D5ADC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0654"/>
      </p:ext>
    </p:extLst>
  </p:cSld>
  <p:clrMapOvr>
    <a:masterClrMapping/>
  </p:clrMapOvr>
  <p:transition spd="slow">
    <p:random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6E7816B-5B38-4F2F-917C-A5B7DF45D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45928"/>
      </p:ext>
    </p:extLst>
  </p:cSld>
  <p:clrMapOvr>
    <a:masterClrMapping/>
  </p:clrMapOvr>
  <p:transition spd="slow">
    <p:random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BF7C19-2E82-46EC-B362-541F08505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5285"/>
      </p:ext>
    </p:extLst>
  </p:cSld>
  <p:clrMapOvr>
    <a:masterClrMapping/>
  </p:clrMapOvr>
  <p:transition spd="slow">
    <p:random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B8B1BE-95C6-49A7-AE4F-18CE668D0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89122"/>
      </p:ext>
    </p:extLst>
  </p:cSld>
  <p:clrMapOvr>
    <a:masterClrMapping/>
  </p:clrMapOvr>
  <p:transition spd="slow">
    <p:random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91A6194-1CB5-4CE2-AA08-AF4E61AA3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51493"/>
      </p:ext>
    </p:extLst>
  </p:cSld>
  <p:clrMapOvr>
    <a:masterClrMapping/>
  </p:clrMapOvr>
  <p:transition spd="slow">
    <p:random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17404A6-6E8A-44EE-B092-1A54F282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65931"/>
      </p:ext>
    </p:extLst>
  </p:cSld>
  <p:clrMapOvr>
    <a:masterClrMapping/>
  </p:clrMapOvr>
  <p:transition spd="slow">
    <p:random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261D4A7-1AB7-4ADC-9B4B-E03480ABA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9301"/>
      </p:ext>
    </p:extLst>
  </p:cSld>
  <p:clrMapOvr>
    <a:masterClrMapping/>
  </p:clrMapOvr>
  <p:transition spd="slow">
    <p:random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70DB959-F8DB-43CD-A09D-212FD3C95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78559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A99794-FF9A-44E2-9914-C59B357E3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2949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5105063-B432-4398-9A57-B97724056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74614"/>
      </p:ext>
    </p:extLst>
  </p:cSld>
  <p:clrMapOvr>
    <a:masterClrMapping/>
  </p:clrMapOvr>
  <p:transition spd="slow">
    <p:random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7DB29C4-27FA-4E61-92CE-AE26F89DD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7505"/>
      </p:ext>
    </p:extLst>
  </p:cSld>
  <p:clrMapOvr>
    <a:masterClrMapping/>
  </p:clrMapOvr>
  <p:transition spd="slow">
    <p:random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3DE629F-F586-415B-B854-7C54EA8AF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59795"/>
      </p:ext>
    </p:extLst>
  </p:cSld>
  <p:clrMapOvr>
    <a:masterClrMapping/>
  </p:clrMapOvr>
  <p:transition spd="slow">
    <p:random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E1FF362-577F-4526-BB64-F68E87CF4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37833"/>
      </p:ext>
    </p:extLst>
  </p:cSld>
  <p:clrMapOvr>
    <a:masterClrMapping/>
  </p:clrMapOvr>
  <p:transition spd="slow">
    <p:random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9037E07-CB19-4310-9648-AA2805B29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51918"/>
      </p:ext>
    </p:extLst>
  </p:cSld>
  <p:clrMapOvr>
    <a:masterClrMapping/>
  </p:clrMapOvr>
  <p:transition spd="slow">
    <p:random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BCCE4B2-7E85-4E6F-B269-B5DFA6A9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33069"/>
      </p:ext>
    </p:extLst>
  </p:cSld>
  <p:clrMapOvr>
    <a:masterClrMapping/>
  </p:clrMapOvr>
  <p:transition spd="slow">
    <p:random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42A0E1F-1576-4ED9-A00D-4CCF345B2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75651"/>
      </p:ext>
    </p:extLst>
  </p:cSld>
  <p:clrMapOvr>
    <a:masterClrMapping/>
  </p:clrMapOvr>
  <p:transition spd="slow">
    <p:random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0A9689-741B-46FA-A737-4B6D9F33A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20450"/>
      </p:ext>
    </p:extLst>
  </p:cSld>
  <p:clrMapOvr>
    <a:masterClrMapping/>
  </p:clrMapOvr>
  <p:transition spd="slow">
    <p:random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4BBB2D-2E49-42CE-BC35-0D7E4D1B5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06515"/>
      </p:ext>
    </p:extLst>
  </p:cSld>
  <p:clrMapOvr>
    <a:masterClrMapping/>
  </p:clrMapOvr>
  <p:transition spd="slow">
    <p:random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3E4E594-7D66-419C-B964-F551BCFCF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62553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D4AAE2-F4DF-4552-9888-5441E1FDC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555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162F18B-986B-4C51-A5DE-1F42BC393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8373"/>
      </p:ext>
    </p:extLst>
  </p:cSld>
  <p:clrMapOvr>
    <a:masterClrMapping/>
  </p:clrMapOvr>
  <p:transition spd="slow">
    <p:random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1380D91-6C3C-4C98-928C-F6D94652A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17638"/>
      </p:ext>
    </p:extLst>
  </p:cSld>
  <p:clrMapOvr>
    <a:masterClrMapping/>
  </p:clrMapOvr>
  <p:transition spd="slow">
    <p:random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D2FBE9D-CEC5-4297-82AD-A5C33E690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45351"/>
      </p:ext>
    </p:extLst>
  </p:cSld>
  <p:clrMapOvr>
    <a:masterClrMapping/>
  </p:clrMapOvr>
  <p:transition spd="slow">
    <p:random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66D2F65-58B9-4A81-A07F-2EE666701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40563"/>
      </p:ext>
    </p:extLst>
  </p:cSld>
  <p:clrMapOvr>
    <a:masterClrMapping/>
  </p:clrMapOvr>
  <p:transition spd="slow">
    <p:random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AE1D0A-D6DA-437B-924F-933B5BDDF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60410"/>
      </p:ext>
    </p:extLst>
  </p:cSld>
  <p:clrMapOvr>
    <a:masterClrMapping/>
  </p:clrMapOvr>
  <p:transition spd="slow">
    <p:random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EC92E1-93A4-488B-A5B3-4F0A71644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72817"/>
      </p:ext>
    </p:extLst>
  </p:cSld>
  <p:clrMapOvr>
    <a:masterClrMapping/>
  </p:clrMapOvr>
  <p:transition spd="slow">
    <p:random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B5EFE5A-CEC0-4389-9A3B-090BE90EE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95831"/>
      </p:ext>
    </p:extLst>
  </p:cSld>
  <p:clrMapOvr>
    <a:masterClrMapping/>
  </p:clrMapOvr>
  <p:transition spd="slow">
    <p:random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7B703A-8A88-47D5-A1AA-D35CB8352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61427"/>
      </p:ext>
    </p:extLst>
  </p:cSld>
  <p:clrMapOvr>
    <a:masterClrMapping/>
  </p:clrMapOvr>
  <p:transition spd="slow">
    <p:random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C0D5D5-199F-430F-A8FD-5589B0E0F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89422"/>
      </p:ext>
    </p:extLst>
  </p:cSld>
  <p:clrMapOvr>
    <a:masterClrMapping/>
  </p:clrMapOvr>
  <p:transition spd="slow">
    <p:random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5E00F6-607D-48EF-9F82-CD088FF85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6720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226FAA-2B51-475B-B502-A4B5D557A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6754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208013-3278-4198-BF16-E83256317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35568"/>
      </p:ext>
    </p:extLst>
  </p:cSld>
  <p:clrMapOvr>
    <a:masterClrMapping/>
  </p:clrMapOvr>
  <p:transition spd="slow">
    <p:random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B95C532-1C12-4F23-BD28-D80078442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50837"/>
      </p:ext>
    </p:extLst>
  </p:cSld>
  <p:clrMapOvr>
    <a:masterClrMapping/>
  </p:clrMapOvr>
  <p:transition spd="slow">
    <p:random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19EB5E5-7655-4375-A62B-F89380F5F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02692"/>
      </p:ext>
    </p:extLst>
  </p:cSld>
  <p:clrMapOvr>
    <a:masterClrMapping/>
  </p:clrMapOvr>
  <p:transition spd="slow">
    <p:random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E5A603-4302-48A1-8DF5-DEE5A6051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36147"/>
      </p:ext>
    </p:extLst>
  </p:cSld>
  <p:clrMapOvr>
    <a:masterClrMapping/>
  </p:clrMapOvr>
  <p:transition spd="slow">
    <p:random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3B20886-AA5B-4CD8-9BD8-75F6931C5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33804"/>
      </p:ext>
    </p:extLst>
  </p:cSld>
  <p:clrMapOvr>
    <a:masterClrMapping/>
  </p:clrMapOvr>
  <p:transition spd="slow">
    <p:random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B1886E1-803D-4179-83C7-CD62A770C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6925"/>
      </p:ext>
    </p:extLst>
  </p:cSld>
  <p:clrMapOvr>
    <a:masterClrMapping/>
  </p:clrMapOvr>
  <p:transition spd="slow">
    <p:random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D8472E-DC4C-4B61-85D7-8C4AE5121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42460"/>
      </p:ext>
    </p:extLst>
  </p:cSld>
  <p:clrMapOvr>
    <a:masterClrMapping/>
  </p:clrMapOvr>
  <p:transition spd="slow">
    <p:random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A75D247-2668-4E43-B7E5-4AE95437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8972"/>
      </p:ext>
    </p:extLst>
  </p:cSld>
  <p:clrMapOvr>
    <a:masterClrMapping/>
  </p:clrMapOvr>
  <p:transition spd="slow">
    <p:random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A92C998-5D63-4030-9A01-E2A53C495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30585"/>
      </p:ext>
    </p:extLst>
  </p:cSld>
  <p:clrMapOvr>
    <a:masterClrMapping/>
  </p:clrMapOvr>
  <p:transition spd="slow">
    <p:random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3D7132-6CBD-4A19-8CD1-7C036C593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11608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784DB7-572C-4100-9E84-6639C5D9C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921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5A4C8C-984F-447B-B214-9F2769625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78798"/>
      </p:ext>
    </p:extLst>
  </p:cSld>
  <p:clrMapOvr>
    <a:masterClrMapping/>
  </p:clrMapOvr>
  <p:transition spd="slow">
    <p:random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DBF5DF1-4907-4436-8F5C-370ECCB0E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83842"/>
      </p:ext>
    </p:extLst>
  </p:cSld>
  <p:clrMapOvr>
    <a:masterClrMapping/>
  </p:clrMapOvr>
  <p:transition spd="slow">
    <p:random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438A1D-3C00-4155-B6C0-6B7FD0BC8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59988"/>
      </p:ext>
    </p:extLst>
  </p:cSld>
  <p:clrMapOvr>
    <a:masterClrMapping/>
  </p:clrMapOvr>
  <p:transition spd="slow">
    <p:random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DE3AE5-540F-4E65-BFFD-FD8999059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30794"/>
      </p:ext>
    </p:extLst>
  </p:cSld>
  <p:clrMapOvr>
    <a:masterClrMapping/>
  </p:clrMapOvr>
  <p:transition spd="slow">
    <p:random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3F7A6D0-2C45-4414-B19C-2CEA4C122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13309"/>
      </p:ext>
    </p:extLst>
  </p:cSld>
  <p:clrMapOvr>
    <a:masterClrMapping/>
  </p:clrMapOvr>
  <p:transition spd="slow">
    <p:random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0361E0A-0B2B-47A5-B616-182CADCD3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66550"/>
      </p:ext>
    </p:extLst>
  </p:cSld>
  <p:clrMapOvr>
    <a:masterClrMapping/>
  </p:clrMapOvr>
  <p:transition spd="slow">
    <p:random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7B5C37E-63AE-41C7-A3BD-3F0A487C8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31466"/>
      </p:ext>
    </p:extLst>
  </p:cSld>
  <p:clrMapOvr>
    <a:masterClrMapping/>
  </p:clrMapOvr>
  <p:transition spd="slow">
    <p:random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B65CA90-2F83-4113-8420-72C8759A2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22390"/>
      </p:ext>
    </p:extLst>
  </p:cSld>
  <p:clrMapOvr>
    <a:masterClrMapping/>
  </p:clrMapOvr>
  <p:transition spd="slow">
    <p:random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33E5D7E-4717-4B6B-A2B6-554E56678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51104"/>
      </p:ext>
    </p:extLst>
  </p:cSld>
  <p:clrMapOvr>
    <a:masterClrMapping/>
  </p:clrMapOvr>
  <p:transition spd="slow">
    <p:random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5F19EDF-A9FF-4D27-B9BA-E4A6C9F62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28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76452F-2876-4DD0-A7FF-A880DEB8C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5787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4FB26C-89FC-4D81-A3AF-EAF9E583A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6993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0CE50F4-CC8A-4C5A-8A0C-EB4F46FC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4703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DA9D9FD-B15D-43FB-BDC8-771679E74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3581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36465-0BF7-45AE-9454-E019D55C2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2464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22B967-53FB-4D9B-8196-85B8BFDC7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0208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F80644A-BDC4-43B3-B884-2F904B2BA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8562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F128507-1610-4E46-ABCB-85D4000C1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1393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837796A-C7AC-4B7C-93D6-37A145A7C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4623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F4DD903-27DA-41B4-AF21-81A7E12A1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9770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DEFC0A0-EDF5-458D-BB57-051C9A9B4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70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7E94BC-051B-425F-88F0-84A3A0396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4532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39A71E-DE36-4BB7-9590-E497A4AE3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11086"/>
      </p:ext>
    </p:extLst>
  </p:cSld>
  <p:clrMapOvr>
    <a:masterClrMapping/>
  </p:clrMapOvr>
  <p:transition spd="slow">
    <p:random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9EA805-2C2C-42A4-A27B-A5F79AE39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68789"/>
      </p:ext>
    </p:extLst>
  </p:cSld>
  <p:clrMapOvr>
    <a:masterClrMapping/>
  </p:clrMapOvr>
  <p:transition spd="slow">
    <p:random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9C4FCB-2D0D-4284-B397-A08404C6C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80806"/>
      </p:ext>
    </p:extLst>
  </p:cSld>
  <p:clrMapOvr>
    <a:masterClrMapping/>
  </p:clrMapOvr>
  <p:transition spd="slow">
    <p:random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199551-4458-4E67-8D32-FADB80D4D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99459"/>
      </p:ext>
    </p:extLst>
  </p:cSld>
  <p:clrMapOvr>
    <a:masterClrMapping/>
  </p:clrMapOvr>
  <p:transition spd="slow">
    <p:random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CFC402-8404-4330-ABAF-16819ED1C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96990"/>
      </p:ext>
    </p:extLst>
  </p:cSld>
  <p:clrMapOvr>
    <a:masterClrMapping/>
  </p:clrMapOvr>
  <p:transition spd="slow">
    <p:random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C0EA2A-EB65-4A86-AAEA-1C2BE88AB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59118"/>
      </p:ext>
    </p:extLst>
  </p:cSld>
  <p:clrMapOvr>
    <a:masterClrMapping/>
  </p:clrMapOvr>
  <p:transition spd="slow">
    <p:random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FF6981-4576-4893-AB24-BF161316B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55727"/>
      </p:ext>
    </p:extLst>
  </p:cSld>
  <p:clrMapOvr>
    <a:masterClrMapping/>
  </p:clrMapOvr>
  <p:transition spd="slow">
    <p:random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6BCF37-4827-4BE7-9E0E-037483FA3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28664"/>
      </p:ext>
    </p:extLst>
  </p:cSld>
  <p:clrMapOvr>
    <a:masterClrMapping/>
  </p:clrMapOvr>
  <p:transition spd="slow">
    <p:random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68D8F3-4DD1-4041-ADB8-C38F5001C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17886"/>
      </p:ext>
    </p:extLst>
  </p:cSld>
  <p:clrMapOvr>
    <a:masterClrMapping/>
  </p:clrMapOvr>
  <p:transition spd="slow">
    <p:random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ADFA89-8F2A-4B98-9F5E-8A05A3899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43594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085B74-F654-45F0-85D4-46464B381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5388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01CE25-C2AE-4FA1-B719-3ED7C6A51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86883"/>
      </p:ext>
    </p:extLst>
  </p:cSld>
  <p:clrMapOvr>
    <a:masterClrMapping/>
  </p:clrMapOvr>
  <p:transition spd="slow">
    <p:random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C4B952-97B0-445E-8BC5-86A4F265D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006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D9B769-472E-48D6-BD0A-24A7D2856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242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9FC52B-24A0-4DB2-8592-4B7A06B39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6483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C4FED3-3832-49A8-A371-49B84CAC7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8661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5A1B2E-877A-4774-BBE0-4966577FE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0603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1215B5-9A7E-4FDE-B6BD-5C6C6B2A6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6001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53C079-1724-47D5-9F5B-7540AF07D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4205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7461C7-8BC9-41F3-B6D6-A0027FE3C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9671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699C64-5B5E-430B-A474-2E68C54CB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48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9EEF3-27BD-4683-806E-63D36F8D1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5339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FA80B-E39E-4470-A511-55A7F36EF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0017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5335D1-1395-4860-809F-7297A4B66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1169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8940F4-9F54-4428-B266-4AC754512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215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E350D-EC37-4F46-9831-37D7A761E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4982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D75190-8ED1-4CCC-84E1-A89B2F596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7863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244EB5-C5C9-4FEA-903B-65CB151DD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1965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F99A9E-163C-4C57-80E9-734FCAF26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0710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119A55-EAC1-4F1D-BD66-DD9E474AE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5029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EF8BF0-1CAC-4F39-B601-E5DDE66A5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6584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CA6708-EB43-4CA4-8332-8FCAC7ABF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79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503ACF-049B-4D8C-9DEE-AFBC38215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9675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010E37-B75F-47AC-8BFC-DC8EE9C75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1993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0CFFB5-9472-4B29-A42E-B8DDB84C6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3853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9451E6-1CB5-4310-91E8-14EC84288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8887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330119-37DD-49BF-8354-C12412CCD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3557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CD2CCB-8842-43EE-B1EB-EB0C1EA10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1827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B66310-0698-43B7-B565-705701F29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7200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35C51E-9738-409B-A37C-02C26F495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3362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EF913F-48CB-456B-B6EF-366F5FF47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6128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FF603B1-E244-4911-928C-A16F4C8F3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3201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943A6A-3782-466F-A294-014A16476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4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B863A8-1FC3-49DF-B97C-37954E108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25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9792A9-1779-4FD8-B548-F74B479F8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437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117F5AE-8F25-4C7D-8896-E68B67AF3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5530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BFDFBA2-2219-459C-9A96-492569DAE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4775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82E8EEE-AB35-4D3F-AF06-28F4F6E8F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6071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ADF8AC8-C1E9-463B-9DA8-E0A9FAD23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5028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A15D26-849C-4288-B904-9D21681AB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6986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EE77A3D-425F-4D55-A26F-86ACE1C00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9427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99C5E5-9EF9-41A5-9560-2F9AA2AFD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4999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6C9B8C-FFF7-4629-8774-DF983C558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5896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EE9BD7-7608-4AD5-A634-2ECA5136F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2564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6AED98-03B5-4C2C-BE8C-C874ED223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22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840AF3-743F-4AF5-BE85-90BA2EADB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6589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1768DA-85E6-4FEE-9B28-486C17569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801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E7B147-ECE6-4F6E-A08F-6D64DB326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5956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84285B-A67B-492B-A7E8-C9DB51993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159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1195DE-CC39-498E-AF06-D5033FEFF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7223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3A7A09-BC94-464C-9648-767B3F35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5849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07B11C-6150-442B-A9C6-0C55A986E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3462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7B4FC8-E33B-4AEA-B9A3-998459EE3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0695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515943-D581-431C-AEAD-3DBB57B59B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4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0616-C5B0-42F0-A28B-417F016049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4212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10B90-3C97-42EC-8A7F-3D3B25A163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81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7CE31D-8355-4A75-8919-A3BCE6B2E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5733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8A9F8-0022-4227-9CC1-DADC141931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6266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F5F51-B852-422B-BC27-394CD9FB68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228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9E25C-F7B3-4F63-9633-A5C6588D64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571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B391-E7FF-4952-9171-63B6054750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8043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A496D-B055-437A-B932-48E8317579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6898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C430A-ECED-4B7D-8E01-A29BF44C3B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9284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948E3-23C7-47F5-8376-E8FFD424F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6569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BC5B8-089E-4953-8BAA-594946C20B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0237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515943-D581-431C-AEAD-3DBB57B59B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1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0616-C5B0-42F0-A28B-417F016049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02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E0A0BF-13B4-4BA0-9E57-FF3FEECFE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522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10B90-3C97-42EC-8A7F-3D3B25A163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1697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8A9F8-0022-4227-9CC1-DADC141931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2336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F5F51-B852-422B-BC27-394CD9FB68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7895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9E25C-F7B3-4F63-9633-A5C6588D64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4316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B391-E7FF-4952-9171-63B6054750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9773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A496D-B055-437A-B932-48E8317579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0141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C430A-ECED-4B7D-8E01-A29BF44C3B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8157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948E3-23C7-47F5-8376-E8FFD424F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2151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BC5B8-089E-4953-8BAA-594946C20B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8024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515943-D581-431C-AEAD-3DBB57B59B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0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FCC6B8-CEA8-40E2-8882-D42A77E3A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2005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0616-C5B0-42F0-A28B-417F016049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5293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10B90-3C97-42EC-8A7F-3D3B25A163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3679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8A9F8-0022-4227-9CC1-DADC141931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9480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F5F51-B852-422B-BC27-394CD9FB68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8859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9E25C-F7B3-4F63-9633-A5C6588D64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6405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B391-E7FF-4952-9171-63B6054750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296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A496D-B055-437A-B932-48E8317579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0632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C430A-ECED-4B7D-8E01-A29BF44C3B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3101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948E3-23C7-47F5-8376-E8FFD424F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5226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BC5B8-089E-4953-8BAA-594946C20B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68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B8FCFF-A171-4B0C-BBD2-2568816B6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29567"/>
      </p:ext>
    </p:extLst>
  </p:cSld>
  <p:clrMapOvr>
    <a:masterClrMapping/>
  </p:clrMapOvr>
  <p:transition spd="slow">
    <p:random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515943-D581-431C-AEAD-3DBB57B59B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0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0616-C5B0-42F0-A28B-417F016049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7791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10B90-3C97-42EC-8A7F-3D3B25A163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2318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8A9F8-0022-4227-9CC1-DADC141931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5163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F5F51-B852-422B-BC27-394CD9FB68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8455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9E25C-F7B3-4F63-9633-A5C6588D64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462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B391-E7FF-4952-9171-63B6054750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7118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A496D-B055-437A-B932-48E8317579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212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C430A-ECED-4B7D-8E01-A29BF44C3B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2006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948E3-23C7-47F5-8376-E8FFD424F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11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16FCCD-3E44-4C9F-9E48-793A9D4B6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9972"/>
      </p:ext>
    </p:extLst>
  </p:cSld>
  <p:clrMapOvr>
    <a:masterClrMapping/>
  </p:clrMapOvr>
  <p:transition spd="slow">
    <p:random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BC5B8-089E-4953-8BAA-594946C20B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4490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04D460-6B24-4E1A-9A60-9FCB5A0B0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86033"/>
      </p:ext>
    </p:extLst>
  </p:cSld>
  <p:clrMapOvr>
    <a:masterClrMapping/>
  </p:clrMapOvr>
  <p:transition spd="slow">
    <p:random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60B46B-5475-47F9-B900-19C59A5EC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17604"/>
      </p:ext>
    </p:extLst>
  </p:cSld>
  <p:clrMapOvr>
    <a:masterClrMapping/>
  </p:clrMapOvr>
  <p:transition spd="slow">
    <p:random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86321-987F-4465-A98B-B749880EE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66382"/>
      </p:ext>
    </p:extLst>
  </p:cSld>
  <p:clrMapOvr>
    <a:masterClrMapping/>
  </p:clrMapOvr>
  <p:transition spd="slow">
    <p:random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2E7B19-70D3-4530-BB54-2D73E2B17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94518"/>
      </p:ext>
    </p:extLst>
  </p:cSld>
  <p:clrMapOvr>
    <a:masterClrMapping/>
  </p:clrMapOvr>
  <p:transition spd="slow">
    <p:random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E5745D-C4FD-4F82-932D-E25F78C9E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06376"/>
      </p:ext>
    </p:extLst>
  </p:cSld>
  <p:clrMapOvr>
    <a:masterClrMapping/>
  </p:clrMapOvr>
  <p:transition spd="slow">
    <p:random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A9E3F4-B54C-4C6E-A1C1-CF6B00768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46084"/>
      </p:ext>
    </p:extLst>
  </p:cSld>
  <p:clrMapOvr>
    <a:masterClrMapping/>
  </p:clrMapOvr>
  <p:transition spd="slow">
    <p:random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3CC239-8979-4C4E-9F3A-3C76C2E80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69964"/>
      </p:ext>
    </p:extLst>
  </p:cSld>
  <p:clrMapOvr>
    <a:masterClrMapping/>
  </p:clrMapOvr>
  <p:transition spd="slow">
    <p:random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6DF5C3-A751-4147-B1ED-A23EC92FF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08862"/>
      </p:ext>
    </p:extLst>
  </p:cSld>
  <p:clrMapOvr>
    <a:masterClrMapping/>
  </p:clrMapOvr>
  <p:transition spd="slow">
    <p:random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B8D3F4-8814-4684-8B07-B37C6261E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69098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C23442-D649-4CDB-815A-BBECA8F3B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63389"/>
      </p:ext>
    </p:extLst>
  </p:cSld>
  <p:clrMapOvr>
    <a:masterClrMapping/>
  </p:clrMapOvr>
  <p:transition spd="slow">
    <p:random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3AA90B-03A6-487A-A0BB-92727E228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20258"/>
      </p:ext>
    </p:extLst>
  </p:cSld>
  <p:clrMapOvr>
    <a:masterClrMapping/>
  </p:clrMapOvr>
  <p:transition spd="slow">
    <p:random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9E39AD-6BB4-4AA2-A334-2D3A63C74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68367"/>
      </p:ext>
    </p:extLst>
  </p:cSld>
  <p:clrMapOvr>
    <a:masterClrMapping/>
  </p:clrMapOvr>
  <p:transition spd="slow">
    <p:random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3B8022-F376-425E-9FEB-47E6A9F72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9486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6AA327-8841-4654-8545-98485CF3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3672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E2C325-0D0F-4EF0-92F6-F6C072C2E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3067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91A66A-5AE1-4C02-9072-108C4F0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8745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88A7B5-C5AA-48C8-B1EA-FFF9FFCC2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0030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947E4B-C1A3-4A56-B360-13328E246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6766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E935A9-3CDD-47BC-B9FE-7C67029B3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0560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D7D23E-3A4B-4FCA-8C5E-9198B4260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89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2086E5-8042-4144-9845-53A6786FC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13731"/>
      </p:ext>
    </p:extLst>
  </p:cSld>
  <p:clrMapOvr>
    <a:masterClrMapping/>
  </p:clrMapOvr>
  <p:transition spd="slow">
    <p:random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865119-962A-47AB-91CE-E949E468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9251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F90896-26F3-473E-B84B-8F58EB5A1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0189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075632-8FF4-4CC1-9641-2EF7E2B57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5713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349125-6FD2-4EB8-8421-48B13A52D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4370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10A3CF-56E2-4073-8CD1-80C9678C2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4458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63AD2A4-7A62-4407-95AD-B1838726D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2918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48854C7-A87E-464F-9776-E6ED5B315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2841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D985C4-6583-45A0-8588-D6C4D1429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9445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FC70A8E-DEC9-4DD1-A450-318D498B1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8882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4B97599-0125-4B9D-A2C1-681D93905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79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80CD37-7C76-4D1E-8D4F-568CDBEA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8796"/>
      </p:ext>
    </p:extLst>
  </p:cSld>
  <p:clrMapOvr>
    <a:masterClrMapping/>
  </p:clrMapOvr>
  <p:transition spd="slow">
    <p:random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1ED39B-0E8D-468E-851C-5DE1E772B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0342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5392F8D-0778-43DF-B621-711960748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532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B1656B-0E75-484B-9478-E326E9D78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49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66B468A-5F0B-4D22-AD1E-7401E5106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7465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E6CF2A-0E47-413D-8AA7-0509A626D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9278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06B204-A46E-431B-AF1C-F965281FD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3821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AB4A9D-F51C-4105-B535-4618956C6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1690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6BE4A1-105E-4FCE-8EE8-ED189EA1D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9910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B359F0-6023-481C-9627-0E7E1CC5E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5650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8C45D3-D639-4609-B463-E2E40843B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7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65BEF5-A7AC-42E0-AB13-4D49DFA68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072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047CE0-E21E-4313-88EF-B65B50267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84081"/>
      </p:ext>
    </p:extLst>
  </p:cSld>
  <p:clrMapOvr>
    <a:masterClrMapping/>
  </p:clrMapOvr>
  <p:transition spd="slow">
    <p:random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1D2364-27BD-4DA1-AE37-E788FE8CC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6965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894F88-9155-4B4F-AA22-6ED27B5C8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3812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5EE844-BDEB-43A9-82D8-EE65E9F44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6367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C44661-B668-4004-B8C5-DE158AC31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5004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2B5C9B-E51B-46D6-BC1C-1C83CC9E1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5314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E4A4BA-A100-47EC-967B-718603C71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97518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6D08CC-6618-442C-9299-3BE638031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46688"/>
      </p:ext>
    </p:extLst>
  </p:cSld>
  <p:clrMapOvr>
    <a:masterClrMapping/>
  </p:clrMapOvr>
  <p:transition spd="slow">
    <p:random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F29522-84D5-45E7-B3CA-CAEB84413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25994"/>
      </p:ext>
    </p:extLst>
  </p:cSld>
  <p:clrMapOvr>
    <a:masterClrMapping/>
  </p:clrMapOvr>
  <p:transition spd="slow">
    <p:random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19ED9E-C9A7-4296-9E45-3E76AA5AE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1122"/>
      </p:ext>
    </p:extLst>
  </p:cSld>
  <p:clrMapOvr>
    <a:masterClrMapping/>
  </p:clrMapOvr>
  <p:transition spd="slow">
    <p:random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7EBA6E-445C-465A-9C74-1A1CB6529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75814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4642A8-A8B2-4261-A8DF-0770D1CFF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92533"/>
      </p:ext>
    </p:extLst>
  </p:cSld>
  <p:clrMapOvr>
    <a:masterClrMapping/>
  </p:clrMapOvr>
  <p:transition spd="slow">
    <p:random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A24CCB-34B8-490C-B460-C16528A9E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45360"/>
      </p:ext>
    </p:extLst>
  </p:cSld>
  <p:clrMapOvr>
    <a:masterClrMapping/>
  </p:clrMapOvr>
  <p:transition spd="slow">
    <p:random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1C36AD-AED1-4E71-9FEF-2F15C283D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14524"/>
      </p:ext>
    </p:extLst>
  </p:cSld>
  <p:clrMapOvr>
    <a:masterClrMapping/>
  </p:clrMapOvr>
  <p:transition spd="slow">
    <p:random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B62F1E-778D-41DC-ACF6-783E9C16C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46413"/>
      </p:ext>
    </p:extLst>
  </p:cSld>
  <p:clrMapOvr>
    <a:masterClrMapping/>
  </p:clrMapOvr>
  <p:transition spd="slow">
    <p:random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84C9D6-5D27-4EC6-82EF-5C7A6C988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45543"/>
      </p:ext>
    </p:extLst>
  </p:cSld>
  <p:clrMapOvr>
    <a:masterClrMapping/>
  </p:clrMapOvr>
  <p:transition spd="slow">
    <p:random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D39502-23A1-4141-89ED-36CC41C8A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12852"/>
      </p:ext>
    </p:extLst>
  </p:cSld>
  <p:clrMapOvr>
    <a:masterClrMapping/>
  </p:clrMapOvr>
  <p:transition spd="slow">
    <p:random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E78265-0833-40B7-934E-863A4D353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01645"/>
      </p:ext>
    </p:extLst>
  </p:cSld>
  <p:clrMapOvr>
    <a:masterClrMapping/>
  </p:clrMapOvr>
  <p:transition spd="slow">
    <p:random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DF811E-CDB0-486F-B981-6D0144292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97283"/>
      </p:ext>
    </p:extLst>
  </p:cSld>
  <p:clrMapOvr>
    <a:masterClrMapping/>
  </p:clrMapOvr>
  <p:transition spd="slow">
    <p:random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543808-3BA8-4041-9FEB-FF269EA02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9051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46F1D0-7540-40CC-9B10-375227FAA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61370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14CCFE-4CDA-4660-803D-04779912D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9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37F11C-82E5-4438-BE4D-925860C9B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09363"/>
      </p:ext>
    </p:extLst>
  </p:cSld>
  <p:clrMapOvr>
    <a:masterClrMapping/>
  </p:clrMapOvr>
  <p:transition spd="slow">
    <p:random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F089E3-47AF-4F28-8D60-EFDA21300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070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AE76FB-73E9-4F43-BF99-3F47C42E2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880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4EFDF6-49EF-4A8C-9E21-C85B501E5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287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996FDA-934B-429F-B2E3-6E02BB14F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9130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262CD5-8239-4AD7-ADE0-F61718812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8698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2F7C7-B026-4BDD-8D0B-88110C144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0341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85C2C6-9D38-4DDD-A6F5-71041C245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3453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82A296-E48F-44C8-B496-593920BD1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8351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6839640-E704-458C-949A-9B65A5338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49452"/>
      </p:ext>
    </p:extLst>
  </p:cSld>
  <p:clrMapOvr>
    <a:masterClrMapping/>
  </p:clrMapOvr>
  <p:transition spd="slow">
    <p:random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6893F7-74BC-4F38-8A06-EDF7A7A92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52679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FA2622-5462-47C2-B1B1-C68567624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14816"/>
      </p:ext>
    </p:extLst>
  </p:cSld>
  <p:clrMapOvr>
    <a:masterClrMapping/>
  </p:clrMapOvr>
  <p:transition spd="slow">
    <p:random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4A78206-F0D8-4510-BD07-BA870A94D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065"/>
      </p:ext>
    </p:extLst>
  </p:cSld>
  <p:clrMapOvr>
    <a:masterClrMapping/>
  </p:clrMapOvr>
  <p:transition spd="slow">
    <p:rand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61FBBB4-B481-4A4E-B7C1-4617FDA94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61868"/>
      </p:ext>
    </p:extLst>
  </p:cSld>
  <p:clrMapOvr>
    <a:masterClrMapping/>
  </p:clrMapOvr>
  <p:transition spd="slow">
    <p:rand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902552-6A47-4F8B-B8B0-6E496E5BF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30882"/>
      </p:ext>
    </p:extLst>
  </p:cSld>
  <p:clrMapOvr>
    <a:masterClrMapping/>
  </p:clrMapOvr>
  <p:transition spd="slow">
    <p:rand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1730407-56A6-47B5-9300-2F08F3D50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99218"/>
      </p:ext>
    </p:extLst>
  </p:cSld>
  <p:clrMapOvr>
    <a:masterClrMapping/>
  </p:clrMapOvr>
  <p:transition spd="slow">
    <p:rand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25F850B-67E5-4E65-ACD7-EEB89B87A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68559"/>
      </p:ext>
    </p:extLst>
  </p:cSld>
  <p:clrMapOvr>
    <a:masterClrMapping/>
  </p:clrMapOvr>
  <p:transition spd="slow">
    <p:rand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A50E670-6AF2-4D6F-9FD5-DFDF20C84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09566"/>
      </p:ext>
    </p:extLst>
  </p:cSld>
  <p:clrMapOvr>
    <a:masterClrMapping/>
  </p:clrMapOvr>
  <p:transition spd="slow">
    <p:rand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19B38E7-7325-4207-8CA5-70331D614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75567"/>
      </p:ext>
    </p:extLst>
  </p:cSld>
  <p:clrMapOvr>
    <a:masterClrMapping/>
  </p:clrMapOvr>
  <p:transition spd="slow">
    <p:rand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B97D39C-7D0D-4F33-B408-D3D8DF024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33311"/>
      </p:ext>
    </p:extLst>
  </p:cSld>
  <p:clrMapOvr>
    <a:masterClrMapping/>
  </p:clrMapOvr>
  <p:transition spd="slow">
    <p:rand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EA499B-71E2-4E70-8B28-BA7C965F0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64727"/>
      </p:ext>
    </p:extLst>
  </p:cSld>
  <p:clrMapOvr>
    <a:masterClrMapping/>
  </p:clrMapOvr>
  <p:transition spd="slow">
    <p:rand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477D01-A3B7-4530-8CE8-66D04A0C2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9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C9F267-826A-4FB7-8512-E9199B220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57538"/>
      </p:ext>
    </p:extLst>
  </p:cSld>
  <p:clrMapOvr>
    <a:masterClrMapping/>
  </p:clrMapOvr>
  <p:transition spd="slow">
    <p:random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ACA9B4-092E-4BA8-AAF4-62BEA27F1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5467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C31F72-1E08-4E80-B4B4-04DE2E4EE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321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63A04E-3A6C-4759-A89E-6574C94E2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24735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E0D3EE-C670-4ADA-B1DC-6D91AF9B3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43602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31EECB-0BF2-4CAE-84DB-264C0F1D0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3335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DC1454-2141-4E21-8F2C-1B321D26D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3501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77AA94-7683-47ED-B3D5-9D6F480D1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6332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AADF51-7402-41B7-9F9E-70C4F797E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5022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C539F8-1EF8-44B8-BD6B-A9C275BCD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38185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80D0DD-148E-4919-A98C-592054E8B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420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940772-DFD6-4C8A-97C0-A82CF6DCF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94345"/>
      </p:ext>
    </p:extLst>
  </p:cSld>
  <p:clrMapOvr>
    <a:masterClrMapping/>
  </p:clrMapOvr>
  <p:transition spd="slow">
    <p:random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02A9-59F7-4713-BB70-2D0874ED3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A3A4-F9DD-4C6F-B9C4-0B8B40C116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46045"/>
      </p:ext>
    </p:extLst>
  </p:cSld>
  <p:clrMapOvr>
    <a:masterClrMapping/>
  </p:clrMapOvr>
  <p:transition spd="slow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BD3F-9297-4780-A5C3-94BF28E52F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388B-C91E-46DB-8176-A4A99E78BC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25536"/>
      </p:ext>
    </p:extLst>
  </p:cSld>
  <p:clrMapOvr>
    <a:masterClrMapping/>
  </p:clrMapOvr>
  <p:transition spd="slow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0469-D7CF-4315-9353-F21847E4A0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DCCA-292E-42CC-BFA7-E109FB2FF1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49737"/>
      </p:ext>
    </p:extLst>
  </p:cSld>
  <p:clrMapOvr>
    <a:masterClrMapping/>
  </p:clrMapOvr>
  <p:transition spd="slow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01D6-1519-44FC-BFDB-1EB28B777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264F-F8D3-47E9-B31B-D53496B620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94876"/>
      </p:ext>
    </p:extLst>
  </p:cSld>
  <p:clrMapOvr>
    <a:masterClrMapping/>
  </p:clrMapOvr>
  <p:transition spd="slow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3387-9CB2-43F3-9DDB-31E714656A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7A5B-6B7C-46ED-BCEB-56D769996B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3706"/>
      </p:ext>
    </p:extLst>
  </p:cSld>
  <p:clrMapOvr>
    <a:masterClrMapping/>
  </p:clrMapOvr>
  <p:transition spd="slow"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5EB4-30E6-4F48-A21B-D7F777D68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E4D4-E7B5-487D-867D-062E5C52D1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80208"/>
      </p:ext>
    </p:extLst>
  </p:cSld>
  <p:clrMapOvr>
    <a:masterClrMapping/>
  </p:clrMapOvr>
  <p:transition spd="slow"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4E7F-0C3F-4E76-AA5F-3DAC5CD5F8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7668-5AE3-480B-A767-B42BEEF5F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71100"/>
      </p:ext>
    </p:extLst>
  </p:cSld>
  <p:clrMapOvr>
    <a:masterClrMapping/>
  </p:clrMapOvr>
  <p:transition spd="slow">
    <p:fad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AA38-300E-4004-99A5-E1A10737E9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9EBD-890C-462A-9D8A-880C03096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62129"/>
      </p:ext>
    </p:extLst>
  </p:cSld>
  <p:clrMapOvr>
    <a:masterClrMapping/>
  </p:clrMapOvr>
  <p:transition spd="slow"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B376-C918-4B30-A571-494FFF591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61F5-9A52-47F3-905C-E9570030DB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51283"/>
      </p:ext>
    </p:extLst>
  </p:cSld>
  <p:clrMapOvr>
    <a:masterClrMapping/>
  </p:clrMapOvr>
  <p:transition spd="slow"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C226-841A-46A5-BC1F-A10E9CB34C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F034-07C7-4C49-BC0A-78A0135630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60042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25A418A-6C72-4514-A75A-47AD555C2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60786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BA69-3BC5-4F26-88E1-6E9B800F59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3BB1-04B6-4073-88F5-AE1C20F9A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1508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24FCF1-8ED3-4386-80B0-100FD83C3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14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3179D5-5D4C-4E43-8C69-B9A3C6949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16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813D18-98F5-4E26-9B57-DBCF508A5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5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334566-9984-4F23-A6EC-8766910CB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484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F5B56D-2816-4A15-B8E8-6F0A0DE0F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01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C643BCF-6AE2-462C-A221-1DE14B0DE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47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F61646E-C580-4789-8F5E-BB36B190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98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5FF3B54-68E3-476B-8BBC-A85BC1A48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99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305E93-977E-4298-8BEC-5F670F49C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84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20454C9-E3A8-4256-9584-20251E604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0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B745E7-DE0C-48FA-84B9-F989DA08F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792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84F143D-6787-4757-984F-08C9157E2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72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9E0953-6400-4A53-9BBA-7B8FEA1E6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74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3E0083-164A-40A4-A959-0127F3B0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9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403E50-F15E-4AC5-A250-ACF452767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71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301E50E-2E16-4BC8-B0AE-D26130C4C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7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E4661D2-E9FF-4B35-8E28-AAD38E4FB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374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5D5963-E30B-45BB-8448-C7D24DAE9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21782C3-9104-4233-8AE4-CC88B0CAE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93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598473-545F-464A-9714-42DEF22D2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364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E7FFD20-19D7-4E40-9C11-3D8D983C3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894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2A269B-4D6C-4096-8D54-DF2EF3853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69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20EF3C-21F7-4E16-B001-0F69C0789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27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F21EF36-EE5C-411F-BBBD-811C9EF70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060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BDA51B9-34DB-4ECD-AE6E-FFA77DE8A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5E9E48-0E59-4F8D-A358-ECA915EB7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607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5153ED0-75B4-4198-8F85-C32E13714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057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803E54-63C3-4D03-83E1-F98871463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597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930466-4D8B-4CCA-982D-D5A4E068C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616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A99ACE-14C3-4FAF-9916-04B6648EF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72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4F4330-E598-4DAF-A7D4-FF06BACBC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896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B3333A-4B48-43EC-9D7F-71E3658B9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406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BC2F4E-FD42-4E01-A981-BD61CCEBE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41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BF81E31-6DE6-4569-889C-FA21C739E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3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51215E-EE52-4E94-AB13-25E6BA8B5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34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485A99-1E94-4C10-ABFB-B36FF0E0C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5A6DA8-A569-4C72-881E-FF8500877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849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4EEF32-484E-4231-B95B-097BFF24B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303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7782C61-DF59-4309-8274-AC48377B8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15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7DA96D8-B5DD-48C8-B201-6C719BC78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33499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B3A1521-A740-4658-A64D-9E912C36E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27329"/>
      </p:ext>
    </p:extLst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B13603D-60C9-4CAD-9C52-9C91ABDC4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08176"/>
      </p:ext>
    </p:extLst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397356-9A7E-4C6C-B8BF-AB88064AE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58214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8D363EC-8B59-4C8B-8ECD-5CB915F2D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30081"/>
      </p:ext>
    </p:extLst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871861-0D0D-4B62-AF16-16A94B2F4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06118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9129460-AB1B-49C8-821B-1A29FD49B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00642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8B597F9-511D-4D0A-A99C-58FA02E47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55439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17EF9B-0365-4B9B-9406-D05879F90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111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9BFC475-0E37-4567-903B-FCF853850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38157"/>
      </p:ext>
    </p:extLst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E1027E5-E869-4B06-B808-CFB7411B8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22150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D782E7-1A76-469F-9684-75AA37934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32803"/>
      </p:ext>
    </p:extLst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41613" y="762000"/>
            <a:ext cx="5484812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B18085-229D-41D1-9A17-B947A9EAD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94535"/>
      </p:ext>
    </p:extLst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3927FB2-641C-4B11-8548-2D3505E93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61381"/>
      </p:ext>
    </p:extLst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7F43DA-AA3D-4E6F-8FD7-74F4A742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09246"/>
      </p:ext>
    </p:extLst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0EA7459-FDC3-45B0-8F53-DEA3848EC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23004"/>
      </p:ext>
    </p:extLst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76E7751-1887-4C3C-A1C7-11BBDC8E7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05272"/>
      </p:ext>
    </p:extLst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9141B5-B20C-42DF-8067-0974925C0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52421"/>
      </p:ext>
    </p:extLst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A385775-2F8F-43D2-9901-36E071166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0128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5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0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12" Type="http://schemas.openxmlformats.org/officeDocument/2006/relationships/slideLayout" Target="../slideLayouts/slideLayout394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11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87.xml"/><Relationship Id="rId10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91.xml"/><Relationship Id="rId14" Type="http://schemas.openxmlformats.org/officeDocument/2006/relationships/image" Target="../media/image1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0.xml"/><Relationship Id="rId7" Type="http://schemas.openxmlformats.org/officeDocument/2006/relationships/slideLayout" Target="../slideLayouts/slideLayout434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9.xml"/><Relationship Id="rId1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33.xml"/><Relationship Id="rId11" Type="http://schemas.openxmlformats.org/officeDocument/2006/relationships/slideLayout" Target="../slideLayouts/slideLayout438.xml"/><Relationship Id="rId5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slideLayout" Target="../slideLayouts/slideLayout449.xml"/><Relationship Id="rId5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48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11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54.xml"/><Relationship Id="rId10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96E82D-222C-4640-9D23-2AA030A7D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83" r:id="rId1"/>
    <p:sldLayoutId id="2147488484" r:id="rId2"/>
    <p:sldLayoutId id="2147488485" r:id="rId3"/>
    <p:sldLayoutId id="2147488486" r:id="rId4"/>
    <p:sldLayoutId id="2147488487" r:id="rId5"/>
    <p:sldLayoutId id="2147488488" r:id="rId6"/>
    <p:sldLayoutId id="2147488489" r:id="rId7"/>
    <p:sldLayoutId id="2147488490" r:id="rId8"/>
    <p:sldLayoutId id="2147488491" r:id="rId9"/>
    <p:sldLayoutId id="2147488492" r:id="rId10"/>
    <p:sldLayoutId id="21474884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1A1C4B-09CB-48AE-85AB-C038EE205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72" r:id="rId1"/>
    <p:sldLayoutId id="2147488673" r:id="rId2"/>
    <p:sldLayoutId id="2147488674" r:id="rId3"/>
    <p:sldLayoutId id="2147488675" r:id="rId4"/>
    <p:sldLayoutId id="2147488676" r:id="rId5"/>
    <p:sldLayoutId id="2147488677" r:id="rId6"/>
    <p:sldLayoutId id="2147488678" r:id="rId7"/>
    <p:sldLayoutId id="2147488679" r:id="rId8"/>
    <p:sldLayoutId id="2147488680" r:id="rId9"/>
    <p:sldLayoutId id="2147488681" r:id="rId10"/>
    <p:sldLayoutId id="2147488682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elebrex-present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/>
          <a:stretch>
            <a:fillRect/>
          </a:stretch>
        </p:blipFill>
        <p:spPr bwMode="auto">
          <a:xfrm>
            <a:off x="0" y="9525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83" r:id="rId1"/>
    <p:sldLayoutId id="2147488452" r:id="rId2"/>
    <p:sldLayoutId id="2147488453" r:id="rId3"/>
    <p:sldLayoutId id="2147488454" r:id="rId4"/>
    <p:sldLayoutId id="2147488455" r:id="rId5"/>
    <p:sldLayoutId id="2147488456" r:id="rId6"/>
    <p:sldLayoutId id="2147488457" r:id="rId7"/>
    <p:sldLayoutId id="2147488458" r:id="rId8"/>
    <p:sldLayoutId id="2147488459" r:id="rId9"/>
    <p:sldLayoutId id="2147488460" r:id="rId10"/>
    <p:sldLayoutId id="21474884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C2C98-3A7A-4EA4-B49E-8ACE78590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84" r:id="rId1"/>
    <p:sldLayoutId id="2147488685" r:id="rId2"/>
    <p:sldLayoutId id="2147488686" r:id="rId3"/>
    <p:sldLayoutId id="2147488687" r:id="rId4"/>
    <p:sldLayoutId id="2147488688" r:id="rId5"/>
    <p:sldLayoutId id="2147488689" r:id="rId6"/>
    <p:sldLayoutId id="2147488690" r:id="rId7"/>
    <p:sldLayoutId id="2147488691" r:id="rId8"/>
    <p:sldLayoutId id="2147488692" r:id="rId9"/>
    <p:sldLayoutId id="2147488693" r:id="rId10"/>
    <p:sldLayoutId id="2147488694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E99674-D805-4BFA-B28B-E9DCF8567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95" r:id="rId1"/>
    <p:sldLayoutId id="2147488696" r:id="rId2"/>
    <p:sldLayoutId id="2147488697" r:id="rId3"/>
    <p:sldLayoutId id="2147488698" r:id="rId4"/>
    <p:sldLayoutId id="2147488699" r:id="rId5"/>
    <p:sldLayoutId id="2147488700" r:id="rId6"/>
    <p:sldLayoutId id="2147488701" r:id="rId7"/>
    <p:sldLayoutId id="2147488702" r:id="rId8"/>
    <p:sldLayoutId id="2147488703" r:id="rId9"/>
    <p:sldLayoutId id="2147488704" r:id="rId10"/>
    <p:sldLayoutId id="214748870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elebrex-present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/>
          <a:stretch>
            <a:fillRect/>
          </a:stretch>
        </p:blipFill>
        <p:spPr bwMode="auto">
          <a:xfrm>
            <a:off x="0" y="9525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06" r:id="rId1"/>
    <p:sldLayoutId id="2147488462" r:id="rId2"/>
    <p:sldLayoutId id="2147488463" r:id="rId3"/>
    <p:sldLayoutId id="2147488464" r:id="rId4"/>
    <p:sldLayoutId id="2147488465" r:id="rId5"/>
    <p:sldLayoutId id="2147488466" r:id="rId6"/>
    <p:sldLayoutId id="2147488467" r:id="rId7"/>
    <p:sldLayoutId id="2147488468" r:id="rId8"/>
    <p:sldLayoutId id="2147488469" r:id="rId9"/>
    <p:sldLayoutId id="2147488470" r:id="rId10"/>
    <p:sldLayoutId id="21474884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B4AA21-64AB-48D4-95B7-7D30A301E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7" r:id="rId1"/>
    <p:sldLayoutId id="2147488708" r:id="rId2"/>
    <p:sldLayoutId id="2147488709" r:id="rId3"/>
    <p:sldLayoutId id="2147488710" r:id="rId4"/>
    <p:sldLayoutId id="2147488711" r:id="rId5"/>
    <p:sldLayoutId id="2147488712" r:id="rId6"/>
    <p:sldLayoutId id="2147488713" r:id="rId7"/>
    <p:sldLayoutId id="2147488714" r:id="rId8"/>
    <p:sldLayoutId id="2147488715" r:id="rId9"/>
    <p:sldLayoutId id="2147488716" r:id="rId10"/>
    <p:sldLayoutId id="2147488717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022B3C-F6D2-45FB-AA59-8F50E49AC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8" r:id="rId1"/>
    <p:sldLayoutId id="2147488719" r:id="rId2"/>
    <p:sldLayoutId id="2147488720" r:id="rId3"/>
    <p:sldLayoutId id="2147488721" r:id="rId4"/>
    <p:sldLayoutId id="2147488722" r:id="rId5"/>
    <p:sldLayoutId id="2147488723" r:id="rId6"/>
    <p:sldLayoutId id="2147488724" r:id="rId7"/>
    <p:sldLayoutId id="2147488725" r:id="rId8"/>
    <p:sldLayoutId id="2147488726" r:id="rId9"/>
    <p:sldLayoutId id="2147488727" r:id="rId10"/>
    <p:sldLayoutId id="214748872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8E133-1294-4D69-93BD-ED62E9F60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40" r:id="rId1"/>
    <p:sldLayoutId id="2147488741" r:id="rId2"/>
    <p:sldLayoutId id="2147488742" r:id="rId3"/>
    <p:sldLayoutId id="2147488743" r:id="rId4"/>
    <p:sldLayoutId id="2147488744" r:id="rId5"/>
    <p:sldLayoutId id="2147488745" r:id="rId6"/>
    <p:sldLayoutId id="2147488746" r:id="rId7"/>
    <p:sldLayoutId id="2147488747" r:id="rId8"/>
    <p:sldLayoutId id="2147488748" r:id="rId9"/>
    <p:sldLayoutId id="2147488749" r:id="rId10"/>
    <p:sldLayoutId id="2147488750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6C3869-10AC-432F-86DA-3D079211F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51" r:id="rId1"/>
    <p:sldLayoutId id="2147488752" r:id="rId2"/>
    <p:sldLayoutId id="2147488753" r:id="rId3"/>
    <p:sldLayoutId id="2147488754" r:id="rId4"/>
    <p:sldLayoutId id="2147488755" r:id="rId5"/>
    <p:sldLayoutId id="2147488756" r:id="rId6"/>
    <p:sldLayoutId id="2147488757" r:id="rId7"/>
    <p:sldLayoutId id="2147488758" r:id="rId8"/>
    <p:sldLayoutId id="2147488759" r:id="rId9"/>
    <p:sldLayoutId id="2147488760" r:id="rId10"/>
    <p:sldLayoutId id="2147488761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2A8E53-5469-49EC-AE38-FD16E85E9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2" r:id="rId1"/>
    <p:sldLayoutId id="2147488763" r:id="rId2"/>
    <p:sldLayoutId id="2147488764" r:id="rId3"/>
    <p:sldLayoutId id="2147488765" r:id="rId4"/>
    <p:sldLayoutId id="2147488766" r:id="rId5"/>
    <p:sldLayoutId id="2147488767" r:id="rId6"/>
    <p:sldLayoutId id="2147488768" r:id="rId7"/>
    <p:sldLayoutId id="2147488769" r:id="rId8"/>
    <p:sldLayoutId id="2147488770" r:id="rId9"/>
    <p:sldLayoutId id="2147488771" r:id="rId10"/>
    <p:sldLayoutId id="2147488772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86E06-195D-4DBD-BC23-49682A155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4" r:id="rId1"/>
    <p:sldLayoutId id="2147488495" r:id="rId2"/>
    <p:sldLayoutId id="2147488496" r:id="rId3"/>
    <p:sldLayoutId id="2147488497" r:id="rId4"/>
    <p:sldLayoutId id="2147488498" r:id="rId5"/>
    <p:sldLayoutId id="2147488499" r:id="rId6"/>
    <p:sldLayoutId id="2147488500" r:id="rId7"/>
    <p:sldLayoutId id="2147488501" r:id="rId8"/>
    <p:sldLayoutId id="2147488502" r:id="rId9"/>
    <p:sldLayoutId id="2147488503" r:id="rId10"/>
    <p:sldLayoutId id="214748850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01A10-4749-459C-9BB0-386CB220C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73" r:id="rId1"/>
    <p:sldLayoutId id="2147488774" r:id="rId2"/>
    <p:sldLayoutId id="2147488775" r:id="rId3"/>
    <p:sldLayoutId id="2147488776" r:id="rId4"/>
    <p:sldLayoutId id="2147488777" r:id="rId5"/>
    <p:sldLayoutId id="2147488778" r:id="rId6"/>
    <p:sldLayoutId id="2147488779" r:id="rId7"/>
    <p:sldLayoutId id="2147488780" r:id="rId8"/>
    <p:sldLayoutId id="2147488781" r:id="rId9"/>
    <p:sldLayoutId id="2147488782" r:id="rId10"/>
    <p:sldLayoutId id="2147488783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81F76D-86EF-4813-AEB0-11CA27A17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84" r:id="rId1"/>
    <p:sldLayoutId id="2147488785" r:id="rId2"/>
    <p:sldLayoutId id="2147488786" r:id="rId3"/>
    <p:sldLayoutId id="2147488787" r:id="rId4"/>
    <p:sldLayoutId id="2147488788" r:id="rId5"/>
    <p:sldLayoutId id="2147488789" r:id="rId6"/>
    <p:sldLayoutId id="2147488790" r:id="rId7"/>
    <p:sldLayoutId id="2147488791" r:id="rId8"/>
    <p:sldLayoutId id="2147488792" r:id="rId9"/>
    <p:sldLayoutId id="2147488793" r:id="rId10"/>
    <p:sldLayoutId id="2147488794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8C34E-47F5-45CC-859D-05A1F746B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95" r:id="rId1"/>
    <p:sldLayoutId id="2147488796" r:id="rId2"/>
    <p:sldLayoutId id="2147488797" r:id="rId3"/>
    <p:sldLayoutId id="2147488798" r:id="rId4"/>
    <p:sldLayoutId id="2147488799" r:id="rId5"/>
    <p:sldLayoutId id="2147488800" r:id="rId6"/>
    <p:sldLayoutId id="2147488801" r:id="rId7"/>
    <p:sldLayoutId id="2147488802" r:id="rId8"/>
    <p:sldLayoutId id="2147488803" r:id="rId9"/>
    <p:sldLayoutId id="2147488804" r:id="rId10"/>
    <p:sldLayoutId id="2147488805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EF38C0-1F71-463E-A078-D79E995B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6" r:id="rId1"/>
    <p:sldLayoutId id="2147488807" r:id="rId2"/>
    <p:sldLayoutId id="2147488808" r:id="rId3"/>
    <p:sldLayoutId id="2147488809" r:id="rId4"/>
    <p:sldLayoutId id="2147488810" r:id="rId5"/>
    <p:sldLayoutId id="2147488811" r:id="rId6"/>
    <p:sldLayoutId id="2147488812" r:id="rId7"/>
    <p:sldLayoutId id="2147488813" r:id="rId8"/>
    <p:sldLayoutId id="2147488814" r:id="rId9"/>
    <p:sldLayoutId id="2147488815" r:id="rId10"/>
    <p:sldLayoutId id="214748881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B73AFE-12A1-4AA8-9020-1C307CFF3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8" r:id="rId1"/>
    <p:sldLayoutId id="2147488819" r:id="rId2"/>
    <p:sldLayoutId id="2147488820" r:id="rId3"/>
    <p:sldLayoutId id="2147488821" r:id="rId4"/>
    <p:sldLayoutId id="2147488822" r:id="rId5"/>
    <p:sldLayoutId id="2147488823" r:id="rId6"/>
    <p:sldLayoutId id="2147488824" r:id="rId7"/>
    <p:sldLayoutId id="2147488825" r:id="rId8"/>
    <p:sldLayoutId id="2147488826" r:id="rId9"/>
    <p:sldLayoutId id="2147488827" r:id="rId10"/>
    <p:sldLayoutId id="2147488828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15FD6-9EC7-4071-9B5D-7253DE2BB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1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30" r:id="rId1"/>
    <p:sldLayoutId id="2147488831" r:id="rId2"/>
    <p:sldLayoutId id="2147488832" r:id="rId3"/>
    <p:sldLayoutId id="2147488833" r:id="rId4"/>
    <p:sldLayoutId id="2147488834" r:id="rId5"/>
    <p:sldLayoutId id="2147488835" r:id="rId6"/>
    <p:sldLayoutId id="2147488836" r:id="rId7"/>
    <p:sldLayoutId id="2147488837" r:id="rId8"/>
    <p:sldLayoutId id="2147488838" r:id="rId9"/>
    <p:sldLayoutId id="2147488839" r:id="rId10"/>
    <p:sldLayoutId id="2147488840" r:id="rId11"/>
    <p:sldLayoutId id="214748884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A4559F-7CA3-45BF-A5CA-29144B568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1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43" r:id="rId1"/>
    <p:sldLayoutId id="2147488844" r:id="rId2"/>
    <p:sldLayoutId id="2147488845" r:id="rId3"/>
    <p:sldLayoutId id="2147488846" r:id="rId4"/>
    <p:sldLayoutId id="2147488847" r:id="rId5"/>
    <p:sldLayoutId id="2147488848" r:id="rId6"/>
    <p:sldLayoutId id="2147488849" r:id="rId7"/>
    <p:sldLayoutId id="2147488850" r:id="rId8"/>
    <p:sldLayoutId id="2147488851" r:id="rId9"/>
    <p:sldLayoutId id="2147488852" r:id="rId10"/>
    <p:sldLayoutId id="2147488853" r:id="rId11"/>
    <p:sldLayoutId id="214748885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A32D65-2E49-47FE-8459-CAD9636C1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56" r:id="rId1"/>
    <p:sldLayoutId id="2147488857" r:id="rId2"/>
    <p:sldLayoutId id="2147488858" r:id="rId3"/>
    <p:sldLayoutId id="2147488859" r:id="rId4"/>
    <p:sldLayoutId id="2147488860" r:id="rId5"/>
    <p:sldLayoutId id="2147488861" r:id="rId6"/>
    <p:sldLayoutId id="2147488862" r:id="rId7"/>
    <p:sldLayoutId id="2147488863" r:id="rId8"/>
    <p:sldLayoutId id="2147488864" r:id="rId9"/>
    <p:sldLayoutId id="2147488865" r:id="rId10"/>
    <p:sldLayoutId id="21474888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0CCE33-9FBB-41C0-A3DC-D7409E61D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9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68" r:id="rId1"/>
    <p:sldLayoutId id="2147488869" r:id="rId2"/>
    <p:sldLayoutId id="2147488870" r:id="rId3"/>
    <p:sldLayoutId id="2147488871" r:id="rId4"/>
    <p:sldLayoutId id="2147488872" r:id="rId5"/>
    <p:sldLayoutId id="2147488873" r:id="rId6"/>
    <p:sldLayoutId id="2147488874" r:id="rId7"/>
    <p:sldLayoutId id="2147488875" r:id="rId8"/>
    <p:sldLayoutId id="2147488876" r:id="rId9"/>
    <p:sldLayoutId id="2147488877" r:id="rId10"/>
    <p:sldLayoutId id="214748887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 algn="ctr"/>
            <a:endParaRPr lang="ru-RU"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5EC08A1E-CF76-4BCF-A63C-CE39A2F0DA89}" type="slidenum">
              <a:rPr lang="ru-RU">
                <a:cs typeface="+mn-cs"/>
              </a:rPr>
              <a:pPr/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4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80" r:id="rId1"/>
    <p:sldLayoutId id="2147488881" r:id="rId2"/>
    <p:sldLayoutId id="2147488882" r:id="rId3"/>
    <p:sldLayoutId id="2147488883" r:id="rId4"/>
    <p:sldLayoutId id="2147488884" r:id="rId5"/>
    <p:sldLayoutId id="2147488885" r:id="rId6"/>
    <p:sldLayoutId id="2147488886" r:id="rId7"/>
    <p:sldLayoutId id="2147488887" r:id="rId8"/>
    <p:sldLayoutId id="2147488888" r:id="rId9"/>
    <p:sldLayoutId id="2147488889" r:id="rId10"/>
    <p:sldLayoutId id="214748889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52AB2-5193-488A-9381-D38FE96D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05" r:id="rId1"/>
    <p:sldLayoutId id="2147488506" r:id="rId2"/>
    <p:sldLayoutId id="2147488507" r:id="rId3"/>
    <p:sldLayoutId id="2147488508" r:id="rId4"/>
    <p:sldLayoutId id="2147488509" r:id="rId5"/>
    <p:sldLayoutId id="2147488510" r:id="rId6"/>
    <p:sldLayoutId id="2147488511" r:id="rId7"/>
    <p:sldLayoutId id="2147488512" r:id="rId8"/>
    <p:sldLayoutId id="2147488513" r:id="rId9"/>
    <p:sldLayoutId id="2147488514" r:id="rId10"/>
    <p:sldLayoutId id="2147488515" r:id="rId11"/>
    <p:sldLayoutId id="214748851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 algn="ctr"/>
            <a:endParaRPr lang="ru-RU"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5EC08A1E-CF76-4BCF-A63C-CE39A2F0DA89}" type="slidenum">
              <a:rPr lang="ru-RU">
                <a:cs typeface="+mn-cs"/>
              </a:rPr>
              <a:pPr/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64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92" r:id="rId1"/>
    <p:sldLayoutId id="2147488893" r:id="rId2"/>
    <p:sldLayoutId id="2147488894" r:id="rId3"/>
    <p:sldLayoutId id="2147488895" r:id="rId4"/>
    <p:sldLayoutId id="2147488896" r:id="rId5"/>
    <p:sldLayoutId id="2147488897" r:id="rId6"/>
    <p:sldLayoutId id="2147488898" r:id="rId7"/>
    <p:sldLayoutId id="2147488899" r:id="rId8"/>
    <p:sldLayoutId id="2147488900" r:id="rId9"/>
    <p:sldLayoutId id="2147488901" r:id="rId10"/>
    <p:sldLayoutId id="214748890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 algn="ctr"/>
            <a:endParaRPr lang="ru-RU"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5EC08A1E-CF76-4BCF-A63C-CE39A2F0DA89}" type="slidenum">
              <a:rPr lang="ru-RU">
                <a:cs typeface="+mn-cs"/>
              </a:rPr>
              <a:pPr/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04" r:id="rId1"/>
    <p:sldLayoutId id="2147488905" r:id="rId2"/>
    <p:sldLayoutId id="2147488906" r:id="rId3"/>
    <p:sldLayoutId id="2147488907" r:id="rId4"/>
    <p:sldLayoutId id="2147488908" r:id="rId5"/>
    <p:sldLayoutId id="2147488909" r:id="rId6"/>
    <p:sldLayoutId id="2147488910" r:id="rId7"/>
    <p:sldLayoutId id="2147488911" r:id="rId8"/>
    <p:sldLayoutId id="2147488912" r:id="rId9"/>
    <p:sldLayoutId id="2147488913" r:id="rId10"/>
    <p:sldLayoutId id="214748891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 algn="ctr"/>
            <a:endParaRPr lang="ru-RU"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5EC08A1E-CF76-4BCF-A63C-CE39A2F0DA89}" type="slidenum">
              <a:rPr lang="ru-RU">
                <a:cs typeface="+mn-cs"/>
              </a:rPr>
              <a:pPr/>
              <a:t>‹#›</a:t>
            </a:fld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60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16" r:id="rId1"/>
    <p:sldLayoutId id="2147488917" r:id="rId2"/>
    <p:sldLayoutId id="2147488918" r:id="rId3"/>
    <p:sldLayoutId id="2147488919" r:id="rId4"/>
    <p:sldLayoutId id="2147488920" r:id="rId5"/>
    <p:sldLayoutId id="2147488921" r:id="rId6"/>
    <p:sldLayoutId id="2147488922" r:id="rId7"/>
    <p:sldLayoutId id="2147488923" r:id="rId8"/>
    <p:sldLayoutId id="2147488924" r:id="rId9"/>
    <p:sldLayoutId id="2147488925" r:id="rId10"/>
    <p:sldLayoutId id="214748892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5440D6-B14D-43A0-8F08-BE14BFE04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6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28" r:id="rId1"/>
    <p:sldLayoutId id="2147488929" r:id="rId2"/>
    <p:sldLayoutId id="2147488930" r:id="rId3"/>
    <p:sldLayoutId id="2147488931" r:id="rId4"/>
    <p:sldLayoutId id="2147488932" r:id="rId5"/>
    <p:sldLayoutId id="2147488933" r:id="rId6"/>
    <p:sldLayoutId id="2147488934" r:id="rId7"/>
    <p:sldLayoutId id="2147488935" r:id="rId8"/>
    <p:sldLayoutId id="2147488936" r:id="rId9"/>
    <p:sldLayoutId id="2147488937" r:id="rId10"/>
    <p:sldLayoutId id="2147488938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B35A0C-29D3-459F-ADC3-24A915125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2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40" r:id="rId1"/>
    <p:sldLayoutId id="2147488941" r:id="rId2"/>
    <p:sldLayoutId id="2147488942" r:id="rId3"/>
    <p:sldLayoutId id="2147488943" r:id="rId4"/>
    <p:sldLayoutId id="2147488944" r:id="rId5"/>
    <p:sldLayoutId id="2147488945" r:id="rId6"/>
    <p:sldLayoutId id="2147488946" r:id="rId7"/>
    <p:sldLayoutId id="2147488947" r:id="rId8"/>
    <p:sldLayoutId id="2147488948" r:id="rId9"/>
    <p:sldLayoutId id="2147488949" r:id="rId10"/>
    <p:sldLayoutId id="21474889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CF015-FAA4-412F-9AC4-1D8FBD16D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3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53" r:id="rId2"/>
    <p:sldLayoutId id="2147488954" r:id="rId3"/>
    <p:sldLayoutId id="2147488955" r:id="rId4"/>
    <p:sldLayoutId id="2147488956" r:id="rId5"/>
    <p:sldLayoutId id="2147488957" r:id="rId6"/>
    <p:sldLayoutId id="2147488958" r:id="rId7"/>
    <p:sldLayoutId id="2147488959" r:id="rId8"/>
    <p:sldLayoutId id="2147488960" r:id="rId9"/>
    <p:sldLayoutId id="2147488961" r:id="rId10"/>
    <p:sldLayoutId id="2147488962" r:id="rId11"/>
    <p:sldLayoutId id="214748896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00C8E7-9215-4C50-881B-CC8AF28B4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7" r:id="rId1"/>
    <p:sldLayoutId id="2147488978" r:id="rId2"/>
    <p:sldLayoutId id="2147488979" r:id="rId3"/>
    <p:sldLayoutId id="2147488980" r:id="rId4"/>
    <p:sldLayoutId id="2147488981" r:id="rId5"/>
    <p:sldLayoutId id="2147488982" r:id="rId6"/>
    <p:sldLayoutId id="2147488983" r:id="rId7"/>
    <p:sldLayoutId id="2147488984" r:id="rId8"/>
    <p:sldLayoutId id="2147488985" r:id="rId9"/>
    <p:sldLayoutId id="2147488986" r:id="rId10"/>
    <p:sldLayoutId id="21474889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D08B1-EBE1-44B6-860D-1BAA40E37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6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89" r:id="rId1"/>
    <p:sldLayoutId id="2147488990" r:id="rId2"/>
    <p:sldLayoutId id="2147488991" r:id="rId3"/>
    <p:sldLayoutId id="2147488992" r:id="rId4"/>
    <p:sldLayoutId id="2147488993" r:id="rId5"/>
    <p:sldLayoutId id="2147488994" r:id="rId6"/>
    <p:sldLayoutId id="2147488995" r:id="rId7"/>
    <p:sldLayoutId id="2147488996" r:id="rId8"/>
    <p:sldLayoutId id="2147488997" r:id="rId9"/>
    <p:sldLayoutId id="2147488998" r:id="rId10"/>
    <p:sldLayoutId id="2147488999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104AB0-BB6F-4368-9A02-C75610776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1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01" r:id="rId1"/>
    <p:sldLayoutId id="2147489002" r:id="rId2"/>
    <p:sldLayoutId id="2147489003" r:id="rId3"/>
    <p:sldLayoutId id="2147489004" r:id="rId4"/>
    <p:sldLayoutId id="2147489005" r:id="rId5"/>
    <p:sldLayoutId id="2147489006" r:id="rId6"/>
    <p:sldLayoutId id="2147489007" r:id="rId7"/>
    <p:sldLayoutId id="2147489008" r:id="rId8"/>
    <p:sldLayoutId id="2147489009" r:id="rId9"/>
    <p:sldLayoutId id="2147489010" r:id="rId10"/>
    <p:sldLayoutId id="21474890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BFC14D-730D-4944-BF42-BBB4EA48B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5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13" r:id="rId1"/>
    <p:sldLayoutId id="2147489014" r:id="rId2"/>
    <p:sldLayoutId id="2147489015" r:id="rId3"/>
    <p:sldLayoutId id="2147489016" r:id="rId4"/>
    <p:sldLayoutId id="2147489017" r:id="rId5"/>
    <p:sldLayoutId id="2147489018" r:id="rId6"/>
    <p:sldLayoutId id="2147489019" r:id="rId7"/>
    <p:sldLayoutId id="2147489020" r:id="rId8"/>
    <p:sldLayoutId id="2147489021" r:id="rId9"/>
    <p:sldLayoutId id="2147489022" r:id="rId10"/>
    <p:sldLayoutId id="2147489023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002CE9-535F-4BA6-A1E2-23ADA36B7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17" r:id="rId1"/>
    <p:sldLayoutId id="2147488518" r:id="rId2"/>
    <p:sldLayoutId id="2147488519" r:id="rId3"/>
    <p:sldLayoutId id="2147488520" r:id="rId4"/>
    <p:sldLayoutId id="2147488521" r:id="rId5"/>
    <p:sldLayoutId id="2147488522" r:id="rId6"/>
    <p:sldLayoutId id="2147488523" r:id="rId7"/>
    <p:sldLayoutId id="2147488524" r:id="rId8"/>
    <p:sldLayoutId id="2147488525" r:id="rId9"/>
    <p:sldLayoutId id="2147488526" r:id="rId10"/>
    <p:sldLayoutId id="2147488527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C58A6-F3D4-4D00-9855-F597A1EA6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2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25" r:id="rId1"/>
    <p:sldLayoutId id="2147489026" r:id="rId2"/>
    <p:sldLayoutId id="2147489027" r:id="rId3"/>
    <p:sldLayoutId id="2147489028" r:id="rId4"/>
    <p:sldLayoutId id="2147489029" r:id="rId5"/>
    <p:sldLayoutId id="2147489030" r:id="rId6"/>
    <p:sldLayoutId id="2147489031" r:id="rId7"/>
    <p:sldLayoutId id="2147489032" r:id="rId8"/>
    <p:sldLayoutId id="2147489033" r:id="rId9"/>
    <p:sldLayoutId id="2147489034" r:id="rId10"/>
    <p:sldLayoutId id="21474890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FBDE98-56D9-402D-A175-4B2380478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3EEDB-9864-48F7-8CE3-7B4EC1D54B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8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37" r:id="rId1"/>
    <p:sldLayoutId id="2147489038" r:id="rId2"/>
    <p:sldLayoutId id="2147489039" r:id="rId3"/>
    <p:sldLayoutId id="2147489040" r:id="rId4"/>
    <p:sldLayoutId id="2147489041" r:id="rId5"/>
    <p:sldLayoutId id="2147489042" r:id="rId6"/>
    <p:sldLayoutId id="2147489043" r:id="rId7"/>
    <p:sldLayoutId id="2147489044" r:id="rId8"/>
    <p:sldLayoutId id="2147489045" r:id="rId9"/>
    <p:sldLayoutId id="2147489046" r:id="rId10"/>
    <p:sldLayoutId id="214748904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6862E8-543F-4339-BEF1-A2DB59FC2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50" r:id="rId1"/>
    <p:sldLayoutId id="2147488551" r:id="rId2"/>
    <p:sldLayoutId id="2147488552" r:id="rId3"/>
    <p:sldLayoutId id="2147488553" r:id="rId4"/>
    <p:sldLayoutId id="2147488554" r:id="rId5"/>
    <p:sldLayoutId id="2147488555" r:id="rId6"/>
    <p:sldLayoutId id="2147488556" r:id="rId7"/>
    <p:sldLayoutId id="2147488557" r:id="rId8"/>
    <p:sldLayoutId id="2147488558" r:id="rId9"/>
    <p:sldLayoutId id="2147488559" r:id="rId10"/>
    <p:sldLayoutId id="2147488560" r:id="rId11"/>
    <p:sldLayoutId id="21474885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323455-D0D9-45E3-8BE4-76BD95C7C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62" r:id="rId1"/>
    <p:sldLayoutId id="2147488563" r:id="rId2"/>
    <p:sldLayoutId id="2147488564" r:id="rId3"/>
    <p:sldLayoutId id="2147488565" r:id="rId4"/>
    <p:sldLayoutId id="2147488566" r:id="rId5"/>
    <p:sldLayoutId id="2147488567" r:id="rId6"/>
    <p:sldLayoutId id="2147488568" r:id="rId7"/>
    <p:sldLayoutId id="2147488569" r:id="rId8"/>
    <p:sldLayoutId id="2147488570" r:id="rId9"/>
    <p:sldLayoutId id="2147488571" r:id="rId10"/>
    <p:sldLayoutId id="2147488572" r:id="rId11"/>
    <p:sldLayoutId id="21474885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F8003-198A-4E20-B57E-FB980032C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  <p:sldLayoutId id="21474885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8F016-041F-4F3D-9D74-EEDF5E798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86" r:id="rId1"/>
    <p:sldLayoutId id="2147488587" r:id="rId2"/>
    <p:sldLayoutId id="2147488588" r:id="rId3"/>
    <p:sldLayoutId id="2147488589" r:id="rId4"/>
    <p:sldLayoutId id="2147488590" r:id="rId5"/>
    <p:sldLayoutId id="2147488591" r:id="rId6"/>
    <p:sldLayoutId id="2147488592" r:id="rId7"/>
    <p:sldLayoutId id="2147488593" r:id="rId8"/>
    <p:sldLayoutId id="2147488594" r:id="rId9"/>
    <p:sldLayoutId id="2147488595" r:id="rId10"/>
    <p:sldLayoutId id="2147488596" r:id="rId11"/>
    <p:sldLayoutId id="2147488597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D69655-6F13-4FE3-871E-38A07BA6A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98" r:id="rId1"/>
    <p:sldLayoutId id="2147488599" r:id="rId2"/>
    <p:sldLayoutId id="2147488600" r:id="rId3"/>
    <p:sldLayoutId id="2147488601" r:id="rId4"/>
    <p:sldLayoutId id="2147488602" r:id="rId5"/>
    <p:sldLayoutId id="2147488603" r:id="rId6"/>
    <p:sldLayoutId id="2147488604" r:id="rId7"/>
    <p:sldLayoutId id="2147488605" r:id="rId8"/>
    <p:sldLayoutId id="2147488606" r:id="rId9"/>
    <p:sldLayoutId id="2147488607" r:id="rId10"/>
    <p:sldLayoutId id="2147488608" r:id="rId11"/>
    <p:sldLayoutId id="2147488609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0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42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4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37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3.xml"/><Relationship Id="rId4" Type="http://schemas.openxmlformats.org/officeDocument/2006/relationships/image" Target="../media/image5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7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7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7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37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37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7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7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37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353" y="2132856"/>
            <a:ext cx="8329434" cy="2304256"/>
          </a:xfrm>
        </p:spPr>
        <p:txBody>
          <a:bodyPr>
            <a:noAutofit/>
          </a:bodyPr>
          <a:lstStyle/>
          <a:p>
            <a:r>
              <a:rPr lang="ru-RU" sz="2400" b="1" cap="all" dirty="0">
                <a:latin typeface="Book Antiqua" panose="02040602050305030304" pitchFamily="18" charset="0"/>
              </a:rPr>
              <a:t>Школа юридической самообороны врача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53" y="404664"/>
            <a:ext cx="1095350" cy="10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71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992888" cy="914400"/>
          </a:xfrm>
        </p:spPr>
        <p:txBody>
          <a:bodyPr/>
          <a:lstStyle/>
          <a:p>
            <a:pPr algn="ctr"/>
            <a:r>
              <a:rPr lang="ru-RU" sz="2000" b="1" dirty="0"/>
              <a:t>Приказ Минздрава СССР от 9 июня 1986 г. N 818</a:t>
            </a:r>
            <a:br>
              <a:rPr lang="ru-RU" sz="2000" b="1" dirty="0"/>
            </a:b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 мерах по сокращению затрат времени медицинских работников на ведение медицинской документации и упразднении ряда учетных форм"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632848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5.4.1. При заполнении "Медицинской карты стационарного больного":</a:t>
            </a:r>
          </a:p>
          <a:p>
            <a:r>
              <a:rPr lang="ru-RU" sz="1800" dirty="0"/>
              <a:t>- жалобы больного при поступлении и анамнез настоящего заболевания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записываться кратко</a:t>
            </a:r>
            <a:r>
              <a:rPr lang="ru-RU" sz="1800" dirty="0"/>
              <a:t>, с указанием лишь патологических изменений и данных, непосредственно относящихся к заболеванию;</a:t>
            </a:r>
          </a:p>
          <a:p>
            <a:r>
              <a:rPr lang="ru-RU" sz="1800" dirty="0"/>
              <a:t>- данные общего анамнеза фиксируются в истории болезни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тех случаях, когда это необходимо врачу для установления диагноза, оценки состояния больного и определения плана лечения</a:t>
            </a:r>
            <a:r>
              <a:rPr lang="ru-RU" sz="1800" dirty="0"/>
              <a:t>;</a:t>
            </a:r>
          </a:p>
          <a:p>
            <a:r>
              <a:rPr lang="ru-RU" sz="1800" dirty="0"/>
              <a:t>- данные первичного обследования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заполняются кратко с описанием только патологических изменений, выявленных при обследовании больного</a:t>
            </a:r>
            <a:r>
              <a:rPr lang="ru-RU" sz="1800" dirty="0" smtClean="0"/>
              <a:t>;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873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632848" cy="3960440"/>
          </a:xfrm>
        </p:spPr>
        <p:txBody>
          <a:bodyPr/>
          <a:lstStyle/>
          <a:p>
            <a:r>
              <a:rPr lang="ru-RU" sz="1800" dirty="0"/>
              <a:t>протоколы записей консультантов 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вестись кратко </a:t>
            </a:r>
            <a:r>
              <a:rPr lang="ru-RU" sz="1800" dirty="0"/>
              <a:t>с указанием патологических изменений и рекомендуемых назначений;</a:t>
            </a:r>
          </a:p>
          <a:p>
            <a:r>
              <a:rPr lang="ru-RU" sz="1800" dirty="0"/>
              <a:t>- ведение врачом дневников (данные динамического наблюдения) должно осуществляться по необходимости, в зависимости от состояния больного,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 и четко, но не реже 3-х раз в неделю</a:t>
            </a:r>
            <a:r>
              <a:rPr lang="ru-RU" sz="1800" dirty="0"/>
              <a:t>, за исключением находящихся в тяжелом состоянии или в состоянии средней тяжести;</a:t>
            </a:r>
          </a:p>
          <a:p>
            <a:r>
              <a:rPr lang="ru-RU" sz="1800" dirty="0"/>
              <a:t>- детям до 3-х лет дневники заполняются ежедневно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pPr marL="0" indent="0" algn="ctr">
              <a:buNone/>
            </a:pPr>
            <a:r>
              <a:rPr lang="ru-RU" sz="1800" b="1" dirty="0"/>
              <a:t>5.4.2. При заполнении "Медицинской карты амбулаторного больного" в период обследования, наблюдения и лечения пациента в амбулаторных условиях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 отражать </a:t>
            </a:r>
            <a:r>
              <a:rPr lang="ru-RU" sz="1800" b="1" dirty="0"/>
              <a:t>в названной карте следующие основные данные:</a:t>
            </a:r>
          </a:p>
          <a:p>
            <a:r>
              <a:rPr lang="ru-RU" sz="1800" dirty="0"/>
              <a:t>- анамнестические;</a:t>
            </a:r>
          </a:p>
          <a:p>
            <a:r>
              <a:rPr lang="ru-RU" sz="1800" dirty="0"/>
              <a:t>- патологию, диагноз;</a:t>
            </a:r>
          </a:p>
          <a:p>
            <a:r>
              <a:rPr lang="ru-RU" sz="1800" dirty="0"/>
              <a:t>- проводимое лечение;</a:t>
            </a:r>
          </a:p>
          <a:p>
            <a:r>
              <a:rPr lang="ru-RU" sz="1800" dirty="0"/>
              <a:t>- состояние трудоспособности.</a:t>
            </a:r>
          </a:p>
          <a:p>
            <a:pPr marL="0" indent="0" algn="ctr">
              <a:buNone/>
            </a:pPr>
            <a:endParaRPr lang="ru-RU" sz="1800" dirty="0"/>
          </a:p>
        </p:txBody>
      </p:sp>
      <p:pic>
        <p:nvPicPr>
          <p:cNvPr id="1026" name="Picture 2" descr="I:\ФОТО\Для презентаций\По жизни разное\Книжная\свеча и перо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3692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6924972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ПРАВОПРИМЕНИТЕЛЬНАЯ ПРАКТИКА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75756"/>
            <a:ext cx="7254825" cy="37433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МЕДИЦИНСКАЯ ДОКУМЕНТАЦИЯ ИМЕЕТ СТАТУС</a:t>
            </a:r>
          </a:p>
          <a:p>
            <a:pPr marL="0" indent="0" algn="ctr">
              <a:buNone/>
            </a:pPr>
            <a:endPara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ПИСЬМЕННОГО ДОКАЗАТЕЛЬСТВА ПО ДЕЛУ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:\ФОТО\Для презентаций\АНИМАШКИ\Суд идёт!\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428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14312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980728"/>
            <a:ext cx="4795442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письменным доказательствам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708920"/>
            <a:ext cx="7254825" cy="3456384"/>
          </a:xfrm>
        </p:spPr>
        <p:txBody>
          <a:bodyPr/>
          <a:lstStyle/>
          <a:p>
            <a:pPr algn="ctr"/>
            <a:r>
              <a:rPr lang="ru-RU" b="1" dirty="0"/>
              <a:t>полнота </a:t>
            </a:r>
            <a:r>
              <a:rPr lang="ru-RU" b="1" dirty="0" smtClean="0"/>
              <a:t>записей;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хронологический порядок изложения </a:t>
            </a:r>
            <a:r>
              <a:rPr lang="ru-RU" b="1" dirty="0" smtClean="0"/>
              <a:t>данных;</a:t>
            </a:r>
          </a:p>
          <a:p>
            <a:pPr algn="ctr"/>
            <a:r>
              <a:rPr lang="ru-RU" b="1" dirty="0" smtClean="0"/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разборчивость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почерка</a:t>
            </a:r>
            <a:r>
              <a:rPr lang="ru-RU" b="1" dirty="0" smtClean="0"/>
              <a:t>,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аккуратность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ведения;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достоверность изложенных </a:t>
            </a:r>
            <a:r>
              <a:rPr lang="ru-RU" b="1" dirty="0" smtClean="0"/>
              <a:t>сведений;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0" y="332656"/>
            <a:ext cx="298262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4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326833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УГОЛОВНО-ПРОЦЕССУАЛЬНЫЙ КОДЕКС РФ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470849" cy="35101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По смыслу ст. 81 УПК РФ медицинская </a:t>
            </a:r>
            <a:r>
              <a:rPr lang="ru-RU" b="1" dirty="0"/>
              <a:t>документация может служить средством для обнаружения преступления и установления обстоятельств уголовного дела, 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этим квалифицирующим признакам она является вещественным доказательством</a:t>
            </a:r>
            <a:r>
              <a:rPr lang="ru-RU" u="sng" dirty="0"/>
              <a:t>.</a:t>
            </a:r>
          </a:p>
        </p:txBody>
      </p:sp>
      <p:pic>
        <p:nvPicPr>
          <p:cNvPr id="5122" name="Picture 2" descr="I:\ФОТО\Для презентаций\АНИМАШКИ\Суд идёт!\f36b5136c151b638f3a00e60559060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8" y="620687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61839"/>
            <a:ext cx="6174705" cy="914400"/>
          </a:xfrm>
        </p:spPr>
        <p:txBody>
          <a:bodyPr/>
          <a:lstStyle/>
          <a:p>
            <a:pPr algn="ctr"/>
            <a:r>
              <a:rPr lang="ru-RU" sz="2800" b="1" dirty="0"/>
              <a:t>Статья </a:t>
            </a:r>
            <a:r>
              <a:rPr lang="ru-RU" sz="2800" b="1" dirty="0" smtClean="0"/>
              <a:t>292 УК РФ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Служебный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20888"/>
            <a:ext cx="6983189" cy="38164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Служебный подлог,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есть внесение должностным лицом, а также государственным служащим или служащим органа местного самоуправления, не являющимся должностным лицом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официальные документы заведомо ложных сведений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равно внесение в указанные документы исправлений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искажающих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действительное содержание, если эти деяния совершены из корыстной или иной личной заинтересованности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296144" cy="150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5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2000"/>
            <a:ext cx="7182817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 СЛУЖЕБНЫМ ПОДЛОГОМ БУДЕТ ЯВЛЯТЬСЯ: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254825" cy="38164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1. Внесение в медицинскую документацию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заведомо ложных сведений</a:t>
            </a:r>
          </a:p>
          <a:p>
            <a:pPr marL="0" indent="0">
              <a:buNone/>
            </a:pPr>
            <a:r>
              <a:rPr lang="ru-RU" b="1" dirty="0" smtClean="0"/>
              <a:t>2. Подмена медицинской документации</a:t>
            </a:r>
          </a:p>
          <a:p>
            <a:pPr marL="0" indent="0">
              <a:buNone/>
            </a:pPr>
            <a:r>
              <a:rPr lang="ru-RU" b="1" dirty="0" smtClean="0"/>
              <a:t>3. Внесение исправлений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«задним числом»,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искажающих действительность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13176"/>
            <a:ext cx="2540253" cy="14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1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064896" cy="1010816"/>
          </a:xfrm>
        </p:spPr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325 УК РФ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 smtClean="0"/>
              <a:t> </a:t>
            </a:r>
            <a:r>
              <a:rPr lang="ru-RU" sz="2800" b="1" u="sng" dirty="0"/>
              <a:t>Похищение или повреждение документов, штампов, печатей либо похищение марок акцизного сбора, специальных марок или знаков соответствия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437112"/>
            <a:ext cx="7398841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Похищение, уничтожение, повреждение или сокрытие официальных документов</a:t>
            </a:r>
            <a:r>
              <a:rPr lang="ru-RU" sz="2400" b="1" dirty="0"/>
              <a:t>, штампов или печатей, совершенные из корыстной или иной личной заинтересованности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I:\ФОТО\Для презентаций\АНИМАШКИ\Суд идёт!\Криминал\3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165618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110809" cy="3024336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ДЕФЕКТЫ ВЕДЕНИЯ МЕДИЦИНСКОЙ ДОКУМЕНТАЦИИ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221088"/>
            <a:ext cx="3096344" cy="232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38" y="4221087"/>
            <a:ext cx="3012827" cy="226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63" y="4253702"/>
            <a:ext cx="2183491" cy="221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1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110809" cy="137085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НЕРАЗБОРЧИВЫЙ ПОЧЕРК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I:\ФОТО\Для презентаций\Для лекций разные\Статика\КАРИКАТУРЫ\медицинский алфавит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1"/>
            <a:ext cx="2768334" cy="416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I:\ФОТО\Для презентаций\Для лекций разные\Статика\КАРИКАТУРЫ\русско-врачебный алфавит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2775011" cy="416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908720"/>
            <a:ext cx="7488831" cy="4032250"/>
          </a:xfrm>
        </p:spPr>
        <p:txBody>
          <a:bodyPr/>
          <a:lstStyle/>
          <a:p>
            <a:pPr algn="ctr" eaLnBrk="1" hangingPunct="1">
              <a:buNone/>
              <a:defRPr/>
            </a:pPr>
            <a:endParaRPr lang="ru-RU" sz="3600" dirty="0" smtClean="0"/>
          </a:p>
          <a:p>
            <a:pPr algn="ctr" eaLnBrk="1" hangingPunct="1"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ДОКУМЕНТООБОРОТ</a:t>
            </a:r>
          </a:p>
          <a:p>
            <a:pPr algn="ctr" eaLnBrk="1" hangingPunct="1"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МЕДИЦИНСКОЙ</a:t>
            </a:r>
          </a:p>
          <a:p>
            <a:pPr algn="ctr" eaLnBrk="1" hangingPunct="1"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</a:p>
        </p:txBody>
      </p:sp>
      <p:pic>
        <p:nvPicPr>
          <p:cNvPr id="6" name="Picture 5" descr="lud3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19238"/>
            <a:ext cx="1368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766" y="404664"/>
            <a:ext cx="2457689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149080"/>
            <a:ext cx="3168352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7" y="3933056"/>
            <a:ext cx="4032448" cy="25519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156" y="871364"/>
            <a:ext cx="6894785" cy="1082824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Плохой почерк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швейцарских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08920"/>
            <a:ext cx="7614865" cy="3006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«Каллиграфические </a:t>
            </a:r>
            <a:r>
              <a:rPr lang="ru-RU" sz="2000" b="1" dirty="0"/>
              <a:t>способности наших лекарей могли бы вызвать милую улыбку, если бы все не было так грустно: из 200 смертельных случаев, которые имеют место ежегодно по причине неверного назначения медикаментов,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обусловлено неразборчивостью рецептов</a:t>
            </a:r>
            <a:r>
              <a:rPr lang="ru-RU" sz="2000" b="1" dirty="0"/>
              <a:t>. В ежегодном исчислении страховых выплат это выливается в круглую сумму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размере 100 миллионов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франко</a:t>
            </a:r>
            <a:r>
              <a:rPr lang="ru-RU" sz="2000" b="1" dirty="0" smtClean="0"/>
              <a:t>в»</a:t>
            </a:r>
          </a:p>
          <a:p>
            <a:pPr marL="0" indent="0" algn="ctr">
              <a:buNone/>
            </a:pPr>
            <a:r>
              <a:rPr lang="ru-RU" sz="2000" dirty="0" smtClean="0"/>
              <a:t> </a:t>
            </a:r>
          </a:p>
          <a:p>
            <a:pPr marL="0" indent="0" algn="ctr">
              <a:buNone/>
            </a:pPr>
            <a:r>
              <a:rPr lang="ru-RU" sz="2000" b="1" u="sng" dirty="0" smtClean="0"/>
              <a:t>по </a:t>
            </a:r>
            <a:r>
              <a:rPr lang="ru-RU" sz="2000" b="1" u="sng" dirty="0"/>
              <a:t>оценкам организации </a:t>
            </a:r>
            <a:r>
              <a:rPr lang="ru-RU" sz="2000" b="1" u="sng" dirty="0" err="1"/>
              <a:t>Santé</a:t>
            </a:r>
            <a:r>
              <a:rPr lang="ru-RU" sz="2000" b="1" u="sng" dirty="0"/>
              <a:t> </a:t>
            </a:r>
            <a:r>
              <a:rPr lang="ru-RU" sz="2000" b="1" u="sng" dirty="0" err="1"/>
              <a:t>Suisse</a:t>
            </a:r>
            <a:r>
              <a:rPr lang="ru-RU" sz="2000" b="1" u="sng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9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42857" cy="93880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 оштрафовал омскую больницу за неразборчивый почерк врачей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581128"/>
            <a:ext cx="7398841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суд признал </a:t>
            </a:r>
            <a:r>
              <a:rPr lang="ru-RU" sz="2000" b="1" dirty="0" err="1"/>
              <a:t>Тевризскую</a:t>
            </a:r>
            <a:r>
              <a:rPr lang="ru-RU" sz="2000" b="1" dirty="0"/>
              <a:t> центральную районную больницу виновной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совершении административного правонарушения, предусмотренного частью 3 статьи 19.20 КоАП РФ (осуществление деятельности с грубым нарушением требований или условий лицензии)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61" y="1844824"/>
            <a:ext cx="451485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2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992888" cy="1874912"/>
          </a:xfrm>
        </p:spPr>
        <p:txBody>
          <a:bodyPr/>
          <a:lstStyle/>
          <a:p>
            <a:pPr algn="ctr"/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Ошибочное оформление 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добровольного информированного согласия пациента на медицинское вмешательство</a:t>
            </a:r>
          </a:p>
        </p:txBody>
      </p:sp>
      <p:pic>
        <p:nvPicPr>
          <p:cNvPr id="13314" name="Picture 2" descr="I:\ФОТО\Для презентаций\АНИМАШКИ\Медицинские\Врач и пациент\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1296144" cy="17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I:\ФОТО\Для презентаций\АНИМАШКИ\Медицинские\Врач и пациент\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2232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038801" cy="1152128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ОФОРМЛЕНИЕ ЗАПИСЕЙ В СВЯЗИ С НАЗНАЧЕНИЕМ ЛЕКАРСТВЕННОЙ ТЕРАПИИ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:\ФОТО\Для презентаций\Для лекций разные\Статика\Ответственность доктора в цве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27336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ФОТО\Для презентаций\АНИМАШКИ\Медицинские\Медатрибуты\2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57192"/>
            <a:ext cx="838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ФОТО\Для презентаций\АНИМАШКИ\Медицинские\Медатрибуты\6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4745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ФОТО\Для презентаций\АНИМАШКИ\Медицинские\Медатрибуты\nauk6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68" y="3573016"/>
            <a:ext cx="10191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2000"/>
            <a:ext cx="7398841" cy="417916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ОТСУТСТВИЕ ОБОСНОВАНИЯ НЕОБХОДИМОСТИ ПРОВЕДЕНИЯ ТОГО ИЛИ ИНОГО МЕДИЦИНСКОГО ВМЕШАТЕЛЬСТВА 	И ЕГО РЕЗУЛЬТАТА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37112"/>
            <a:ext cx="125348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0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2000"/>
            <a:ext cx="6750769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ЖЕЛАТЕЛЬНО: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1926851"/>
            <a:ext cx="5904656" cy="3654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1. Обосновывать каждое назначенное медицинское вмешательство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2. Отражать в медицинской документации результат медицинских вмешательств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0162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2000"/>
            <a:ext cx="7398841" cy="3891136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ОТСУТСТВИЕ ЭТАПНЫХ ЭПИКРИЗОВ И СВЕДЕНИЙ О ДИНАМИЧЕСКОМ НАБЛЮДЕНИИ ЗА БОЛЬНЫМ, НИЗКАЯ ИНФОРМАТИВНОСТЬ ДНЕВНИКОВ, ЗАПИСЕЙ КОНСУЛЬТАНТОВ И ЭПИКРИЗОВ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43472"/>
            <a:ext cx="3240360" cy="19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182817" cy="48965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НАРУШЕНИЕ ХРОНОЛОГИЧЕСКОГО ПОРЯДКА ИЗЛОЖЕНИЯ ДАННЫХ</a:t>
            </a: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НЕОБХОДИМЫХ ПОДПИСЕЙ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I:\ФОТО\Для презентаций\Для лекций разные\Будильник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129614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5" y="5361220"/>
            <a:ext cx="1685925" cy="110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467544" y="5361221"/>
            <a:ext cx="1685925" cy="11064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437545" y="5361221"/>
            <a:ext cx="1685925" cy="11064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42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2000"/>
            <a:ext cx="6678761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 НЕОБХОДИМО: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542857" cy="36724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1. Фиксировать в медицинской документации время и дату для каждой сделанной записи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2. В медицинской документации обязательно должны быть подписи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медицинских работников, </a:t>
            </a:r>
            <a:r>
              <a:rPr lang="ru-RU" b="1" dirty="0" smtClean="0"/>
              <a:t>участвовавших в оказании медицинской помощи пациенту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18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254825" cy="914400"/>
          </a:xfrm>
        </p:spPr>
        <p:txBody>
          <a:bodyPr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ДЕФЕКТЫ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ДОКУМЕНТАЦИИ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(Информационное письмо Департамента здравоохранения г. Москвы от 18.03.2014 N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40-18-3112/14)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560840" cy="45365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</a:rPr>
              <a:t>- многочисленные </a:t>
            </a:r>
            <a:r>
              <a:rPr lang="ru-RU" sz="1600" dirty="0">
                <a:latin typeface="Arial" panose="020B0604020202020204" pitchFamily="34" charset="0"/>
              </a:rPr>
              <a:t>неинформативные нечитаемые рукописные записи, сделанные неразборчивым подчерком, с произвольными сокращениями слов;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</a:rPr>
              <a:t>- отсутствие обоснований госпитализации, клинического диагноза, краткость приведенных жалоб, анамнеза жизни и анализа заболеваний, результатов объективного обследования;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</a:rPr>
              <a:t>- отсутствие обоснований необходимости проведения того или иного медицинского вмешательства, добровольного информированного согласия пациента на медицинское вмешательство;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</a:rPr>
              <a:t>- наличие дневниковых записей без указания времени осмотра, фамилии и должности врача, не содержащих объективной информации о состоянии пациента;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</a:rPr>
              <a:t>- отсутствие в дневниковых записях интерпретации лечащими врачами результатов лабораторных и инструментальных исследований;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</a:rPr>
              <a:t>протоколы оперативных вмешательств </a:t>
            </a:r>
            <a:r>
              <a:rPr lang="ru-RU" sz="1600" dirty="0" err="1">
                <a:latin typeface="Arial" panose="020B0604020202020204" pitchFamily="34" charset="0"/>
              </a:rPr>
              <a:t>малоинформативны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6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56" y="836712"/>
            <a:ext cx="8208912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ДОКУМЕНТАЦИИ ЭТО…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254825" cy="37261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ДОЛЖНОСТНАЯ </a:t>
            </a:r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ОБЯЗАННОСТЬ </a:t>
            </a:r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МЕДИЦИНСКОГО </a:t>
            </a:r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56" y="2636912"/>
            <a:ext cx="460851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0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254825" cy="914400"/>
          </a:xfrm>
        </p:spPr>
        <p:txBody>
          <a:bodyPr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ДЕФЕКТЫ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ДОКУМЕНТАЦИИ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(Информационное письмо Департамента здравоохранения г. Москвы от 18.03.2014 N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40-18-3112/14)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560840" cy="453650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latin typeface="Arial" panose="020B0604020202020204" pitchFamily="34" charset="0"/>
              </a:rPr>
              <a:t>«</a:t>
            </a:r>
            <a:r>
              <a:rPr lang="ru-RU" sz="1600" b="1" dirty="0"/>
              <a:t>Отсутствие в медицинской карте необходимой информации не позволяет экспертным комиссиям </a:t>
            </a:r>
            <a:r>
              <a:rPr lang="ru-RU" sz="1600" b="1" dirty="0" smtClean="0"/>
              <a:t>…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судить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соответствии объема качества оказанной пациенту медицинской помощи предъявляемым требованиям</a:t>
            </a:r>
            <a:r>
              <a:rPr lang="ru-RU" sz="1600" b="1" dirty="0" smtClean="0"/>
              <a:t>.</a:t>
            </a:r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r>
              <a:rPr lang="ru-RU" sz="1600" b="1" dirty="0"/>
              <a:t>В случае, если у суда появляются основания полагать, что представленные на экспертизу документы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подверглись подделке, исправлению, содержат заведомо недостоверные, ложные сведения</a:t>
            </a:r>
            <a:r>
              <a:rPr lang="ru-RU" sz="1600" b="1" dirty="0"/>
              <a:t>, медицинская документация может изменить свой процессуальный статус вещественного доказательства и стать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причиной наступления уголовной ответственности за неправомерные действия с первичными медицинскими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документами</a:t>
            </a:r>
            <a:r>
              <a:rPr lang="ru-RU" sz="1600" b="1" dirty="0" smtClean="0"/>
              <a:t>».</a:t>
            </a:r>
            <a:endParaRPr lang="ru-RU" sz="1600" b="1" dirty="0"/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9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794" y="548680"/>
            <a:ext cx="7038801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ПРАВОПРИМЕНИТЕЛЬНАЯ ПРАКТИКА ТРЕБУЕТ!!!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470849" cy="37444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Диагноз должен соответствовать МКБ-10 </a:t>
            </a: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 документации должны быть отражены именно те жалобы и данные анамнеза, которые упоминает пациент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Данные объективного обследования должны соответствовать установленному диагнозу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:\ФОТО\Для презентаций\АНИМАШКИ\Суд идёт!\lud3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" y="476672"/>
            <a:ext cx="14001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2856"/>
            <a:ext cx="1057275" cy="15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I:\ФОТО\Для презентаций\Для лекций разные\Знаки\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70" y="5480382"/>
            <a:ext cx="514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:\ФОТО\Для презентаций\Для лекций разные\Знаки\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41" y="5480382"/>
            <a:ext cx="514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:\ФОТО\Для презентаций\Для лекций разные\Знаки\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91" y="5480382"/>
            <a:ext cx="514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30" y="764704"/>
            <a:ext cx="7569832" cy="792088"/>
          </a:xfrm>
        </p:spPr>
        <p:txBody>
          <a:bodyPr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Минздрава РФ от 19.04.1999 N 135 "О совершенствовании системы Государственного Ракового Регистра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569832" cy="493029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Датой установления диагноза злокачественного новообразования следует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считать: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первого морфологического подтверждения диагноза злокачественного новообразования. В том числе:</a:t>
            </a:r>
          </a:p>
          <a:p>
            <a:pPr marL="0" indent="0" algn="ct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дата взятия образца ткани для морфологического исследования;</a:t>
            </a:r>
          </a:p>
          <a:p>
            <a:pPr marL="0" indent="0" algn="ct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дата направления образца ткани на морфологическое исследование;</a:t>
            </a:r>
          </a:p>
          <a:p>
            <a:pPr marL="0" indent="0" algn="ct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дата выдачи заключения морфологов.</a:t>
            </a:r>
          </a:p>
          <a:p>
            <a:pPr marL="0" indent="0" algn="ct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Дата госпитализации пациента в медицинское учреждение по поводу данного заболевания.</a:t>
            </a:r>
          </a:p>
          <a:p>
            <a:pPr marL="0" indent="0" algn="ct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наблюдения и лечения больного только в медицинском учреждении амбулаторного типа дата первой консультации по поводу данного заболевания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5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584" y="980728"/>
            <a:ext cx="7569832" cy="792088"/>
          </a:xfrm>
        </p:spPr>
        <p:txBody>
          <a:bodyPr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Минздрава РФ от 19.04.1999 N 135 "О совершенствовании системы Государственного Ракового Регистра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584" y="1916832"/>
            <a:ext cx="7569832" cy="413821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/>
              <a:t>"Извещение о больном с впервые в жизни установленным диагнозом злокачественного новообразования" составляется врачами </a:t>
            </a:r>
            <a:r>
              <a:rPr lang="ru-RU" sz="1400" dirty="0" err="1"/>
              <a:t>лечебно</a:t>
            </a:r>
            <a:r>
              <a:rPr lang="ru-RU" sz="1400" dirty="0"/>
              <a:t> - профилактических учреждений общей и специальной сети, в которых больному впервые был установлен диагноз злокачественного новообразования, вне зависимости от ведомственной </a:t>
            </a:r>
            <a:r>
              <a:rPr lang="ru-RU" sz="1400" dirty="0" err="1"/>
              <a:t>подчиненности</a:t>
            </a:r>
            <a:r>
              <a:rPr lang="ru-RU" sz="1400" dirty="0"/>
              <a:t> указанных медицинских </a:t>
            </a:r>
            <a:r>
              <a:rPr lang="ru-RU" sz="1400" dirty="0" smtClean="0"/>
              <a:t>учреждений.</a:t>
            </a:r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sz="1400" dirty="0"/>
              <a:t>"Извещение о больном с впервые в жизни установленным диагнозом злокачественного новообразования" 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 быть заполнено в день установления указанного диагноза</a:t>
            </a:r>
            <a:r>
              <a:rPr lang="ru-RU" sz="1400" dirty="0" smtClean="0"/>
              <a:t>.</a:t>
            </a:r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sz="1400" dirty="0"/>
              <a:t>Случаи </a:t>
            </a:r>
            <a:r>
              <a:rPr lang="ru-RU" sz="1400" dirty="0" err="1"/>
              <a:t>незаполнения</a:t>
            </a:r>
            <a:r>
              <a:rPr lang="ru-RU" sz="1400" dirty="0"/>
              <a:t> врачами Извещений при установлении диагноза злокачественного новообразования </a:t>
            </a:r>
            <a:r>
              <a:rPr lang="ru-RU" sz="1400" dirty="0" smtClean="0"/>
              <a:t>рассматриваются 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серьезные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нарушения ими функциональных обязанностей и врачебного долга</a:t>
            </a:r>
            <a:r>
              <a:rPr lang="ru-RU" sz="1400" dirty="0" smtClean="0"/>
              <a:t>.</a:t>
            </a: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r>
              <a:rPr lang="ru-RU" sz="1400" dirty="0"/>
              <a:t> При нарушении правил заполнения и высылки Извещений </a:t>
            </a:r>
            <a:r>
              <a:rPr lang="ru-RU" sz="1400" dirty="0" err="1"/>
              <a:t>лечебно</a:t>
            </a:r>
            <a:r>
              <a:rPr lang="ru-RU" sz="1400" dirty="0"/>
              <a:t> - профилактическим учреждением руководитель территориального онкологического учреждения, диспансерного онкологического отделения или онкологического кабинета 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поставить об этом в известность главного врача указанного </a:t>
            </a:r>
            <a:r>
              <a:rPr lang="ru-RU" sz="1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лечебно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профилактического учреждения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0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205" y="692696"/>
            <a:ext cx="7569832" cy="792088"/>
          </a:xfrm>
        </p:spPr>
        <p:txBody>
          <a:bodyPr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Минздрава РФ от 19.04.1999 N 135 "О совершенствовании системы Государственного Ракового Регистра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205" y="1700808"/>
            <a:ext cx="7569832" cy="413821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/>
              <a:t>"Протокол на случай выявления у больного запущенной формы злокачественного новообразования" ф. N 027-2/У 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составляется всеми </a:t>
            </a:r>
            <a:r>
              <a:rPr lang="ru-RU" sz="1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лечебно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профилактическими учреждениями, где впервые установлен случай поздней диагностики злокачественной опухоли при жизни </a:t>
            </a:r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больного</a:t>
            </a:r>
          </a:p>
          <a:p>
            <a:pPr marL="0" indent="0" algn="ctr">
              <a:buNone/>
            </a:pPr>
            <a:endParaRPr lang="ru-RU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400" b="1" dirty="0"/>
              <a:t>В случае диагностирования запущенности опухолевого процесса в поликлинических условиях Протокол заполняется в день установления диагноза</a:t>
            </a:r>
            <a:r>
              <a:rPr lang="ru-RU" sz="1400" b="1" dirty="0" smtClean="0"/>
              <a:t>.</a:t>
            </a:r>
          </a:p>
          <a:p>
            <a:pPr marL="0" indent="0" algn="ctr">
              <a:buNone/>
            </a:pPr>
            <a:endParaRPr lang="ru-RU" sz="1400" b="1" dirty="0"/>
          </a:p>
          <a:p>
            <a:pPr marL="0" indent="0" algn="ctr">
              <a:buNone/>
            </a:pPr>
            <a:r>
              <a:rPr lang="ru-RU" sz="1400" b="1" dirty="0"/>
              <a:t>В Протоколе отражаются в хронологическом порядке этапы обращения больного в лечебные учреждения любого уровня </a:t>
            </a:r>
            <a:r>
              <a:rPr lang="ru-RU" sz="1400" b="1" dirty="0" err="1"/>
              <a:t>подчиненности</a:t>
            </a:r>
            <a:r>
              <a:rPr lang="ru-RU" sz="1400" b="1" dirty="0"/>
              <a:t>, специализации и формы собственности со дня первичного обращения за медицинской помощью. Указываются лечебные учреждения, по вине которых произошла задержка в установлении своевременного диагноза злокачественной опухоли и начала специального лечения, а также указываются практические предложения и организационные выводы.</a:t>
            </a:r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1400" b="1" dirty="0"/>
              <a:t>Руководители онкологических диспансеров периодически сообщают в местные органы здравоохранения о работе по изучению причин запущенности  и дают рекомендации по проведению практических мероприятий, направленных на улучшение онкологической </a:t>
            </a:r>
            <a:r>
              <a:rPr lang="ru-RU" sz="1400" b="1" dirty="0" smtClean="0"/>
              <a:t>помощи…</a:t>
            </a:r>
            <a:endParaRPr lang="ru-RU" sz="1400" b="1" dirty="0"/>
          </a:p>
          <a:p>
            <a:pPr marL="0" indent="0" algn="ctr">
              <a:buNone/>
            </a:pPr>
            <a:r>
              <a:rPr lang="ru-RU" sz="1400" b="1" dirty="0" smtClean="0"/>
              <a:t> </a:t>
            </a:r>
            <a:endParaRPr lang="ru-RU" sz="1400" b="1" dirty="0"/>
          </a:p>
          <a:p>
            <a:pPr marL="0" indent="0" algn="ctr">
              <a:buNone/>
            </a:pPr>
            <a:endParaRPr lang="ru-RU" sz="1400" b="1" dirty="0"/>
          </a:p>
          <a:p>
            <a:pPr marL="0" indent="0" algn="ctr">
              <a:buNone/>
            </a:pPr>
            <a:endParaRPr lang="ru-RU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8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488832" cy="1152128"/>
          </a:xfrm>
        </p:spPr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«Юридико-технические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ведения медицинской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документации»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595" y="3573016"/>
            <a:ext cx="7398841" cy="31500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</a:p>
          <a:p>
            <a:pPr marL="0" indent="0" algn="ctr">
              <a:buNone/>
            </a:pPr>
            <a:r>
              <a:rPr lang="ru-RU" b="1" dirty="0" smtClean="0"/>
              <a:t>О.О</a:t>
            </a:r>
            <a:r>
              <a:rPr lang="ru-RU" b="1" dirty="0"/>
              <a:t>. </a:t>
            </a:r>
            <a:r>
              <a:rPr lang="ru-RU" b="1" dirty="0" err="1"/>
              <a:t>Салагай</a:t>
            </a:r>
            <a:r>
              <a:rPr lang="ru-RU" b="1" dirty="0"/>
              <a:t>,</a:t>
            </a:r>
          </a:p>
          <a:p>
            <a:pPr marL="0" indent="0" algn="ctr">
              <a:buNone/>
            </a:pPr>
            <a:r>
              <a:rPr lang="ru-RU" b="1" dirty="0"/>
              <a:t>кандидат медицинских наук, </a:t>
            </a:r>
            <a:r>
              <a:rPr lang="ru-RU" b="1" dirty="0" smtClean="0"/>
              <a:t>юрист</a:t>
            </a:r>
            <a:endParaRPr lang="ru-RU" b="1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2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2000"/>
            <a:ext cx="7110809" cy="914400"/>
          </a:xfrm>
        </p:spPr>
        <p:txBody>
          <a:bodyPr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Содержательные правила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776864" cy="4320480"/>
          </a:xfrm>
        </p:spPr>
        <p:txBody>
          <a:bodyPr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 медицинской документации должны быть отражены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медико-биологические особенности объективного статуса пациента, а также особенности течения болезни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/>
              <a:t>И</a:t>
            </a:r>
            <a:r>
              <a:rPr lang="ru-RU" sz="2000" b="1" dirty="0" smtClean="0"/>
              <a:t>нформация</a:t>
            </a:r>
            <a:r>
              <a:rPr lang="ru-RU" sz="2000" b="1" dirty="0"/>
              <a:t>, которая подлежит внесению в медицинский документ, должна, прежде всего, обладать признаком относимости,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есть должна непосредственно касаться причины обращения к врачу </a:t>
            </a:r>
            <a:r>
              <a:rPr lang="ru-RU" sz="2000" b="1" dirty="0"/>
              <a:t>или быть необходимой и важной для обеспечения здоровья пациента.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5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2000"/>
            <a:ext cx="6966793" cy="914400"/>
          </a:xfrm>
        </p:spPr>
        <p:txBody>
          <a:bodyPr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Логические правила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254825" cy="35101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Соблюдение правил логики должно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обеспечить, прежде всего, правильность выводов, к которым приходит доктор в процессе интеллектуальной деятельности по постановке диагноза</a:t>
            </a:r>
          </a:p>
        </p:txBody>
      </p:sp>
    </p:spTree>
    <p:extLst>
      <p:ext uri="{BB962C8B-B14F-4D97-AF65-F5344CB8AC3E}">
        <p14:creationId xmlns:p14="http://schemas.microsoft.com/office/powerpoint/2010/main" val="42389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894785" cy="914400"/>
          </a:xfrm>
        </p:spPr>
        <p:txBody>
          <a:bodyPr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Структурные и реквизитные правила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632848" cy="3960440"/>
          </a:xfrm>
        </p:spPr>
        <p:txBody>
          <a:bodyPr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Описательная часть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содержать всю доступную информацию</a:t>
            </a:r>
            <a:r>
              <a:rPr lang="ru-RU" sz="1800" b="1" dirty="0"/>
              <a:t>, полученную о состоянии здоровья и развитии заболевания у пациента, </a:t>
            </a:r>
            <a:r>
              <a:rPr lang="ru-RU" sz="1800" b="1" dirty="0" err="1" smtClean="0"/>
              <a:t>отвечающуютребованию</a:t>
            </a:r>
            <a:r>
              <a:rPr lang="ru-RU" sz="1800" b="1" dirty="0" smtClean="0"/>
              <a:t> </a:t>
            </a:r>
            <a:r>
              <a:rPr lang="ru-RU" sz="1800" b="1" dirty="0"/>
              <a:t>относимости</a:t>
            </a:r>
            <a:r>
              <a:rPr lang="ru-RU" sz="1800" b="1" dirty="0" smtClean="0"/>
              <a:t>.</a:t>
            </a:r>
          </a:p>
          <a:p>
            <a:pPr algn="ctr"/>
            <a:endParaRPr lang="ru-RU" sz="1800" b="1" dirty="0"/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Мотивировочная часть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содержать описание логических построений, результатом которых явилась постановка диагноза и назначение лечения</a:t>
            </a:r>
            <a:r>
              <a:rPr lang="ru-RU" sz="1800" b="1" dirty="0"/>
              <a:t>. </a:t>
            </a:r>
            <a:r>
              <a:rPr lang="ru-RU" sz="1800" b="1" dirty="0" smtClean="0"/>
              <a:t>Мотивировочная </a:t>
            </a:r>
            <a:r>
              <a:rPr lang="ru-RU" sz="1800" b="1" dirty="0"/>
              <a:t>часть выполняет одну из важных функций медицинской документации, а именно, </a:t>
            </a:r>
            <a:r>
              <a:rPr lang="ru-RU" sz="1800" b="1" u="sng" dirty="0"/>
              <a:t>отражение логики и алгоритма действий врача при постановке диагноза и проведении лечения, а следовательно, позволяет их воспроизвести и проанализировать в случае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1634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894785" cy="914400"/>
          </a:xfrm>
        </p:spPr>
        <p:txBody>
          <a:bodyPr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Языковые правила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704856" cy="4392488"/>
          </a:xfrm>
        </p:spPr>
        <p:txBody>
          <a:bodyPr/>
          <a:lstStyle/>
          <a:p>
            <a:pPr algn="ctr"/>
            <a:r>
              <a:rPr lang="ru-RU" sz="2400" b="1" dirty="0"/>
              <a:t>документ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обладать профессиональной доступностью</a:t>
            </a:r>
            <a:r>
              <a:rPr lang="ru-RU" sz="2400" b="1" dirty="0"/>
              <a:t>. Это значит, что следует избегать терминологии, усложняющей понимание документа субъектом, для которого он </a:t>
            </a:r>
            <a:r>
              <a:rPr lang="ru-RU" sz="2400" b="1" dirty="0" smtClean="0"/>
              <a:t>предназначен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b="1" dirty="0"/>
              <a:t>необходимым свойством языка медицинских документов являются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официальность стиля, краткость, чеканность, нейтральность, отсутствие оригинальности и резко стилевой индивидуальности, сдержанность и эмоциональная холодность, отсутствие образных сравнений, отсутствие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пафосности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3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56" y="836712"/>
            <a:ext cx="8208912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ДОКУМЕНТАЦИИ ЭТО…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254825" cy="3726160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КРИТЕРИЕВ </a:t>
            </a:r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КАЧЕСТВА </a:t>
            </a:r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</a:t>
            </a:r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azhinskiy.ru/resources/upload/images/160616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4563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16000"/>
            <a:ext cx="730885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НЕОБХОДИМОСТЬ</a:t>
            </a:r>
            <a:b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ОТРАЖЕНИЯ В </a:t>
            </a:r>
            <a:b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МЕДИЦИНСКОЙ ДОКУМЕНТАЦИИ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349500"/>
            <a:ext cx="7254875" cy="3887788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1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Проведенных исследований и их результатов</a:t>
            </a:r>
            <a:r>
              <a:rPr lang="ru-RU" sz="2400" dirty="0" smtClean="0"/>
              <a:t> - </a:t>
            </a:r>
            <a:r>
              <a:rPr lang="ru-RU" sz="2400" b="1" dirty="0" smtClean="0"/>
              <a:t>подтверждение полноценной диагностики.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4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2.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Всех манипуляций, назначений, этапов лечения, промежуточных осмотров и пр. (</a:t>
            </a:r>
            <a:r>
              <a:rPr lang="ru-RU" sz="2400" b="1" dirty="0" smtClean="0"/>
              <a:t>желательно брать у пациента согласие на каждый вид медицинского вмешательства)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3.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Информирования пациента</a:t>
            </a:r>
            <a:r>
              <a:rPr lang="ru-RU" sz="2400" dirty="0" smtClean="0"/>
              <a:t> - </a:t>
            </a:r>
            <a:r>
              <a:rPr lang="ru-RU" sz="2400" b="1" dirty="0" smtClean="0"/>
              <a:t>подтверждение проведения необходимых разъяснений и обсуждения лечения от этапа планирования до рекомендаций по профилактике осложнений</a:t>
            </a:r>
            <a:r>
              <a:rPr lang="ru-RU" sz="2400" dirty="0" smtClean="0"/>
              <a:t>.</a:t>
            </a:r>
          </a:p>
        </p:txBody>
      </p:sp>
      <p:pic>
        <p:nvPicPr>
          <p:cNvPr id="197636" name="Picture 6" descr="lud37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04813"/>
            <a:ext cx="15351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7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436813"/>
            <a:ext cx="7056438" cy="47212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Eras Bold ITC" pitchFamily="34" charset="0"/>
              </a:rPr>
              <a:t>1. Граждане </a:t>
            </a:r>
            <a:r>
              <a:rPr lang="ru-RU" sz="2000" b="1" u="sng" smtClean="0">
                <a:latin typeface="Eras Bold ITC" pitchFamily="34" charset="0"/>
              </a:rPr>
              <a:t>обязаны заботиться о сохранении своего здоровья</a:t>
            </a:r>
            <a:r>
              <a:rPr lang="ru-RU" sz="2000" smtClean="0">
                <a:latin typeface="Eras Bold ITC" pitchFamily="34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Eras Bold ITC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Eras Bold ITC" pitchFamily="34" charset="0"/>
              </a:rPr>
              <a:t>2. Граждане в случаях, предусмотренных законодательством Российской Федерации, обязаны проходить медицинские осмотры, а граждане, страдающие заболеваниями, представляющими опасность для окружающих, в случаях, предусмотренных законодательством Российской Федерации, обязаны проходить медицинское обследование и лечение, </a:t>
            </a:r>
            <a:r>
              <a:rPr lang="ru-RU" sz="2000" b="1" u="sng" smtClean="0">
                <a:latin typeface="Eras Bold ITC" pitchFamily="34" charset="0"/>
              </a:rPr>
              <a:t>а также заниматься профилактикой этих заболеваний</a:t>
            </a:r>
            <a:r>
              <a:rPr lang="ru-RU" sz="2000" smtClean="0">
                <a:latin typeface="Eras Bold ITC" pitchFamily="34" charset="0"/>
              </a:rPr>
              <a:t>.</a:t>
            </a:r>
          </a:p>
        </p:txBody>
      </p:sp>
      <p:pic>
        <p:nvPicPr>
          <p:cNvPr id="258051" name="Picture 4" descr="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1330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2" name="Picture 8" descr="sporta-136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9275"/>
            <a:ext cx="9350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9" descr="sporta-128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8002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813" y="908050"/>
            <a:ext cx="5484812" cy="914400"/>
          </a:xfrm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n-ea"/>
                <a:cs typeface="+mn-cs"/>
              </a:rPr>
              <a:t>Статья 27.</a:t>
            </a:r>
            <a:r>
              <a:rPr lang="ru-RU" sz="2400" b="1" dirty="0">
                <a:latin typeface="Eras Bold ITC" pitchFamily="34" charset="0"/>
                <a:ea typeface="+mn-ea"/>
                <a:cs typeface="+mn-cs"/>
              </a:rPr>
              <a:t>	</a:t>
            </a:r>
            <a:br>
              <a:rPr lang="ru-RU" sz="2400" b="1" dirty="0">
                <a:latin typeface="Eras Bold ITC" pitchFamily="34" charset="0"/>
                <a:ea typeface="+mn-ea"/>
                <a:cs typeface="+mn-cs"/>
              </a:rPr>
            </a:br>
            <a:r>
              <a:rPr lang="ru-RU" sz="2400" b="1" u="sng" dirty="0">
                <a:latin typeface="Eras Bold ITC" pitchFamily="34" charset="0"/>
                <a:ea typeface="+mn-ea"/>
                <a:cs typeface="+mn-cs"/>
              </a:rPr>
              <a:t>Обязанности граждан </a:t>
            </a:r>
            <a:r>
              <a:rPr lang="ru-RU" sz="2400" b="1" u="sng" dirty="0" smtClean="0">
                <a:latin typeface="Eras Bold ITC" pitchFamily="34" charset="0"/>
                <a:ea typeface="+mn-ea"/>
                <a:cs typeface="+mn-cs"/>
              </a:rPr>
              <a:t/>
            </a:r>
            <a:br>
              <a:rPr lang="ru-RU" sz="2400" b="1" u="sng" dirty="0" smtClean="0">
                <a:latin typeface="Eras Bold ITC" pitchFamily="34" charset="0"/>
                <a:ea typeface="+mn-ea"/>
                <a:cs typeface="+mn-cs"/>
              </a:rPr>
            </a:br>
            <a:r>
              <a:rPr lang="ru-RU" sz="2400" b="1" u="sng" dirty="0" smtClean="0">
                <a:latin typeface="Eras Bold ITC" pitchFamily="34" charset="0"/>
                <a:ea typeface="+mn-ea"/>
                <a:cs typeface="+mn-cs"/>
              </a:rPr>
              <a:t>в </a:t>
            </a:r>
            <a:r>
              <a:rPr lang="ru-RU" sz="2400" b="1" u="sng" dirty="0">
                <a:latin typeface="Eras Bold ITC" pitchFamily="34" charset="0"/>
                <a:ea typeface="+mn-ea"/>
                <a:cs typeface="+mn-cs"/>
              </a:rPr>
              <a:t>сфере охраны здоровья</a:t>
            </a:r>
            <a:r>
              <a:rPr lang="ru-RU" sz="2400" dirty="0">
                <a:latin typeface="Eras Bold ITC" pitchFamily="34" charset="0"/>
                <a:ea typeface="+mn-ea"/>
                <a:cs typeface="+mn-cs"/>
              </a:rPr>
              <a:t> </a:t>
            </a:r>
            <a:r>
              <a:rPr lang="ru-RU" sz="2000" dirty="0">
                <a:latin typeface="Eras Bold ITC" pitchFamily="34" charset="0"/>
                <a:ea typeface="+mn-ea"/>
                <a:cs typeface="+mn-cs"/>
              </a:rPr>
              <a:t/>
            </a:r>
            <a:br>
              <a:rPr lang="ru-RU" sz="2000" dirty="0">
                <a:latin typeface="Eras Bold ITC" pitchFamily="34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0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500438"/>
            <a:ext cx="7399338" cy="525621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latin typeface="Eras Bold ITC" pitchFamily="34" charset="0"/>
              </a:rPr>
              <a:t>3. Граждане, находящиеся на лечении,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обязаны соблюдать режим лечения</a:t>
            </a:r>
            <a:r>
              <a:rPr lang="ru-RU" b="1" dirty="0" smtClean="0">
                <a:latin typeface="Eras Bold ITC" pitchFamily="34" charset="0"/>
              </a:rPr>
              <a:t>, в том числе определенный на период их временной нетрудоспособности,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и правила поведения пациента</a:t>
            </a:r>
            <a:r>
              <a:rPr lang="ru-RU" b="1" dirty="0" smtClean="0">
                <a:latin typeface="Eras Bold ITC" pitchFamily="34" charset="0"/>
              </a:rPr>
              <a:t> в медицинских организациях.</a:t>
            </a:r>
            <a:r>
              <a:rPr lang="ru-RU" dirty="0" smtClean="0"/>
              <a:t> </a:t>
            </a:r>
          </a:p>
        </p:txBody>
      </p:sp>
      <p:pic>
        <p:nvPicPr>
          <p:cNvPr id="259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3829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4813"/>
            <a:ext cx="43195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0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2000"/>
            <a:ext cx="6966793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 НЕОБХОДИМО: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182817" cy="388843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1. Фиксировать в медицинской документации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случаи нарушения пациентом режима лечения</a:t>
            </a:r>
            <a:r>
              <a:rPr lang="ru-RU" b="1" dirty="0" smtClean="0"/>
              <a:t>, которые стали известны.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2. Фиксировать в медицинской документации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то, что происходит на приёме.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7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762000"/>
            <a:ext cx="6894512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 22.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Информация о состоянии здоровья</a:t>
            </a:r>
            <a:r>
              <a:rPr lang="ru-RU" sz="2800" dirty="0" smtClean="0"/>
              <a:t> 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989138"/>
            <a:ext cx="6319837" cy="42481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1. Каждый имеет право получить в доступной для него форме имеющуюся в медицинской организации информацию о состоянии своего здоровья,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 </a:t>
            </a:r>
            <a:r>
              <a:rPr lang="ru-RU" sz="2000" b="1" u="sng" dirty="0" smtClean="0"/>
              <a:t>в том числе сведения о результатах медицинского обследования, наличии заболевания, об установленном диагнозе и о прогнозе развития заболевания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000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методах оказания медицинской помощи, связанном с ними риске, возможных видах медицинского вмешательства, его последствиях и результатах оказания медицинской помощи</a:t>
            </a:r>
            <a:r>
              <a:rPr lang="ru-RU" sz="2400" b="1" dirty="0" smtClean="0"/>
              <a:t>.</a:t>
            </a:r>
          </a:p>
        </p:txBody>
      </p:sp>
      <p:pic>
        <p:nvPicPr>
          <p:cNvPr id="258052" name="Picture 5" descr="1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18716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0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836712"/>
            <a:ext cx="8280920" cy="914400"/>
          </a:xfrm>
        </p:spPr>
        <p:txBody>
          <a:bodyPr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 22 323-ФЗ.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Информация о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состоянии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95006"/>
            <a:ext cx="7110809" cy="352839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3 </a:t>
            </a: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состоянии здоровья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быть предоставлена пациенту против его воли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случае неблагоприятного прогноза развития заболевания информация должна сообщаться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деликатной форме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гражданину или его супругу (супруге), одному из близких родственников (детям, родителям, усыновленным, усыновителям, родным братьям и родным сестрам, внукам, дедушкам, бабушкам), если пациент не запретил сообщать им об этом и (или) не определил иное лицо, которому должна быть передана такая информация.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koryazhma-info.ru/sites/default/files/vrach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6374"/>
            <a:ext cx="31683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125663"/>
            <a:ext cx="8407400" cy="4679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000" b="1" u="sng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latin typeface="Eras Bold ITC" pitchFamily="34" charset="0"/>
              </a:rPr>
              <a:t>Пациент либо его законный представитель имеет право </a:t>
            </a:r>
            <a:r>
              <a:rPr lang="ru-RU" sz="2000" b="1" u="sng" dirty="0" smtClean="0">
                <a:latin typeface="Eras Bold ITC" pitchFamily="34" charset="0"/>
              </a:rPr>
              <a:t>непосредственно знакомиться с медицинской документацией</a:t>
            </a:r>
            <a:r>
              <a:rPr lang="ru-RU" sz="2000" dirty="0" smtClean="0">
                <a:latin typeface="Eras Bold ITC" pitchFamily="34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latin typeface="Eras Bold ITC" pitchFamily="34" charset="0"/>
              </a:rPr>
              <a:t>а также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на основании письменного заявления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>
              <a:latin typeface="Eras Bold ITC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latin typeface="Eras Bold ITC" pitchFamily="34" charset="0"/>
              </a:rPr>
              <a:t>получать отражающие состояние здоровья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latin typeface="Eras Bold ITC" pitchFamily="34" charset="0"/>
              </a:rPr>
              <a:t>медицинские документы, их копии и выписки из медицинских документов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latin typeface="Eras Bold ITC" pitchFamily="34" charset="0"/>
              </a:rPr>
              <a:t> </a:t>
            </a:r>
          </a:p>
        </p:txBody>
      </p:sp>
      <p:pic>
        <p:nvPicPr>
          <p:cNvPr id="279555" name="Picture 3" descr="Письменное заявл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067175" y="908050"/>
            <a:ext cx="7772400" cy="13001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u="sng" smtClean="0"/>
              <a:t>Статья 22 ч.5 </a:t>
            </a:r>
            <a:br>
              <a:rPr lang="ru-RU" sz="2800" b="1" u="sng" smtClean="0"/>
            </a:b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ФЗ «Об основах охраны </a:t>
            </a:r>
            <a:b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здоровья граждан в РФ</a:t>
            </a:r>
            <a:r>
              <a:rPr lang="ru-RU" sz="2800" smtClean="0">
                <a:latin typeface="Arial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28391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7614117" cy="914400"/>
          </a:xfrm>
        </p:spPr>
        <p:txBody>
          <a:bodyPr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ВЫДАЧА МЕДИЦИНСКОЙ ДОКУМЕНТАЦИИ ПРАВООХРАНИТЕЛЬНЫМ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ОРГАНАМ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780928"/>
            <a:ext cx="7254825" cy="3222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СТРОГО ПО ПИСЬМЕННОМУ ЗАПРОСУ !!!!!</a:t>
            </a:r>
          </a:p>
          <a:p>
            <a:pPr marL="0" indent="0" algn="ctr">
              <a:buNone/>
            </a:pP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одпись руководителя;</a:t>
            </a:r>
          </a:p>
          <a:p>
            <a:pPr algn="ctr"/>
            <a:endPara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синяя печать;</a:t>
            </a:r>
          </a:p>
          <a:p>
            <a:pPr algn="ctr"/>
            <a:endPara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 истребования медицинских документов</a:t>
            </a:r>
          </a:p>
          <a:p>
            <a:pPr algn="ctr"/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201622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908050"/>
            <a:ext cx="6553200" cy="720725"/>
          </a:xfrm>
        </p:spPr>
        <p:txBody>
          <a:bodyPr/>
          <a:lstStyle/>
          <a:p>
            <a:pPr algn="ctr" eaLnBrk="1" hangingPunct="1">
              <a:spcBef>
                <a:spcPct val="100000"/>
              </a:spcBef>
              <a:spcAft>
                <a:spcPct val="100000"/>
              </a:spcAft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Ст. 20. Информированное добровольное согласие на медицинское вмешательство и отказ от него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149" y="1916832"/>
            <a:ext cx="7210425" cy="3524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u="sng" dirty="0" smtClean="0">
                <a:latin typeface="Eras Bold ITC" pitchFamily="34" charset="0"/>
              </a:rPr>
              <a:t>Необходимым предварительным условием медицинского вмешательства является дача информированного добровольного согласия</a:t>
            </a:r>
            <a:r>
              <a:rPr lang="ru-RU" altLang="ru-RU" sz="2000" dirty="0" smtClean="0">
                <a:latin typeface="Eras Bold ITC" pitchFamily="34" charset="0"/>
              </a:rPr>
              <a:t> гражданина или его законного представителя на медицинское вмешательство на основании </a:t>
            </a:r>
            <a:r>
              <a:rPr lang="ru-RU" altLang="ru-RU" sz="2000" b="1" u="sng" dirty="0" smtClean="0">
                <a:latin typeface="Eras Bold ITC" pitchFamily="34" charset="0"/>
              </a:rPr>
              <a:t>предоставленной медицинским работником в доступной форме полной информации</a:t>
            </a:r>
            <a:r>
              <a:rPr lang="ru-RU" altLang="ru-RU" sz="2000" dirty="0" smtClean="0">
                <a:latin typeface="Eras Bold ITC" pitchFamily="34" charset="0"/>
              </a:rPr>
              <a:t> о целях, методах оказания медицинской помощи, связанном </a:t>
            </a:r>
            <a:endParaRPr lang="en-US" altLang="ru-RU" sz="2000" dirty="0" smtClean="0">
              <a:latin typeface="Eras Bold ITC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2000" dirty="0" smtClean="0">
                <a:latin typeface="Eras Bold ITC" pitchFamily="34" charset="0"/>
              </a:rPr>
              <a:t>с ними риске, возможных вариантах медицинского вмешательства, о его последствиях, а также о предполагаемых результатах оказания медицинской помощи</a:t>
            </a:r>
            <a:r>
              <a:rPr lang="ru-RU" altLang="ru-RU" dirty="0" smtClean="0"/>
              <a:t>.</a:t>
            </a:r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1656779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223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762000"/>
            <a:ext cx="6823075" cy="914400"/>
          </a:xfrm>
        </p:spPr>
        <p:txBody>
          <a:bodyPr/>
          <a:lstStyle/>
          <a:p>
            <a:pPr algn="ctr" eaLnBrk="1" hangingPunct="1"/>
            <a:r>
              <a:rPr lang="ru-RU" altLang="ru-RU" sz="3600" b="1" u="sng" smtClean="0"/>
              <a:t>!!!ПРОБЛЕМА!!!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44675"/>
            <a:ext cx="6553200" cy="41751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200" b="1" dirty="0" smtClean="0"/>
              <a:t>ОТСУТСТВИЕ</a:t>
            </a:r>
            <a:r>
              <a:rPr lang="ru-RU" sz="3200" dirty="0" smtClean="0"/>
              <a:t> 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ЮРИДИЧЕСКОГО КРИТЕРИЯ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ru-RU" sz="3200" b="1" dirty="0" smtClean="0"/>
              <a:t>НАДЛЕЖАЩЕГО ПРЕДОСТАВЛЕНИЯ ИНФОРМАЦИИ</a:t>
            </a:r>
          </a:p>
        </p:txBody>
      </p:sp>
      <p:pic>
        <p:nvPicPr>
          <p:cNvPr id="205828" name="Picture 4" descr="витязь на распут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97425"/>
            <a:ext cx="2305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9" name="Picture 5" descr="lud34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187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56" y="836712"/>
            <a:ext cx="8208912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ДОКУМЕНТАЦИИ ОПРЕДЕЛЯЕТ…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254825" cy="3726160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ЭКОНОМИЧЕСКУЮ </a:t>
            </a:r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СОСТАВЛЯЮЩУЮ</a:t>
            </a:r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</a:t>
            </a:r>
          </a:p>
          <a:p>
            <a:pPr marL="0" indent="0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780928"/>
            <a:ext cx="398745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765175"/>
            <a:ext cx="76327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Три основных направления информирования пациента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05038"/>
            <a:ext cx="7183437" cy="381635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Разъяснения по поводу диагноза</a:t>
            </a:r>
            <a:r>
              <a:rPr lang="ru-RU" sz="2000" dirty="0" smtClean="0"/>
              <a:t>. </a:t>
            </a:r>
            <a:r>
              <a:rPr lang="ru-RU" sz="2000" b="1" dirty="0" smtClean="0"/>
              <a:t>Особенно необходимо, если от осознания истинного положения дел зависит решение пациента прибегнуть к рекомендуемому методу лечения.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  <a:defRPr/>
            </a:pPr>
            <a:endParaRPr lang="ru-RU" sz="2000" dirty="0" smtClean="0"/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Согласование плана лечения.</a:t>
            </a:r>
            <a:r>
              <a:rPr lang="ru-RU" sz="2000" dirty="0" smtClean="0"/>
              <a:t> </a:t>
            </a:r>
            <a:r>
              <a:rPr lang="ru-RU" sz="2000" b="1" dirty="0" smtClean="0"/>
              <a:t>К этому вопросу относится согласование примерной цены лечения. </a:t>
            </a:r>
            <a:r>
              <a:rPr lang="ru-RU" sz="2000" b="1" u="sng" dirty="0" smtClean="0"/>
              <a:t>Врач должен также информировать больного о существующих альтернативных методах лечения</a:t>
            </a:r>
            <a:r>
              <a:rPr lang="ru-RU" sz="2000" b="1" dirty="0" smtClean="0"/>
              <a:t>.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Информирование о типичных рисках, связанных с лечением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sz="2000" dirty="0" smtClean="0"/>
              <a:t> </a:t>
            </a:r>
            <a:r>
              <a:rPr lang="ru-RU" sz="2000" b="1" dirty="0" smtClean="0"/>
              <a:t>о возможном его воздействии на качество жизни пациента в будущем</a:t>
            </a:r>
            <a:r>
              <a:rPr lang="ru-RU" sz="2000" dirty="0" smtClean="0"/>
              <a:t>.</a:t>
            </a:r>
          </a:p>
        </p:txBody>
      </p:sp>
      <p:pic>
        <p:nvPicPr>
          <p:cNvPr id="206852" name="Picture 4" descr="Ки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232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7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692150"/>
            <a:ext cx="7399337" cy="51847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Eras Bold ITC" pitchFamily="34" charset="0"/>
              </a:rPr>
              <a:t>    Гражданин, один из родителей или иной законный представитель </a:t>
            </a:r>
            <a:r>
              <a:rPr lang="ru-RU" altLang="ru-RU" sz="2400" b="1" u="sng" smtClean="0">
                <a:latin typeface="Eras Bold ITC" pitchFamily="34" charset="0"/>
              </a:rPr>
              <a:t>лица,младше 15 лет</a:t>
            </a:r>
            <a:r>
              <a:rPr lang="ru-RU" altLang="ru-RU" sz="2400" smtClean="0">
                <a:latin typeface="Eras Bold ITC" pitchFamily="34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u="sng" smtClean="0">
                <a:latin typeface="Eras Bold ITC" pitchFamily="34" charset="0"/>
              </a:rPr>
              <a:t>имеют право отказаться от медицинского вмешательства или потребовать его прекращения.</a:t>
            </a:r>
            <a:r>
              <a:rPr lang="ru-RU" altLang="ru-RU" sz="2400" smtClean="0">
                <a:latin typeface="Eras Bold ITC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000" smtClean="0">
              <a:latin typeface="Eras Bold ITC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Eras Bold ITC" pitchFamily="34" charset="0"/>
              </a:rPr>
              <a:t>     </a:t>
            </a:r>
            <a:r>
              <a:rPr lang="ru-RU" altLang="ru-RU" sz="2000" smtClean="0">
                <a:latin typeface="Eras Bold ITC" pitchFamily="34" charset="0"/>
              </a:rPr>
              <a:t>При отказе от медицинского вмешательства гражданину, одному из родителей или иному законному представителю лица,младше 15 лет</a:t>
            </a:r>
            <a:r>
              <a:rPr lang="ru-RU" altLang="ru-RU" sz="2400" smtClean="0">
                <a:latin typeface="Eras Bold ITC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b="1" u="sng" smtClean="0">
              <a:latin typeface="Eras Bold ITC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u="sng" smtClean="0">
                <a:latin typeface="Eras Bold ITC" pitchFamily="34" charset="0"/>
              </a:rPr>
              <a:t> в доступной для него форме должны быть разъяснены возможные последствия такого отказа.</a:t>
            </a:r>
          </a:p>
        </p:txBody>
      </p:sp>
      <p:pic>
        <p:nvPicPr>
          <p:cNvPr id="207875" name="Picture 4" descr="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157788"/>
            <a:ext cx="12954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6" name="Picture 5" descr="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00663"/>
            <a:ext cx="16573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08050"/>
            <a:ext cx="5484812" cy="579438"/>
          </a:xfrm>
        </p:spPr>
        <p:txBody>
          <a:bodyPr/>
          <a:lstStyle/>
          <a:p>
            <a:pPr algn="r" eaLnBrk="1" hangingPunct="1"/>
            <a:r>
              <a:rPr lang="ru-RU" altLang="ru-RU" sz="2800" b="1" u="sng" smtClean="0"/>
              <a:t>НОВЕЛЛА !!!!!</a:t>
            </a:r>
            <a:br>
              <a:rPr lang="ru-RU" altLang="ru-RU" sz="2800" b="1" u="sng" smtClean="0"/>
            </a:br>
            <a:endParaRPr lang="ru-RU" altLang="ru-RU" sz="2800" b="1" u="sng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038975" cy="4102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smtClean="0">
                <a:latin typeface="Eras Bold ITC" pitchFamily="34" charset="0"/>
              </a:rPr>
              <a:t>Информированное добровольное согласие на медицинское вмешательство или отказ от медицинского вмешательства </a:t>
            </a:r>
            <a:r>
              <a:rPr lang="ru-RU" altLang="ru-RU" b="1" u="sng" smtClean="0">
                <a:latin typeface="Eras Bold ITC" pitchFamily="34" charset="0"/>
              </a:rPr>
              <a:t>оформляется в письменной форме</a:t>
            </a:r>
            <a:r>
              <a:rPr lang="ru-RU" altLang="ru-RU" sz="2400" smtClean="0">
                <a:latin typeface="Eras Bold ITC" pitchFamily="34" charset="0"/>
              </a:rPr>
              <a:t>, подписывается гражданином, одним из родителей или иным законным представителем, медицинским работником </a:t>
            </a:r>
          </a:p>
          <a:p>
            <a:pPr algn="ctr" eaLnBrk="1" hangingPunct="1">
              <a:buFontTx/>
              <a:buNone/>
            </a:pPr>
            <a:r>
              <a:rPr lang="ru-RU" altLang="ru-RU" b="1" u="sng" smtClean="0">
                <a:latin typeface="Eras Bold ITC" pitchFamily="34" charset="0"/>
              </a:rPr>
              <a:t>и содержится в медицинской документации пациента</a:t>
            </a:r>
          </a:p>
          <a:p>
            <a:pPr eaLnBrk="1" hangingPunct="1">
              <a:buFontTx/>
              <a:buNone/>
            </a:pPr>
            <a:endParaRPr lang="ru-RU" altLang="ru-RU" sz="2400" b="1" u="sng" smtClean="0"/>
          </a:p>
          <a:p>
            <a:pPr eaLnBrk="1" hangingPunct="1">
              <a:buFontTx/>
              <a:buNone/>
            </a:pPr>
            <a:endParaRPr lang="ru-RU" altLang="ru-RU" sz="2400" smtClean="0"/>
          </a:p>
        </p:txBody>
      </p:sp>
      <p:pic>
        <p:nvPicPr>
          <p:cNvPr id="208900" name="Picture 5" descr="договор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92150"/>
            <a:ext cx="2736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399337" cy="13716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ПАЦИЕНТ ОТКАЗЫВАЕТСЯ ПОДПИСЫВАТЬ СОГЛАСИЕ НА ЛЕЧЕНИЕ?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525" y="2565400"/>
            <a:ext cx="7326313" cy="338455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marL="0" indent="0" algn="ctr">
              <a:buFontTx/>
              <a:buNone/>
              <a:defRPr/>
            </a:pPr>
            <a:r>
              <a:rPr lang="ru-RU" b="1" dirty="0" smtClean="0"/>
              <a:t>НЕОБХОДИМО СДЕЛАТЬ СООТВЕТСТВУЮЩУЮ ЗАПИСЬ </a:t>
            </a:r>
          </a:p>
          <a:p>
            <a:pPr marL="0" indent="0" algn="ctr">
              <a:buFontTx/>
              <a:buNone/>
              <a:defRPr/>
            </a:pPr>
            <a:r>
              <a:rPr lang="ru-RU" b="1" dirty="0" smtClean="0"/>
              <a:t>В МЕДИЦИНСКОЙ ДОКУМЕНТАЦИИ</a:t>
            </a:r>
          </a:p>
          <a:p>
            <a:pPr marL="0" indent="0" algn="ctr">
              <a:buFontTx/>
              <a:buNone/>
              <a:defRPr/>
            </a:pPr>
            <a:endParaRPr lang="ru-RU" b="1" dirty="0"/>
          </a:p>
          <a:p>
            <a:pPr marL="0" indent="0" algn="ctr">
              <a:buFontTx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«Пациент, фактически соглашаясь с предложенным ему планом обследования и лечения, отказался подписывать соответствующую медицинскую документацию</a:t>
            </a:r>
            <a:r>
              <a:rPr lang="ru-RU" sz="2000" b="1" i="1" dirty="0" smtClean="0"/>
              <a:t>»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9924" name="Picture 2" descr="I:\ФОТО\Для презентаций\АНИМАШКИ\Медицинские\Врачи\lud1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990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5" name="Picture 3" descr="I:\ФОТО\Для презентаций\Разные люди за работой\lud4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43138"/>
            <a:ext cx="1314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481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62" y="692696"/>
            <a:ext cx="8424935" cy="1586880"/>
          </a:xfrm>
        </p:spPr>
        <p:txBody>
          <a:bodyPr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отказ от прерывания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беременности при выявлении новообразования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C51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C58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заболевания крови )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права на отказ от медицинского вмешательства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7182817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действий:</a:t>
            </a:r>
          </a:p>
          <a:p>
            <a:pPr algn="ctr">
              <a:buAutoNum type="arabicParenR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 о необходимости прерывания беременности и возможных угрозах, связанных с сохранением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беременности;</a:t>
            </a:r>
          </a:p>
          <a:p>
            <a:pPr algn="ctr">
              <a:buAutoNum type="arabicParenR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отказа женщины от прерывания беременности – </a:t>
            </a:r>
          </a:p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отказа </a:t>
            </a:r>
          </a:p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медицинского </a:t>
            </a:r>
          </a:p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вмешательства!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0" name="Picture 2" descr="K:\ФОТО\Для презентаций\АНИМАШКИ\Медицинские\Врач и пациент\1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15548"/>
            <a:ext cx="19442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1839"/>
            <a:ext cx="7182817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отказа от прерывания беременности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326833" cy="410445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Отдельная форма</a:t>
            </a:r>
          </a:p>
          <a:p>
            <a:pPr marL="514350" indent="-514350">
              <a:buAutoNum type="arabicPeriod"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Указать причину </a:t>
            </a:r>
            <a:r>
              <a:rPr lang="ru-RU" sz="2000" b="1" dirty="0" smtClean="0"/>
              <a:t>необходимости прерывания беременности</a:t>
            </a:r>
          </a:p>
          <a:p>
            <a:pPr marL="514350" indent="-514350">
              <a:buAutoNum type="arabicPeriod"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 подробно </a:t>
            </a:r>
            <a:r>
              <a:rPr lang="ru-RU" sz="2000" b="1" dirty="0" smtClean="0"/>
              <a:t>описать негативные последствия и осложнения, которые могут наступить в случае сохранения беременности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Проинформировать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увеличении степени риска, связанным с прерыванием беременности в более поздний срок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 Указать срок, в течении которого принималось решение об отказе в прерывании беременности и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добровольность принятия решения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ФОТО\Для презентаций\АНИМАШКИ\Медицинские\Врачи\знатная мадам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7254825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ВАКЦИНАЦИИ (ВПЧ)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326833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Возможен:</a:t>
            </a:r>
          </a:p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Минздравсоцразвития РФ от 26.01.2009 N 19н</a:t>
            </a:r>
          </a:p>
          <a:p>
            <a:pPr marL="0" indent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рекомендуемом образце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добровольного информированного согласия на проведение профилактических прививок детям или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отказа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province.ru/yaroslavl/media/k2/items/cache/55df0111232e1c4fd8c02e91888d231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9442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36712"/>
            <a:ext cx="7254825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ВАКЦИНАЦИИ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7326833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проинформировать родителей о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2 ст. 11 Федеральный закон от 24.07.1998 N 124-ФЗ</a:t>
            </a:r>
          </a:p>
          <a:p>
            <a:pPr marL="0" indent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основных гарантиях прав ребенка в Российской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Федерации:</a:t>
            </a:r>
          </a:p>
          <a:p>
            <a:pPr marL="0" indent="0" algn="ctr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обязаны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заботиться о здоровье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физическом, психическом, духовном и нравственном развитии своих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uaua.info/pictures/news/cropr_610x375/0045256_1459944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98" y="404665"/>
            <a:ext cx="182601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36712"/>
            <a:ext cx="7254825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ВАКЦИНАЦИИ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7326833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проинформировать родителей о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1 ст. 63 Семейного кодекса РФ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«Родители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несут ответственность за воспитание и развитие своих детей.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обязаны заботиться о здоровье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физическом, психическом, духовном и нравственном развитии своих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northfeamong.zzz.com.ua/spowocyfos/img-7562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68881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692696"/>
            <a:ext cx="7326833" cy="1440160"/>
          </a:xfrm>
        </p:spPr>
        <p:txBody>
          <a:bodyPr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оформляемые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результатам оказания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телемедицинских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5026"/>
            <a:ext cx="7776864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Медицинское заключение </a:t>
            </a:r>
            <a:r>
              <a:rPr lang="ru-RU" sz="1600" b="1" dirty="0"/>
              <a:t>медицинского работника сторонней медицинской организации, привлекаемого для проведения консультации и (или) участия в консилиуме врачей с применением телемедицинских технологий по вопросам оценки состояния здоровья пациента, уточнения диагноза, определения прогноза и тактики медицинского обследования и лечения, целесообразности перевода в специализированное отделение медицинской организации либо медицинской эвакуации</a:t>
            </a:r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r>
              <a:rPr lang="ru-RU" sz="1600" b="1" dirty="0"/>
              <a:t>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Протокол консилиума врачей </a:t>
            </a:r>
            <a:r>
              <a:rPr lang="ru-RU" sz="1600" b="1" dirty="0"/>
              <a:t>по вопросам оценки состояния здоровья пациента, уточнения диагноза, определения прогноза и тактики медицинского обследования и лечения, целесообразности перевода в специализированное отделение медицинской организации либо медицинской эвакуации - подписывается всеми врачами - участниками консилиума.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9" descr="http://ic.pics.livejournal.com/obninskchess_ru/72180556/371122/37112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8911"/>
            <a:ext cx="2602607" cy="169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Заголовок 1"/>
          <p:cNvSpPr>
            <a:spLocks noGrp="1"/>
          </p:cNvSpPr>
          <p:nvPr>
            <p:ph type="title"/>
          </p:nvPr>
        </p:nvSpPr>
        <p:spPr>
          <a:xfrm>
            <a:off x="827088" y="762000"/>
            <a:ext cx="76327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НАСТОЯЩИЙ МОМЕНТ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1" y="1988840"/>
            <a:ext cx="7037387" cy="388778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dirty="0" smtClean="0"/>
              <a:t>ОСНОВНЫМ ИСТОЧНИКОМ ДОКАЗАТЕЛЬСТВ В СУДЕБНЫХ ПРОЦЕССАХ ПО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«ВРАЧЕБНЫМ ДЕЛАМ»</a:t>
            </a:r>
            <a:r>
              <a:rPr lang="ru-RU" b="1" dirty="0" smtClean="0"/>
              <a:t> ЯВЛЯЕТСЯ</a:t>
            </a:r>
          </a:p>
          <a:p>
            <a:pPr marL="0" indent="0" algn="ctr" eaLnBrk="1" hangingPunct="1">
              <a:buFontTx/>
              <a:buNone/>
              <a:defRPr/>
            </a:pPr>
            <a:endParaRPr lang="ru-RU" dirty="0" smtClean="0"/>
          </a:p>
          <a:p>
            <a:pPr marL="0" indent="0" algn="r" eaLnBrk="1" hangingPunct="1">
              <a:buFontTx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33056"/>
            <a:ext cx="3960440" cy="259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692696"/>
            <a:ext cx="7326833" cy="1440160"/>
          </a:xfrm>
        </p:spPr>
        <p:txBody>
          <a:bodyPr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оформляемые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результатам оказания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телемедицинских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7776864" cy="3888432"/>
          </a:xfrm>
        </p:spPr>
        <p:txBody>
          <a:bodyPr/>
          <a:lstStyle/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r>
              <a:rPr lang="ru-RU" sz="1600" b="1" dirty="0"/>
              <a:t>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на консультацию </a:t>
            </a:r>
            <a:r>
              <a:rPr lang="ru-RU" sz="1600" b="1" dirty="0"/>
              <a:t>согласно требованиям к порядку оформления направлений на консультации  - формирует лечащий врач при оказании медицинской помощи в плановой форме с применением телемедицинских технологий, в целях вынесения заключения по результатам диагностических исследований</a:t>
            </a:r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r>
              <a:rPr lang="ru-RU" sz="1600" b="1" dirty="0"/>
              <a:t>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Информированное добровольное согласие </a:t>
            </a:r>
            <a:r>
              <a:rPr lang="ru-RU" sz="1600" b="1" dirty="0"/>
              <a:t>(пациент и (или законный представитель и медицинский работник, участвующий в обследовании )  </a:t>
            </a:r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r>
              <a:rPr lang="ru-RU" sz="1600" b="1" dirty="0"/>
              <a:t>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Согласие на обработку персональных данных </a:t>
            </a:r>
            <a:r>
              <a:rPr lang="ru-RU" sz="1600" b="1" dirty="0"/>
              <a:t>(пациент и (или законный представитель)   </a:t>
            </a:r>
          </a:p>
          <a:p>
            <a:pPr marL="0" indent="0" algn="ctr">
              <a:buNone/>
            </a:pPr>
            <a:endParaRPr lang="ru-RU" sz="16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www.sb.by/upload/iblock/3de/3dedcaac57a9947636eded670e71c3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672"/>
            <a:ext cx="3240360" cy="20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261" y="1196752"/>
            <a:ext cx="7326312" cy="4518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b="1" dirty="0" smtClean="0"/>
              <a:t>НЕЗНАНИЕ ЗАКОНА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b="1" dirty="0" smtClean="0"/>
              <a:t>    НЕ ОСВОБОЖДАЕТ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b="1" dirty="0" smtClean="0"/>
              <a:t>   ОТ ОТВЕТСТВЕННОСТИ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b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b="1" dirty="0" smtClean="0"/>
              <a:t>  А ЗНАНИЕ – ЗАПРОСТО !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altLang="ru-RU" sz="3200" b="1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3200" b="1" dirty="0" smtClean="0"/>
              <a:t>Станислав Ежи </a:t>
            </a:r>
            <a:r>
              <a:rPr lang="ru-RU" altLang="ru-RU" sz="3200" b="1" dirty="0" err="1" smtClean="0"/>
              <a:t>Лец</a:t>
            </a:r>
            <a:endParaRPr lang="ru-RU" altLang="ru-RU" sz="3200" b="1" dirty="0" smtClean="0"/>
          </a:p>
        </p:txBody>
      </p:sp>
      <p:pic>
        <p:nvPicPr>
          <p:cNvPr id="483331" name="Picture 5" descr="lud342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84763"/>
            <a:ext cx="7921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nargismagazine.az/uploads/2013/09/8949_res_00-e13801057827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8722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5776" y="836712"/>
            <a:ext cx="7138209" cy="17281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</a:p>
        </p:txBody>
      </p:sp>
      <p:pic>
        <p:nvPicPr>
          <p:cNvPr id="218115" name="Picture 3" descr="опе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45638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68660"/>
            <a:ext cx="3609817" cy="234026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828600" y="3356992"/>
            <a:ext cx="713820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7955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79551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9551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79551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kern="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kern="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www.lawmedgroup.ru</a:t>
            </a:r>
            <a:endParaRPr lang="ru-RU" sz="2400" b="1" u="sng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81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2000"/>
            <a:ext cx="6822777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ЭТОМ…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686873" cy="37444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b="1" dirty="0"/>
              <a:t>по данным Ю.Д. Сергеева, Ю.В. </a:t>
            </a:r>
            <a:r>
              <a:rPr lang="ru-RU" b="1" dirty="0" err="1"/>
              <a:t>Бисюка</a:t>
            </a:r>
            <a:r>
              <a:rPr lang="ru-RU" b="1" dirty="0"/>
              <a:t> (2008 г.), которые провели анализ </a:t>
            </a:r>
            <a:r>
              <a:rPr lang="ru-RU" b="1" dirty="0" smtClean="0"/>
              <a:t>1200 медицинских </a:t>
            </a:r>
            <a:r>
              <a:rPr lang="ru-RU" b="1" dirty="0"/>
              <a:t>карт амбулаторных больных и 1210 медицинских карт стационарных </a:t>
            </a:r>
            <a:r>
              <a:rPr lang="ru-RU" b="1" dirty="0" smtClean="0"/>
              <a:t>больных дефекты ведения медицинской документации были выявлены…</a:t>
            </a:r>
          </a:p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	100% СЛУЧАЕВ!!!!!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511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2000"/>
            <a:ext cx="6678761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0611" y="3356992"/>
            <a:ext cx="7182817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</a:t>
            </a:r>
          </a:p>
          <a:p>
            <a:pPr marL="0" indent="0"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ОТСУТСТВУЕТ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КАКОЙ-ЛИБО  ЮРИДИЧЕСКИЙ ПОРЯДОК ВЕДЕНИЯ МЕДИЦИНСКОЙ ДОКУМЕНТАЦИИ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:\ФОТО\Для презентаций\Разные люди за работой\lud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19442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185"/>
            <a:ext cx="6966793" cy="9144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МЫЛЬНАЯ ОПЕРА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484784"/>
            <a:ext cx="9289032" cy="40324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Минздрава СССР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октября 1980 г. N 1030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"Об утверждении форм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первичной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здравоохранения"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56992"/>
            <a:ext cx="82809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01159439">
  <a:themeElements>
    <a:clrScheme name="1_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01159439">
  <a:themeElements>
    <a:clrScheme name="1_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1159439">
  <a:themeElements>
    <a:clrScheme name="1_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01159439">
      <a:majorFont>
        <a:latin typeface="Palatino Linotype"/>
        <a:ea typeface=""/>
        <a:cs typeface="Arial"/>
      </a:majorFont>
      <a:minorFont>
        <a:latin typeface="Palatino Linotyp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01159439">
  <a:themeElements>
    <a:clrScheme name="1_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01159439">
  <a:themeElements>
    <a:clrScheme name="2_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2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01159439">
  <a:themeElements>
    <a:clrScheme name="1_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01159439">
      <a:majorFont>
        <a:latin typeface="Palatino Linotype"/>
        <a:ea typeface=""/>
        <a:cs typeface="Arial"/>
      </a:majorFont>
      <a:minorFont>
        <a:latin typeface="Palatino Linotype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5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6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7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01159439">
  <a:themeElements>
    <a:clrScheme name="0115943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2605</Words>
  <Application>Microsoft Office PowerPoint</Application>
  <PresentationFormat>Экран (4:3)</PresentationFormat>
  <Paragraphs>324</Paragraphs>
  <Slides>62</Slides>
  <Notes>11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41</vt:i4>
      </vt:variant>
      <vt:variant>
        <vt:lpstr>Заголовки слайдов</vt:lpstr>
      </vt:variant>
      <vt:variant>
        <vt:i4>62</vt:i4>
      </vt:variant>
    </vt:vector>
  </HeadingPairs>
  <TitlesOfParts>
    <vt:vector size="108" baseType="lpstr">
      <vt:lpstr>Arial</vt:lpstr>
      <vt:lpstr>Book Antiqua</vt:lpstr>
      <vt:lpstr>Calibri</vt:lpstr>
      <vt:lpstr>Eras Bold ITC</vt:lpstr>
      <vt:lpstr>Palatino Linotype</vt:lpstr>
      <vt:lpstr>01159439</vt:lpstr>
      <vt:lpstr>1_01159439</vt:lpstr>
      <vt:lpstr>2_01159439</vt:lpstr>
      <vt:lpstr>3_01159439</vt:lpstr>
      <vt:lpstr>4_01159439</vt:lpstr>
      <vt:lpstr>5_01159439</vt:lpstr>
      <vt:lpstr>6_01159439</vt:lpstr>
      <vt:lpstr>7_01159439</vt:lpstr>
      <vt:lpstr>8_01159439</vt:lpstr>
      <vt:lpstr>9_01159439</vt:lpstr>
      <vt:lpstr>Специальное оформление</vt:lpstr>
      <vt:lpstr>10_01159439</vt:lpstr>
      <vt:lpstr>11_01159439</vt:lpstr>
      <vt:lpstr>1_Специальное оформление</vt:lpstr>
      <vt:lpstr>12_01159439</vt:lpstr>
      <vt:lpstr>13_01159439</vt:lpstr>
      <vt:lpstr>14_01159439</vt:lpstr>
      <vt:lpstr>15_01159439</vt:lpstr>
      <vt:lpstr>16_01159439</vt:lpstr>
      <vt:lpstr>17_01159439</vt:lpstr>
      <vt:lpstr>18_01159439</vt:lpstr>
      <vt:lpstr>19_01159439</vt:lpstr>
      <vt:lpstr>20_01159439</vt:lpstr>
      <vt:lpstr>21_01159439</vt:lpstr>
      <vt:lpstr>22_01159439</vt:lpstr>
      <vt:lpstr>23_01159439</vt:lpstr>
      <vt:lpstr>24_01159439</vt:lpstr>
      <vt:lpstr>25_01159439</vt:lpstr>
      <vt:lpstr>26_01159439</vt:lpstr>
      <vt:lpstr>27_01159439</vt:lpstr>
      <vt:lpstr>28_01159439</vt:lpstr>
      <vt:lpstr>29_01159439</vt:lpstr>
      <vt:lpstr>30_01159439</vt:lpstr>
      <vt:lpstr>31_01159439</vt:lpstr>
      <vt:lpstr>32_01159439</vt:lpstr>
      <vt:lpstr>33_01159439</vt:lpstr>
      <vt:lpstr>34_01159439</vt:lpstr>
      <vt:lpstr>35_01159439</vt:lpstr>
      <vt:lpstr>36_01159439</vt:lpstr>
      <vt:lpstr>37_01159439</vt:lpstr>
      <vt:lpstr>9_Тема Office</vt:lpstr>
      <vt:lpstr>Школа юридической самообороны врача</vt:lpstr>
      <vt:lpstr>Презентация PowerPoint</vt:lpstr>
      <vt:lpstr>ВЕДЕНИЕ МЕДИЦИНСКОЙ ДОКУМЕНТАЦИИ ЭТО…</vt:lpstr>
      <vt:lpstr>ВЕДЕНИЕ МЕДИЦИНСКОЙ ДОКУМЕНТАЦИИ ЭТО…</vt:lpstr>
      <vt:lpstr>ВЕДЕНИЕ МЕДИЦИНСКОЙ ДОКУМЕНТАЦИИ ОПРЕДЕЛЯЕТ…</vt:lpstr>
      <vt:lpstr>НА НАСТОЯЩИЙ МОМЕНТ</vt:lpstr>
      <vt:lpstr>ПРИ ЭТОМ…</vt:lpstr>
      <vt:lpstr>ПРОБЛЕМА</vt:lpstr>
      <vt:lpstr>МЫЛЬНАЯ ОПЕРА</vt:lpstr>
      <vt:lpstr>Приказ Минздрава СССР от 9 июня 1986 г. N 818 "О мерах по сокращению затрат времени медицинских работников на ведение медицинской документации и упразднении ряда учетных форм"  </vt:lpstr>
      <vt:lpstr>Презентация PowerPoint</vt:lpstr>
      <vt:lpstr>  ПРАВОПРИМЕНИТЕЛЬНАЯ ПРАКТИКА</vt:lpstr>
      <vt:lpstr>требования  к письменным доказательствам</vt:lpstr>
      <vt:lpstr>УГОЛОВНО-ПРОЦЕССУАЛЬНЫЙ КОДЕКС РФ</vt:lpstr>
      <vt:lpstr>Статья 292 УК РФ Служебный подлог</vt:lpstr>
      <vt:lpstr>ТАКИМ ОБРАЗОМ СЛУЖЕБНЫМ ПОДЛОГОМ БУДЕТ ЯВЛЯТЬСЯ:</vt:lpstr>
      <vt:lpstr>Статья 325 УК РФ  Похищение или повреждение документов, штампов, печатей либо похищение марок акцизного сбора, специальных марок или знаков соответствия </vt:lpstr>
      <vt:lpstr>ТИПИЧНЫЕ ДЕФЕКТЫ ВЕДЕНИЯ МЕДИЦИНСКОЙ ДОКУМЕНТАЦИИ</vt:lpstr>
      <vt:lpstr>1. НЕРАЗБОРЧИВЫЙ ПОЧЕРК</vt:lpstr>
      <vt:lpstr>Плохой почерк  швейцарских врачей </vt:lpstr>
      <vt:lpstr>Суд оштрафовал омскую больницу за неразборчивый почерк врачей</vt:lpstr>
      <vt:lpstr>2. Ошибочное оформление добровольного информированного согласия пациента на медицинское вмешательство</vt:lpstr>
      <vt:lpstr>3. НЕПРАВИЛЬНОЕ ОФОРМЛЕНИЕ ЗАПИСЕЙ В СВЯЗИ С НАЗНАЧЕНИЕМ ЛЕКАРСТВЕННОЙ ТЕРАПИИ</vt:lpstr>
      <vt:lpstr>4. ОТСУТСТВИЕ ОБОСНОВАНИЯ НЕОБХОДИМОСТИ ПРОВЕДЕНИЯ ТОГО ИЛИ ИНОГО МЕДИЦИНСКОГО ВМЕШАТЕЛЬСТВА  И ЕГО РЕЗУЛЬТАТА</vt:lpstr>
      <vt:lpstr>ЖЕЛАТЕЛЬНО:</vt:lpstr>
      <vt:lpstr>5. ОТСУТСТВИЕ ЭТАПНЫХ ЭПИКРИЗОВ И СВЕДЕНИЙ О ДИНАМИЧЕСКОМ НАБЛЮДЕНИИ ЗА БОЛЬНЫМ, НИЗКАЯ ИНФОРМАТИВНОСТЬ ДНЕВНИКОВ, ЗАПИСЕЙ КОНСУЛЬТАНТОВ И ЭПИКРИЗОВ</vt:lpstr>
      <vt:lpstr>Презентация PowerPoint</vt:lpstr>
      <vt:lpstr>ТАКИМ ОБРАЗОМ НЕОБХОДИМО:</vt:lpstr>
      <vt:lpstr>ТИПИЧНЫЕ ДЕФЕКТЫ  ВЕДЕНИЯ МЕДИЦИНСКОЙ ДОКУМЕНТАЦИИ (Информационное письмо Департамента здравоохранения г. Москвы от 18.03.2014 N 40-18-3112/14) </vt:lpstr>
      <vt:lpstr>ТИПИЧНЫЕ ДЕФЕКТЫ  ВЕДЕНИЯ МЕДИЦИНСКОЙ ДОКУМЕНТАЦИИ (Информационное письмо Департамента здравоохранения г. Москвы от 18.03.2014 N 40-18-3112/14) </vt:lpstr>
      <vt:lpstr>ПРАВОПРИМЕНИТЕЛЬНАЯ ПРАКТИКА ТРЕБУЕТ!!!</vt:lpstr>
      <vt:lpstr>Приказ Минздрава РФ от 19.04.1999 N 135 "О совершенствовании системы Государственного Ракового Регистра"</vt:lpstr>
      <vt:lpstr>Приказ Минздрава РФ от 19.04.1999 N 135 "О совершенствовании системы Государственного Ракового Регистра"</vt:lpstr>
      <vt:lpstr>Приказ Минздрава РФ от 19.04.1999 N 135 "О совершенствовании системы Государственного Ракового Регистра"</vt:lpstr>
      <vt:lpstr>«Юридико-технические особенности ведения медицинской документации» </vt:lpstr>
      <vt:lpstr>Содержательные правила </vt:lpstr>
      <vt:lpstr>Логические правила </vt:lpstr>
      <vt:lpstr>Структурные и реквизитные правила </vt:lpstr>
      <vt:lpstr>Языковые правила </vt:lpstr>
      <vt:lpstr>НЕОБХОДИМОСТЬ ОТРАЖЕНИЯ В  МЕДИЦИНСКОЙ ДОКУМЕНТАЦИИ</vt:lpstr>
      <vt:lpstr>Статья 27.  Обязанности граждан  в сфере охраны здоровья  </vt:lpstr>
      <vt:lpstr>Презентация PowerPoint</vt:lpstr>
      <vt:lpstr>ТАКИМ ОБРАЗОМ НЕОБХОДИМО:</vt:lpstr>
      <vt:lpstr>Статья 22.  Информация о состоянии здоровья </vt:lpstr>
      <vt:lpstr>Статья 22 323-ФЗ.  Информация о  состоянии здоровья </vt:lpstr>
      <vt:lpstr>Статья 22 ч.5  ФЗ «Об основах охраны  здоровья граждан в РФ»</vt:lpstr>
      <vt:lpstr>ВЫДАЧА МЕДИЦИНСКОЙ ДОКУМЕНТАЦИИ ПРАВООХРАНИТЕЛЬНЫМ  ОРГАНАМ</vt:lpstr>
      <vt:lpstr>Ст. 20. Информированное добровольное согласие на медицинское вмешательство и отказ от него</vt:lpstr>
      <vt:lpstr>!!!ПРОБЛЕМА!!!</vt:lpstr>
      <vt:lpstr>Три основных направления информирования пациента</vt:lpstr>
      <vt:lpstr>Презентация PowerPoint</vt:lpstr>
      <vt:lpstr>НОВЕЛЛА !!!!! </vt:lpstr>
      <vt:lpstr>ВОПРОС:  ЕСЛИ ПАЦИЕНТ ОТКАЗЫВАЕТСЯ ПОДПИСЫВАТЬ СОГЛАСИЕ НА ЛЕЧЕНИЕ?</vt:lpstr>
      <vt:lpstr>Право на отказ от прерывания беременности при выявлении новообразования ( C51 - C58, заболевания крови ) как  реализация права на отказ от медицинского вмешательства</vt:lpstr>
      <vt:lpstr>Оформление отказа от прерывания беременности</vt:lpstr>
      <vt:lpstr>ОТКАЗ  ОТ ВАКЦИНАЦИИ (ВПЧ)</vt:lpstr>
      <vt:lpstr>ОТКАЗ  ОТ ВАКЦИНАЦИИ</vt:lpstr>
      <vt:lpstr>ОТКАЗ  ОТ ВАКЦИНАЦИИ</vt:lpstr>
      <vt:lpstr>Документы оформляемые  по результатам оказания  телемедицинских услуг: </vt:lpstr>
      <vt:lpstr>Документы оформляемые  по результатам оказания  телемедицинских услуг: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Дельвиг</dc:creator>
  <cp:lastModifiedBy>АИ</cp:lastModifiedBy>
  <cp:revision>181</cp:revision>
  <dcterms:created xsi:type="dcterms:W3CDTF">2012-02-13T22:27:57Z</dcterms:created>
  <dcterms:modified xsi:type="dcterms:W3CDTF">2018-05-31T07:39:07Z</dcterms:modified>
</cp:coreProperties>
</file>