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0"/>
  </p:notesMasterIdLst>
  <p:handoutMasterIdLst>
    <p:handoutMasterId r:id="rId91"/>
  </p:handoutMasterIdLst>
  <p:sldIdLst>
    <p:sldId id="256" r:id="rId2"/>
    <p:sldId id="265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3" r:id="rId14"/>
    <p:sldId id="305" r:id="rId15"/>
    <p:sldId id="304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5" r:id="rId25"/>
    <p:sldId id="316" r:id="rId26"/>
    <p:sldId id="317" r:id="rId27"/>
    <p:sldId id="318" r:id="rId28"/>
    <p:sldId id="319" r:id="rId29"/>
    <p:sldId id="314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320" r:id="rId54"/>
    <p:sldId id="353" r:id="rId55"/>
    <p:sldId id="341" r:id="rId56"/>
    <p:sldId id="342" r:id="rId57"/>
    <p:sldId id="328" r:id="rId58"/>
    <p:sldId id="321" r:id="rId59"/>
    <p:sldId id="322" r:id="rId60"/>
    <p:sldId id="323" r:id="rId61"/>
    <p:sldId id="327" r:id="rId62"/>
    <p:sldId id="329" r:id="rId63"/>
    <p:sldId id="330" r:id="rId64"/>
    <p:sldId id="324" r:id="rId65"/>
    <p:sldId id="325" r:id="rId66"/>
    <p:sldId id="326" r:id="rId67"/>
    <p:sldId id="340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39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290" r:id="rId88"/>
    <p:sldId id="302" r:id="rId8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997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7" autoAdjust="0"/>
  </p:normalViewPr>
  <p:slideViewPr>
    <p:cSldViewPr snapToObjects="1">
      <p:cViewPr varScale="1">
        <p:scale>
          <a:sx n="85" d="100"/>
          <a:sy n="85" d="100"/>
        </p:scale>
        <p:origin x="-128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мужчины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Лист1!$B$2:$B$28</c:f>
              <c:numCache>
                <c:formatCode>0.000</c:formatCode>
                <c:ptCount val="27"/>
                <c:pt idx="0">
                  <c:v>64.024999999999991</c:v>
                </c:pt>
                <c:pt idx="1">
                  <c:v>63.744</c:v>
                </c:pt>
                <c:pt idx="2">
                  <c:v>63.414999999999999</c:v>
                </c:pt>
                <c:pt idx="3">
                  <c:v>61.986999999999995</c:v>
                </c:pt>
                <c:pt idx="4">
                  <c:v>58.966000000000001</c:v>
                </c:pt>
                <c:pt idx="5">
                  <c:v>57.545000000000002</c:v>
                </c:pt>
                <c:pt idx="6">
                  <c:v>58.246000000000002</c:v>
                </c:pt>
                <c:pt idx="7">
                  <c:v>59.736000000000011</c:v>
                </c:pt>
                <c:pt idx="8">
                  <c:v>60.992000000000004</c:v>
                </c:pt>
                <c:pt idx="9">
                  <c:v>61.333000000000006</c:v>
                </c:pt>
                <c:pt idx="10">
                  <c:v>59.97</c:v>
                </c:pt>
                <c:pt idx="11">
                  <c:v>59.076000000000001</c:v>
                </c:pt>
                <c:pt idx="12">
                  <c:v>58.981999999999999</c:v>
                </c:pt>
                <c:pt idx="13">
                  <c:v>58.759</c:v>
                </c:pt>
                <c:pt idx="14">
                  <c:v>58.6</c:v>
                </c:pt>
                <c:pt idx="15">
                  <c:v>58.881999999999998</c:v>
                </c:pt>
                <c:pt idx="16">
                  <c:v>58.89</c:v>
                </c:pt>
                <c:pt idx="17">
                  <c:v>60.397000000000006</c:v>
                </c:pt>
                <c:pt idx="18">
                  <c:v>61.438000000000002</c:v>
                </c:pt>
                <c:pt idx="19">
                  <c:v>61.879999999999995</c:v>
                </c:pt>
                <c:pt idx="20">
                  <c:v>62.811999999999998</c:v>
                </c:pt>
                <c:pt idx="21">
                  <c:v>63.039000000000001</c:v>
                </c:pt>
                <c:pt idx="22">
                  <c:v>64.045000000000002</c:v>
                </c:pt>
                <c:pt idx="23">
                  <c:v>64.587999999999994</c:v>
                </c:pt>
                <c:pt idx="24">
                  <c:v>65.147999999999996</c:v>
                </c:pt>
                <c:pt idx="25">
                  <c:v>65.269000000000005</c:v>
                </c:pt>
                <c:pt idx="26">
                  <c:v>65.905000000000001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64.069000000000003</c:v>
                </c:pt>
                <c:pt idx="1">
                  <c:v>64.051999999999992</c:v>
                </c:pt>
                <c:pt idx="2">
                  <c:v>63.409000000000006</c:v>
                </c:pt>
                <c:pt idx="3">
                  <c:v>61.379000000000005</c:v>
                </c:pt>
                <c:pt idx="4">
                  <c:v>58.387999999999998</c:v>
                </c:pt>
                <c:pt idx="5">
                  <c:v>56.635000000000005</c:v>
                </c:pt>
                <c:pt idx="6">
                  <c:v>57.471000000000004</c:v>
                </c:pt>
                <c:pt idx="7">
                  <c:v>58.442</c:v>
                </c:pt>
                <c:pt idx="8">
                  <c:v>60.46</c:v>
                </c:pt>
                <c:pt idx="9">
                  <c:v>60.538000000000004</c:v>
                </c:pt>
                <c:pt idx="10">
                  <c:v>58.639000000000003</c:v>
                </c:pt>
                <c:pt idx="11">
                  <c:v>57.064</c:v>
                </c:pt>
                <c:pt idx="12">
                  <c:v>57.950999999999993</c:v>
                </c:pt>
                <c:pt idx="13">
                  <c:v>57.402000000000001</c:v>
                </c:pt>
                <c:pt idx="14">
                  <c:v>57.254000000000005</c:v>
                </c:pt>
                <c:pt idx="15">
                  <c:v>57.721000000000011</c:v>
                </c:pt>
                <c:pt idx="16">
                  <c:v>57.773000000000003</c:v>
                </c:pt>
                <c:pt idx="17">
                  <c:v>59.896000000000001</c:v>
                </c:pt>
                <c:pt idx="18">
                  <c:v>60.936</c:v>
                </c:pt>
                <c:pt idx="19">
                  <c:v>61.239000000000011</c:v>
                </c:pt>
                <c:pt idx="20">
                  <c:v>62.025000000000006</c:v>
                </c:pt>
                <c:pt idx="21">
                  <c:v>62.657000000000004</c:v>
                </c:pt>
                <c:pt idx="22">
                  <c:v>63.177</c:v>
                </c:pt>
                <c:pt idx="23">
                  <c:v>63.508000000000003</c:v>
                </c:pt>
                <c:pt idx="24">
                  <c:v>63.663000000000011</c:v>
                </c:pt>
                <c:pt idx="25">
                  <c:v>63.674000000000007</c:v>
                </c:pt>
                <c:pt idx="26">
                  <c:v>63.727000000000011</c:v>
                </c:pt>
              </c:numCache>
            </c:numRef>
          </c:val>
        </c:ser>
        <c:dLbls/>
        <c:marker val="1"/>
        <c:axId val="142538624"/>
        <c:axId val="143209216"/>
      </c:lineChart>
      <c:catAx>
        <c:axId val="142538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3209216"/>
        <c:crosses val="autoZero"/>
        <c:auto val="1"/>
        <c:lblAlgn val="ctr"/>
        <c:lblOffset val="100"/>
      </c:catAx>
      <c:valAx>
        <c:axId val="143209216"/>
        <c:scaling>
          <c:orientation val="minMax"/>
          <c:max val="78"/>
          <c:min val="55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53862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женщины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Лист1!$B$2:$B$28</c:f>
              <c:numCache>
                <c:formatCode>0.0</c:formatCode>
                <c:ptCount val="27"/>
                <c:pt idx="0">
                  <c:v>4287.8</c:v>
                </c:pt>
                <c:pt idx="1">
                  <c:v>4342.2</c:v>
                </c:pt>
                <c:pt idx="2">
                  <c:v>4307.2</c:v>
                </c:pt>
                <c:pt idx="3">
                  <c:v>4389.8</c:v>
                </c:pt>
                <c:pt idx="4">
                  <c:v>4866</c:v>
                </c:pt>
                <c:pt idx="5">
                  <c:v>5062.9000000000005</c:v>
                </c:pt>
                <c:pt idx="6">
                  <c:v>4863.9000000000005</c:v>
                </c:pt>
                <c:pt idx="7">
                  <c:v>4726</c:v>
                </c:pt>
                <c:pt idx="8">
                  <c:v>4704.6000000000004</c:v>
                </c:pt>
                <c:pt idx="9">
                  <c:v>4607.4000000000005</c:v>
                </c:pt>
                <c:pt idx="10">
                  <c:v>4812</c:v>
                </c:pt>
                <c:pt idx="11">
                  <c:v>4831.3</c:v>
                </c:pt>
                <c:pt idx="12">
                  <c:v>4827.7</c:v>
                </c:pt>
                <c:pt idx="13">
                  <c:v>4973</c:v>
                </c:pt>
                <c:pt idx="14">
                  <c:v>4938.4000000000005</c:v>
                </c:pt>
                <c:pt idx="15">
                  <c:v>4685.3</c:v>
                </c:pt>
                <c:pt idx="16">
                  <c:v>4627.8</c:v>
                </c:pt>
                <c:pt idx="17">
                  <c:v>4428</c:v>
                </c:pt>
                <c:pt idx="18">
                  <c:v>4224</c:v>
                </c:pt>
                <c:pt idx="19">
                  <c:v>4164.4000000000005</c:v>
                </c:pt>
                <c:pt idx="20">
                  <c:v>4027</c:v>
                </c:pt>
                <c:pt idx="21">
                  <c:v>4031.4</c:v>
                </c:pt>
                <c:pt idx="22">
                  <c:v>3726.5</c:v>
                </c:pt>
                <c:pt idx="23">
                  <c:v>3642.7</c:v>
                </c:pt>
                <c:pt idx="24">
                  <c:v>3539.6</c:v>
                </c:pt>
                <c:pt idx="25">
                  <c:v>3493.4</c:v>
                </c:pt>
                <c:pt idx="26">
                  <c:v>3485.7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Лист1!$C$2:$C$28</c:f>
              <c:numCache>
                <c:formatCode>0.0</c:formatCode>
                <c:ptCount val="27"/>
                <c:pt idx="0">
                  <c:v>4559.1000000000004</c:v>
                </c:pt>
                <c:pt idx="1">
                  <c:v>4569.9000000000005</c:v>
                </c:pt>
                <c:pt idx="2">
                  <c:v>4487.2</c:v>
                </c:pt>
                <c:pt idx="3">
                  <c:v>4649.2</c:v>
                </c:pt>
                <c:pt idx="4">
                  <c:v>5200.2</c:v>
                </c:pt>
                <c:pt idx="5">
                  <c:v>5645.2</c:v>
                </c:pt>
                <c:pt idx="6">
                  <c:v>5249.4</c:v>
                </c:pt>
                <c:pt idx="7">
                  <c:v>5005.2</c:v>
                </c:pt>
                <c:pt idx="8">
                  <c:v>4989.6000000000004</c:v>
                </c:pt>
                <c:pt idx="9">
                  <c:v>4899</c:v>
                </c:pt>
                <c:pt idx="10">
                  <c:v>5091</c:v>
                </c:pt>
                <c:pt idx="11">
                  <c:v>5199.5</c:v>
                </c:pt>
                <c:pt idx="12">
                  <c:v>5006.5</c:v>
                </c:pt>
                <c:pt idx="13">
                  <c:v>5172.2</c:v>
                </c:pt>
                <c:pt idx="14">
                  <c:v>5110.6000000000004</c:v>
                </c:pt>
                <c:pt idx="15">
                  <c:v>4832.2</c:v>
                </c:pt>
                <c:pt idx="16">
                  <c:v>4833.5</c:v>
                </c:pt>
                <c:pt idx="17">
                  <c:v>4557.3</c:v>
                </c:pt>
                <c:pt idx="18">
                  <c:v>4337.2</c:v>
                </c:pt>
                <c:pt idx="19">
                  <c:v>4257.3</c:v>
                </c:pt>
                <c:pt idx="20">
                  <c:v>4116.3</c:v>
                </c:pt>
                <c:pt idx="21">
                  <c:v>3927.6</c:v>
                </c:pt>
                <c:pt idx="22">
                  <c:v>3830.2</c:v>
                </c:pt>
                <c:pt idx="23">
                  <c:v>3699</c:v>
                </c:pt>
                <c:pt idx="24">
                  <c:v>3553.8</c:v>
                </c:pt>
                <c:pt idx="25">
                  <c:v>3582.2</c:v>
                </c:pt>
                <c:pt idx="26">
                  <c:v>3619.1</c:v>
                </c:pt>
              </c:numCache>
            </c:numRef>
          </c:val>
        </c:ser>
        <c:dLbls/>
        <c:marker val="1"/>
        <c:axId val="142927744"/>
        <c:axId val="142929280"/>
      </c:lineChart>
      <c:catAx>
        <c:axId val="142927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929280"/>
        <c:crosses val="autoZero"/>
        <c:auto val="1"/>
        <c:lblAlgn val="ctr"/>
        <c:lblOffset val="100"/>
      </c:catAx>
      <c:valAx>
        <c:axId val="142929280"/>
        <c:scaling>
          <c:orientation val="minMax"/>
          <c:max val="10000"/>
          <c:min val="20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9277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мужчины</a:t>
            </a:r>
            <a:endParaRPr lang="ru-RU" dirty="0"/>
          </a:p>
        </c:rich>
      </c:tx>
      <c:layout>
        <c:manualLayout>
          <c:xMode val="edge"/>
          <c:yMode val="edge"/>
          <c:x val="0.58314465408805038"/>
          <c:y val="0"/>
        </c:manualLayout>
      </c:layout>
    </c:title>
    <c:plotArea>
      <c:layout>
        <c:manualLayout>
          <c:layoutTarget val="inner"/>
          <c:xMode val="edge"/>
          <c:yMode val="edge"/>
          <c:x val="0.52901475758926353"/>
          <c:y val="9.4662249108259933E-2"/>
          <c:w val="0.43639404744218291"/>
          <c:h val="0.6924621939879168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Все причины</c:v>
                </c:pt>
                <c:pt idx="1">
                  <c:v>Инфекционные болезни</c:v>
                </c:pt>
                <c:pt idx="2">
                  <c:v>Новообразования</c:v>
                </c:pt>
                <c:pt idx="3">
                  <c:v>Болезни эндокринной системы</c:v>
                </c:pt>
                <c:pt idx="4">
                  <c:v>Психические расстройства</c:v>
                </c:pt>
                <c:pt idx="5">
                  <c:v>Болезни нервной системы</c:v>
                </c:pt>
                <c:pt idx="6">
                  <c:v>Болезни системы кровообращения</c:v>
                </c:pt>
                <c:pt idx="7">
                  <c:v>Болезни органов дыхания</c:v>
                </c:pt>
                <c:pt idx="8">
                  <c:v>Болезни органов пищеварения</c:v>
                </c:pt>
                <c:pt idx="9">
                  <c:v>Неточно обозначенные состояния</c:v>
                </c:pt>
                <c:pt idx="10">
                  <c:v>Травмы и отравления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-0.31900879738381477</c:v>
                </c:pt>
                <c:pt idx="1">
                  <c:v>-0.27111111111111119</c:v>
                </c:pt>
                <c:pt idx="2">
                  <c:v>-0.10657846380007359</c:v>
                </c:pt>
                <c:pt idx="3">
                  <c:v>1.096774193548387</c:v>
                </c:pt>
                <c:pt idx="4">
                  <c:v>0.16666666666666669</c:v>
                </c:pt>
                <c:pt idx="5">
                  <c:v>1.3878787878787877</c:v>
                </c:pt>
                <c:pt idx="6">
                  <c:v>-0.40842959174675958</c:v>
                </c:pt>
                <c:pt idx="7">
                  <c:v>-0.3296422487223169</c:v>
                </c:pt>
                <c:pt idx="8">
                  <c:v>-4.8780487804877926E-2</c:v>
                </c:pt>
                <c:pt idx="9">
                  <c:v>-6.8228105906313674E-2</c:v>
                </c:pt>
                <c:pt idx="10">
                  <c:v>-0.46657303370786524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Все причины</c:v>
                </c:pt>
                <c:pt idx="1">
                  <c:v>Инфекционные болезни</c:v>
                </c:pt>
                <c:pt idx="2">
                  <c:v>Новообразования</c:v>
                </c:pt>
                <c:pt idx="3">
                  <c:v>Болезни эндокринной системы</c:v>
                </c:pt>
                <c:pt idx="4">
                  <c:v>Психические расстройства</c:v>
                </c:pt>
                <c:pt idx="5">
                  <c:v>Болезни нервной системы</c:v>
                </c:pt>
                <c:pt idx="6">
                  <c:v>Болезни системы кровообращения</c:v>
                </c:pt>
                <c:pt idx="7">
                  <c:v>Болезни органов дыхания</c:v>
                </c:pt>
                <c:pt idx="8">
                  <c:v>Болезни органов пищеварения</c:v>
                </c:pt>
                <c:pt idx="9">
                  <c:v>Неточно обозначенные состояния</c:v>
                </c:pt>
                <c:pt idx="10">
                  <c:v>Травмы и отравления</c:v>
                </c:pt>
              </c:strCache>
            </c:strRef>
          </c:cat>
          <c:val>
            <c:numRef>
              <c:f>Лист1!$C$2:$C$12</c:f>
              <c:numCache>
                <c:formatCode>0.0%</c:formatCode>
                <c:ptCount val="11"/>
                <c:pt idx="0">
                  <c:v>-0.27174385263706674</c:v>
                </c:pt>
                <c:pt idx="1">
                  <c:v>0.31640625000000011</c:v>
                </c:pt>
                <c:pt idx="2">
                  <c:v>-0.10672614962251194</c:v>
                </c:pt>
                <c:pt idx="3">
                  <c:v>0.5660377358490567</c:v>
                </c:pt>
                <c:pt idx="4">
                  <c:v>-0.56521739130434767</c:v>
                </c:pt>
                <c:pt idx="5">
                  <c:v>6.0439560439560516E-2</c:v>
                </c:pt>
                <c:pt idx="6">
                  <c:v>-0.33602570783394148</c:v>
                </c:pt>
                <c:pt idx="7">
                  <c:v>-0.35799522673031026</c:v>
                </c:pt>
                <c:pt idx="8">
                  <c:v>6.0908084163898119E-2</c:v>
                </c:pt>
                <c:pt idx="9">
                  <c:v>0.22690992018244008</c:v>
                </c:pt>
                <c:pt idx="10">
                  <c:v>-0.44764456351864257</c:v>
                </c:pt>
              </c:numCache>
            </c:numRef>
          </c:val>
        </c:ser>
        <c:dLbls/>
        <c:axId val="195638016"/>
        <c:axId val="197067136"/>
      </c:barChart>
      <c:catAx>
        <c:axId val="195638016"/>
        <c:scaling>
          <c:orientation val="minMax"/>
        </c:scaling>
        <c:axPos val="l"/>
        <c:numFmt formatCode="General" sourceLinked="0"/>
        <c:tickLblPos val="low"/>
        <c:txPr>
          <a:bodyPr/>
          <a:lstStyle/>
          <a:p>
            <a:pPr>
              <a:defRPr sz="1050" b="1"/>
            </a:pPr>
            <a:endParaRPr lang="ru-RU"/>
          </a:p>
        </c:txPr>
        <c:crossAx val="197067136"/>
        <c:crosses val="autoZero"/>
        <c:auto val="1"/>
        <c:lblAlgn val="ctr"/>
        <c:lblOffset val="100"/>
      </c:catAx>
      <c:valAx>
        <c:axId val="197067136"/>
        <c:scaling>
          <c:orientation val="minMax"/>
        </c:scaling>
        <c:axPos val="b"/>
        <c:majorGridlines/>
        <c:numFmt formatCode="0.0%" sourceLinked="1"/>
        <c:tickLblPos val="nextTo"/>
        <c:txPr>
          <a:bodyPr rot="5400000" vert="horz"/>
          <a:lstStyle/>
          <a:p>
            <a:pPr>
              <a:defRPr sz="1200"/>
            </a:pPr>
            <a:endParaRPr lang="ru-RU"/>
          </a:p>
        </c:txPr>
        <c:crossAx val="195638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8705014383774652"/>
          <c:w val="0.47047257022555061"/>
          <c:h val="0.1038700047403775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женщины</a:t>
            </a:r>
            <a:endParaRPr lang="ru-RU" dirty="0"/>
          </a:p>
        </c:rich>
      </c:tx>
      <c:layout>
        <c:manualLayout>
          <c:xMode val="edge"/>
          <c:yMode val="edge"/>
          <c:x val="0.58314465408805061"/>
          <c:y val="0"/>
        </c:manualLayout>
      </c:layout>
    </c:title>
    <c:plotArea>
      <c:layout>
        <c:manualLayout>
          <c:layoutTarget val="inner"/>
          <c:xMode val="edge"/>
          <c:yMode val="edge"/>
          <c:x val="0.52901475758926353"/>
          <c:y val="9.4662249108260016E-2"/>
          <c:w val="0.43639404744218291"/>
          <c:h val="0.6924621939879163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Все причины</c:v>
                </c:pt>
                <c:pt idx="1">
                  <c:v>Инфекционные болезни</c:v>
                </c:pt>
                <c:pt idx="2">
                  <c:v>Новообразования</c:v>
                </c:pt>
                <c:pt idx="3">
                  <c:v>Болезни эндокринной системы</c:v>
                </c:pt>
                <c:pt idx="4">
                  <c:v>Психические расстройства</c:v>
                </c:pt>
                <c:pt idx="5">
                  <c:v>Болезни нервной системы</c:v>
                </c:pt>
                <c:pt idx="6">
                  <c:v>Болезни системы кровообращения</c:v>
                </c:pt>
                <c:pt idx="7">
                  <c:v>Болезни органов дыхания</c:v>
                </c:pt>
                <c:pt idx="8">
                  <c:v>Болезни органов пищеварения</c:v>
                </c:pt>
                <c:pt idx="9">
                  <c:v>Неточно обозначенные состояния</c:v>
                </c:pt>
                <c:pt idx="10">
                  <c:v>Травмы и отравления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-0.27176158158748898</c:v>
                </c:pt>
                <c:pt idx="1">
                  <c:v>0.12499999999999989</c:v>
                </c:pt>
                <c:pt idx="2">
                  <c:v>-5.3584905660377311E-2</c:v>
                </c:pt>
                <c:pt idx="3">
                  <c:v>1</c:v>
                </c:pt>
                <c:pt idx="4">
                  <c:v>1.0714285714285716</c:v>
                </c:pt>
                <c:pt idx="5">
                  <c:v>2.6760563380281681</c:v>
                </c:pt>
                <c:pt idx="6">
                  <c:v>-0.41816733067729078</c:v>
                </c:pt>
                <c:pt idx="7">
                  <c:v>-0.22932330827067671</c:v>
                </c:pt>
                <c:pt idx="8">
                  <c:v>-3.0162412993039543E-2</c:v>
                </c:pt>
                <c:pt idx="9">
                  <c:v>0.15711645101663591</c:v>
                </c:pt>
                <c:pt idx="10">
                  <c:v>-0.45421686746987966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Все причины</c:v>
                </c:pt>
                <c:pt idx="1">
                  <c:v>Инфекционные болезни</c:v>
                </c:pt>
                <c:pt idx="2">
                  <c:v>Новообразования</c:v>
                </c:pt>
                <c:pt idx="3">
                  <c:v>Болезни эндокринной системы</c:v>
                </c:pt>
                <c:pt idx="4">
                  <c:v>Психические расстройства</c:v>
                </c:pt>
                <c:pt idx="5">
                  <c:v>Болезни нервной системы</c:v>
                </c:pt>
                <c:pt idx="6">
                  <c:v>Болезни системы кровообращения</c:v>
                </c:pt>
                <c:pt idx="7">
                  <c:v>Болезни органов дыхания</c:v>
                </c:pt>
                <c:pt idx="8">
                  <c:v>Болезни органов пищеварения</c:v>
                </c:pt>
                <c:pt idx="9">
                  <c:v>Неточно обозначенные состояния</c:v>
                </c:pt>
                <c:pt idx="10">
                  <c:v>Травмы и отравления</c:v>
                </c:pt>
              </c:strCache>
            </c:strRef>
          </c:cat>
          <c:val>
            <c:numRef>
              <c:f>Лист1!$C$2:$C$12</c:f>
              <c:numCache>
                <c:formatCode>0.0%</c:formatCode>
                <c:ptCount val="11"/>
                <c:pt idx="0">
                  <c:v>-0.26193609022556397</c:v>
                </c:pt>
                <c:pt idx="1">
                  <c:v>0.96350364963503654</c:v>
                </c:pt>
                <c:pt idx="2">
                  <c:v>-7.3313782991202368E-3</c:v>
                </c:pt>
                <c:pt idx="3">
                  <c:v>0.73846153846153861</c:v>
                </c:pt>
                <c:pt idx="4">
                  <c:v>-0.66666666666666663</c:v>
                </c:pt>
                <c:pt idx="5">
                  <c:v>8.7499999999999939E-2</c:v>
                </c:pt>
                <c:pt idx="6">
                  <c:v>-0.40876023037284032</c:v>
                </c:pt>
                <c:pt idx="7">
                  <c:v>-0.38095238095238104</c:v>
                </c:pt>
                <c:pt idx="8">
                  <c:v>4.1322314049586792E-2</c:v>
                </c:pt>
                <c:pt idx="9">
                  <c:v>1.2407407407407407</c:v>
                </c:pt>
                <c:pt idx="10">
                  <c:v>-0.47601128880526811</c:v>
                </c:pt>
              </c:numCache>
            </c:numRef>
          </c:val>
        </c:ser>
        <c:dLbls/>
        <c:axId val="205424896"/>
        <c:axId val="143160064"/>
      </c:barChart>
      <c:catAx>
        <c:axId val="205424896"/>
        <c:scaling>
          <c:orientation val="minMax"/>
        </c:scaling>
        <c:axPos val="l"/>
        <c:numFmt formatCode="General" sourceLinked="0"/>
        <c:tickLblPos val="low"/>
        <c:txPr>
          <a:bodyPr/>
          <a:lstStyle/>
          <a:p>
            <a:pPr>
              <a:defRPr sz="1050" b="1"/>
            </a:pPr>
            <a:endParaRPr lang="ru-RU"/>
          </a:p>
        </c:txPr>
        <c:crossAx val="143160064"/>
        <c:crosses val="autoZero"/>
        <c:auto val="1"/>
        <c:lblAlgn val="ctr"/>
        <c:lblOffset val="100"/>
      </c:catAx>
      <c:valAx>
        <c:axId val="143160064"/>
        <c:scaling>
          <c:orientation val="minMax"/>
        </c:scaling>
        <c:axPos val="b"/>
        <c:majorGridlines/>
        <c:numFmt formatCode="0.0%" sourceLinked="1"/>
        <c:tickLblPos val="nextTo"/>
        <c:txPr>
          <a:bodyPr rot="5400000" vert="horz"/>
          <a:lstStyle/>
          <a:p>
            <a:pPr>
              <a:defRPr sz="1200"/>
            </a:pPr>
            <a:endParaRPr lang="ru-RU"/>
          </a:p>
        </c:txPr>
        <c:crossAx val="2054248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мужчины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0188926855841136"/>
          <c:y val="3.4667921944539534E-2"/>
          <c:w val="0.76351953647303539"/>
          <c:h val="0.49043687473848385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Инфекционные болезни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32.800000000000011</c:v>
                </c:pt>
                <c:pt idx="1">
                  <c:v>67.400000000000006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Новообразования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243.1</c:v>
                </c:pt>
                <c:pt idx="1">
                  <c:v>260.3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Болезни системы кровообращения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670.9</c:v>
                </c:pt>
                <c:pt idx="1">
                  <c:v>764.5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78.7</c:v>
                </c:pt>
                <c:pt idx="1">
                  <c:v>80.7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81.900000000000006</c:v>
                </c:pt>
                <c:pt idx="1">
                  <c:v>95.8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Неточно обозначенные состояния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Лист1!$B$7:$C$7</c:f>
              <c:numCache>
                <c:formatCode>General</c:formatCode>
                <c:ptCount val="2"/>
                <c:pt idx="0">
                  <c:v>91.5</c:v>
                </c:pt>
                <c:pt idx="1">
                  <c:v>107.6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Травмы и отравления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Лист1!$B$8:$C$8</c:f>
              <c:numCache>
                <c:formatCode>General</c:formatCode>
                <c:ptCount val="2"/>
                <c:pt idx="0">
                  <c:v>189.9</c:v>
                </c:pt>
                <c:pt idx="1">
                  <c:v>247.4</c:v>
                </c:pt>
              </c:numCache>
            </c:numRef>
          </c:val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Другие причины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Лист1!$B$9:$C$9</c:f>
              <c:numCache>
                <c:formatCode>General</c:formatCode>
                <c:ptCount val="2"/>
                <c:pt idx="0">
                  <c:v>89.699999999999832</c:v>
                </c:pt>
                <c:pt idx="1">
                  <c:v>52.599999999999916</c:v>
                </c:pt>
              </c:numCache>
            </c:numRef>
          </c:val>
        </c:ser>
        <c:dLbls/>
        <c:overlap val="100"/>
        <c:axId val="143259136"/>
        <c:axId val="143260672"/>
      </c:barChart>
      <c:catAx>
        <c:axId val="1432591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3260672"/>
        <c:crosses val="autoZero"/>
        <c:auto val="1"/>
        <c:lblAlgn val="ctr"/>
        <c:lblOffset val="100"/>
      </c:catAx>
      <c:valAx>
        <c:axId val="143260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3259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59534215831716686"/>
          <c:w val="1"/>
          <c:h val="0.3515177450644756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женщины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0188926855841141"/>
          <c:y val="3.4667921944539534E-2"/>
          <c:w val="0.76351953647303572"/>
          <c:h val="0.49043687473848396"/>
        </c:manualLayout>
      </c:layout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Инфекционные болезни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11.7</c:v>
                </c:pt>
                <c:pt idx="1">
                  <c:v>26.9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Новообразования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125.4</c:v>
                </c:pt>
                <c:pt idx="1">
                  <c:v>135.4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Болезни системы кровообращения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365.1</c:v>
                </c:pt>
                <c:pt idx="1">
                  <c:v>390.1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Болезни органов дыхания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20.5</c:v>
                </c:pt>
                <c:pt idx="1">
                  <c:v>18.2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41.8</c:v>
                </c:pt>
                <c:pt idx="1">
                  <c:v>50.4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Неточно обозначенные состояния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Лист1!$B$7:$C$7</c:f>
              <c:numCache>
                <c:formatCode>General</c:formatCode>
                <c:ptCount val="2"/>
                <c:pt idx="0">
                  <c:v>62.6</c:v>
                </c:pt>
                <c:pt idx="1">
                  <c:v>72.599999999999994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Травмы и отравления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Лист1!$B$8:$C$8</c:f>
              <c:numCache>
                <c:formatCode>General</c:formatCode>
                <c:ptCount val="2"/>
                <c:pt idx="0">
                  <c:v>45.3</c:v>
                </c:pt>
                <c:pt idx="1">
                  <c:v>55.7</c:v>
                </c:pt>
              </c:numCache>
            </c:numRef>
          </c:val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Другие причины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РФ</c:v>
                </c:pt>
                <c:pt idx="1">
                  <c:v>Свердловская обл.</c:v>
                </c:pt>
              </c:strCache>
            </c:strRef>
          </c:cat>
          <c:val>
            <c:numRef>
              <c:f>Лист1!$B$9:$C$9</c:f>
              <c:numCache>
                <c:formatCode>General</c:formatCode>
                <c:ptCount val="2"/>
                <c:pt idx="0">
                  <c:v>68</c:v>
                </c:pt>
                <c:pt idx="1">
                  <c:v>35.99999999999978</c:v>
                </c:pt>
              </c:numCache>
            </c:numRef>
          </c:val>
        </c:ser>
        <c:dLbls/>
        <c:overlap val="100"/>
        <c:axId val="143379840"/>
        <c:axId val="143389824"/>
      </c:barChart>
      <c:catAx>
        <c:axId val="1433798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3389824"/>
        <c:crosses val="autoZero"/>
        <c:auto val="1"/>
        <c:lblAlgn val="ctr"/>
        <c:lblOffset val="100"/>
      </c:catAx>
      <c:valAx>
        <c:axId val="143389824"/>
        <c:scaling>
          <c:orientation val="minMax"/>
          <c:max val="18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3379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9871737730896984E-3"/>
          <c:y val="0.633989501312336"/>
          <c:w val="0.95886817213886033"/>
          <c:h val="0.3515177450644758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>
        <c:manualLayout>
          <c:layoutTarget val="inner"/>
          <c:xMode val="edge"/>
          <c:yMode val="edge"/>
          <c:x val="0.17986109396769231"/>
          <c:y val="7.9039640023768603E-3"/>
          <c:w val="0.78606659081752406"/>
          <c:h val="0.9134653911460481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23"/>
            <c:spPr>
              <a:solidFill>
                <a:srgbClr val="FF0000"/>
              </a:solidFill>
            </c:spPr>
          </c:dPt>
          <c:dLbls>
            <c:dLbl>
              <c:idx val="23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="1"/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Лист1!$A$2:$A$38</c:f>
              <c:strCache>
                <c:ptCount val="37"/>
                <c:pt idx="0">
                  <c:v>Курганская область</c:v>
                </c:pt>
                <c:pt idx="1">
                  <c:v>Республика Крым</c:v>
                </c:pt>
                <c:pt idx="2">
                  <c:v>Чеченская Республика</c:v>
                </c:pt>
                <c:pt idx="3">
                  <c:v>г. Севастополь</c:v>
                </c:pt>
                <c:pt idx="4">
                  <c:v>Республика Ингушетия</c:v>
                </c:pt>
                <c:pt idx="5">
                  <c:v>Псковская область</c:v>
                </c:pt>
                <c:pt idx="6">
                  <c:v>Кабардино-Балкарская Республика</c:v>
                </c:pt>
                <c:pt idx="7">
                  <c:v>Карачаево-Черкесская Республика</c:v>
                </c:pt>
                <c:pt idx="8">
                  <c:v>Калужская область</c:v>
                </c:pt>
                <c:pt idx="9">
                  <c:v>Алтайский край</c:v>
                </c:pt>
                <c:pt idx="10">
                  <c:v>Новгородская область</c:v>
                </c:pt>
                <c:pt idx="11">
                  <c:v>Камчатский край</c:v>
                </c:pt>
                <c:pt idx="12">
                  <c:v>Приморский край</c:v>
                </c:pt>
                <c:pt idx="13">
                  <c:v>Тульская область</c:v>
                </c:pt>
                <c:pt idx="14">
                  <c:v>Чукотский авт.округ</c:v>
                </c:pt>
                <c:pt idx="15">
                  <c:v>Еврейская автономная область</c:v>
                </c:pt>
                <c:pt idx="16">
                  <c:v>Владимирская область</c:v>
                </c:pt>
                <c:pt idx="17">
                  <c:v>Челябинская область</c:v>
                </c:pt>
                <c:pt idx="18">
                  <c:v>Красноярский край</c:v>
                </c:pt>
                <c:pt idx="19">
                  <c:v>Архангельская область</c:v>
                </c:pt>
                <c:pt idx="20">
                  <c:v>Калининградская область</c:v>
                </c:pt>
                <c:pt idx="21">
                  <c:v>Иркутская область</c:v>
                </c:pt>
                <c:pt idx="22">
                  <c:v>Вологодская область</c:v>
                </c:pt>
                <c:pt idx="23">
                  <c:v>Свердловская область</c:v>
                </c:pt>
                <c:pt idx="24">
                  <c:v>Республика Коми</c:v>
                </c:pt>
                <c:pt idx="25">
                  <c:v>Республика Хакасия</c:v>
                </c:pt>
                <c:pt idx="26">
                  <c:v>Ульяновская область</c:v>
                </c:pt>
                <c:pt idx="27">
                  <c:v>Ростовская область</c:v>
                </c:pt>
                <c:pt idx="28">
                  <c:v>Республика Тыва</c:v>
                </c:pt>
                <c:pt idx="29">
                  <c:v>Тверская область</c:v>
                </c:pt>
                <c:pt idx="30">
                  <c:v>Брянская область</c:v>
                </c:pt>
                <c:pt idx="31">
                  <c:v>Республика Дагестан</c:v>
                </c:pt>
                <c:pt idx="32">
                  <c:v>Удмуртская Республика</c:v>
                </c:pt>
                <c:pt idx="33">
                  <c:v>Омская область</c:v>
                </c:pt>
                <c:pt idx="34">
                  <c:v>Воронежская область</c:v>
                </c:pt>
                <c:pt idx="35">
                  <c:v>Мурманская область</c:v>
                </c:pt>
                <c:pt idx="36">
                  <c:v>г. Москва</c:v>
                </c:pt>
              </c:strCache>
            </c:strRef>
          </c:cat>
          <c:val>
            <c:numRef>
              <c:f>Лист1!$B$2:$B$38</c:f>
              <c:numCache>
                <c:formatCode>0.000</c:formatCode>
                <c:ptCount val="37"/>
                <c:pt idx="0">
                  <c:v>6.6761404684837391</c:v>
                </c:pt>
                <c:pt idx="1">
                  <c:v>6.680758613024592</c:v>
                </c:pt>
                <c:pt idx="2">
                  <c:v>6.7505323163260442</c:v>
                </c:pt>
                <c:pt idx="3">
                  <c:v>6.8729905731556169</c:v>
                </c:pt>
                <c:pt idx="4">
                  <c:v>6.8962978501471959</c:v>
                </c:pt>
                <c:pt idx="5">
                  <c:v>6.9037203185248632</c:v>
                </c:pt>
                <c:pt idx="6">
                  <c:v>6.9723115049184958</c:v>
                </c:pt>
                <c:pt idx="7">
                  <c:v>7.1473153788322126</c:v>
                </c:pt>
                <c:pt idx="8">
                  <c:v>7.1532262904966863</c:v>
                </c:pt>
                <c:pt idx="9">
                  <c:v>7.1538528819981693</c:v>
                </c:pt>
                <c:pt idx="10">
                  <c:v>7.2004325815084984</c:v>
                </c:pt>
                <c:pt idx="11">
                  <c:v>7.2014259971704853</c:v>
                </c:pt>
                <c:pt idx="12">
                  <c:v>7.2240798510486082</c:v>
                </c:pt>
                <c:pt idx="13">
                  <c:v>7.237851093754867</c:v>
                </c:pt>
                <c:pt idx="14">
                  <c:v>7.2581213451515891</c:v>
                </c:pt>
                <c:pt idx="15">
                  <c:v>7.2599181917933953</c:v>
                </c:pt>
                <c:pt idx="16">
                  <c:v>7.3281098405510487</c:v>
                </c:pt>
                <c:pt idx="17">
                  <c:v>7.3794178904912338</c:v>
                </c:pt>
                <c:pt idx="18">
                  <c:v>7.3825858465143837</c:v>
                </c:pt>
                <c:pt idx="19">
                  <c:v>7.3875291005201404</c:v>
                </c:pt>
                <c:pt idx="20">
                  <c:v>7.398089785556599</c:v>
                </c:pt>
                <c:pt idx="21">
                  <c:v>7.4174444950187004</c:v>
                </c:pt>
                <c:pt idx="22">
                  <c:v>7.4230302710397149</c:v>
                </c:pt>
                <c:pt idx="23">
                  <c:v>7.4248651662925047</c:v>
                </c:pt>
                <c:pt idx="24">
                  <c:v>7.4399567657107646</c:v>
                </c:pt>
                <c:pt idx="25">
                  <c:v>7.4462891083860221</c:v>
                </c:pt>
                <c:pt idx="26">
                  <c:v>7.4655354609458735</c:v>
                </c:pt>
                <c:pt idx="27">
                  <c:v>7.4778630052990813</c:v>
                </c:pt>
                <c:pt idx="28">
                  <c:v>7.5059749800826925</c:v>
                </c:pt>
                <c:pt idx="29">
                  <c:v>7.5133996964913994</c:v>
                </c:pt>
                <c:pt idx="30">
                  <c:v>7.5239746802035912</c:v>
                </c:pt>
                <c:pt idx="31">
                  <c:v>7.5269351994904143</c:v>
                </c:pt>
                <c:pt idx="32">
                  <c:v>7.5291192914946645</c:v>
                </c:pt>
                <c:pt idx="33">
                  <c:v>7.5312622915459562</c:v>
                </c:pt>
                <c:pt idx="34">
                  <c:v>7.5856696029619366</c:v>
                </c:pt>
                <c:pt idx="35">
                  <c:v>7.5927577506995929</c:v>
                </c:pt>
                <c:pt idx="36">
                  <c:v>7.5960363228378371</c:v>
                </c:pt>
              </c:numCache>
            </c:numRef>
          </c:val>
        </c:ser>
        <c:dLbls>
          <c:showVal val="1"/>
        </c:dLbls>
        <c:axId val="152987136"/>
        <c:axId val="152988672"/>
      </c:barChart>
      <c:catAx>
        <c:axId val="15298713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52988672"/>
        <c:crosses val="autoZero"/>
        <c:auto val="1"/>
        <c:lblAlgn val="ctr"/>
        <c:lblOffset val="100"/>
      </c:catAx>
      <c:valAx>
        <c:axId val="152988672"/>
        <c:scaling>
          <c:orientation val="minMax"/>
        </c:scaling>
        <c:axPos val="b"/>
        <c:majorGridlines/>
        <c:numFmt formatCode="0.00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2987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rotY val="350"/>
      <c:perspective val="30"/>
    </c:view3D>
    <c:plotArea>
      <c:layout>
        <c:manualLayout>
          <c:layoutTarget val="inner"/>
          <c:xMode val="edge"/>
          <c:yMode val="edge"/>
          <c:x val="2.4365719245252639E-2"/>
          <c:y val="0.1266850976465754"/>
          <c:w val="0.97563431448966464"/>
          <c:h val="0.8662547042508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8"/>
          <c:dPt>
            <c:idx val="1"/>
            <c:explosion val="21"/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25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смешанное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1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детское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overlap val="100"/>
        <c:axId val="293416960"/>
        <c:axId val="293418496"/>
      </c:barChart>
      <c:catAx>
        <c:axId val="2934169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3418496"/>
        <c:crosses val="autoZero"/>
        <c:auto val="1"/>
        <c:lblAlgn val="ctr"/>
        <c:lblOffset val="100"/>
      </c:catAx>
      <c:valAx>
        <c:axId val="293418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34169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городское население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</c:v>
                </c:pt>
                <c:pt idx="1">
                  <c:v>100</c:v>
                </c:pt>
                <c:pt idx="2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население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17</c:v>
                </c:pt>
              </c:numCache>
            </c:numRef>
          </c:val>
        </c:ser>
        <c:overlap val="100"/>
        <c:axId val="293443456"/>
        <c:axId val="293444992"/>
      </c:barChart>
      <c:catAx>
        <c:axId val="2934434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444992"/>
        <c:crosses val="autoZero"/>
        <c:auto val="1"/>
        <c:lblAlgn val="ctr"/>
        <c:lblOffset val="100"/>
      </c:catAx>
      <c:valAx>
        <c:axId val="293444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34434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женщины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Лист1!$B$2:$B$28</c:f>
              <c:numCache>
                <c:formatCode>0.000</c:formatCode>
                <c:ptCount val="27"/>
                <c:pt idx="0">
                  <c:v>74.412000000000006</c:v>
                </c:pt>
                <c:pt idx="1">
                  <c:v>74.35199999999999</c:v>
                </c:pt>
                <c:pt idx="2">
                  <c:v>74.260000000000005</c:v>
                </c:pt>
                <c:pt idx="3">
                  <c:v>73.733999999999995</c:v>
                </c:pt>
                <c:pt idx="4">
                  <c:v>71.948000000000008</c:v>
                </c:pt>
                <c:pt idx="5">
                  <c:v>71.164000000000001</c:v>
                </c:pt>
                <c:pt idx="6">
                  <c:v>71.691999999999993</c:v>
                </c:pt>
                <c:pt idx="7">
                  <c:v>72.497000000000014</c:v>
                </c:pt>
                <c:pt idx="8">
                  <c:v>72.923000000000002</c:v>
                </c:pt>
                <c:pt idx="9">
                  <c:v>73.2</c:v>
                </c:pt>
                <c:pt idx="10">
                  <c:v>72.468999999999994</c:v>
                </c:pt>
                <c:pt idx="11">
                  <c:v>72.278999999999982</c:v>
                </c:pt>
                <c:pt idx="12">
                  <c:v>72.184999999999988</c:v>
                </c:pt>
                <c:pt idx="13">
                  <c:v>71.915000000000006</c:v>
                </c:pt>
                <c:pt idx="14">
                  <c:v>71.85899999999998</c:v>
                </c:pt>
                <c:pt idx="15">
                  <c:v>72.308999999999983</c:v>
                </c:pt>
                <c:pt idx="16">
                  <c:v>72.421000000000006</c:v>
                </c:pt>
                <c:pt idx="17">
                  <c:v>73.296999999999997</c:v>
                </c:pt>
                <c:pt idx="18">
                  <c:v>74.007999999999996</c:v>
                </c:pt>
                <c:pt idx="19">
                  <c:v>74.271000000000001</c:v>
                </c:pt>
                <c:pt idx="20">
                  <c:v>74.777000000000001</c:v>
                </c:pt>
                <c:pt idx="21">
                  <c:v>74.867000000000004</c:v>
                </c:pt>
                <c:pt idx="22">
                  <c:v>75.691000000000003</c:v>
                </c:pt>
                <c:pt idx="23">
                  <c:v>75.982000000000014</c:v>
                </c:pt>
                <c:pt idx="24">
                  <c:v>76.418999999999997</c:v>
                </c:pt>
                <c:pt idx="25">
                  <c:v>76.563000000000002</c:v>
                </c:pt>
                <c:pt idx="26">
                  <c:v>76.766999999999996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74.084000000000003</c:v>
                </c:pt>
                <c:pt idx="1">
                  <c:v>73.992000000000004</c:v>
                </c:pt>
                <c:pt idx="2">
                  <c:v>73.967000000000013</c:v>
                </c:pt>
                <c:pt idx="3">
                  <c:v>73.10299999999998</c:v>
                </c:pt>
                <c:pt idx="4">
                  <c:v>71.222999999999999</c:v>
                </c:pt>
                <c:pt idx="5">
                  <c:v>69.884999999999991</c:v>
                </c:pt>
                <c:pt idx="6">
                  <c:v>70.790000000000006</c:v>
                </c:pt>
                <c:pt idx="7">
                  <c:v>71.691999999999993</c:v>
                </c:pt>
                <c:pt idx="8">
                  <c:v>72.527999999999992</c:v>
                </c:pt>
                <c:pt idx="9">
                  <c:v>72.684999999999988</c:v>
                </c:pt>
                <c:pt idx="10">
                  <c:v>71.677999999999983</c:v>
                </c:pt>
                <c:pt idx="11">
                  <c:v>71.066999999999993</c:v>
                </c:pt>
                <c:pt idx="12">
                  <c:v>71.515000000000001</c:v>
                </c:pt>
                <c:pt idx="13">
                  <c:v>70.912000000000006</c:v>
                </c:pt>
                <c:pt idx="14">
                  <c:v>70.759</c:v>
                </c:pt>
                <c:pt idx="15">
                  <c:v>71.669999999999987</c:v>
                </c:pt>
                <c:pt idx="16">
                  <c:v>71.807000000000002</c:v>
                </c:pt>
                <c:pt idx="17">
                  <c:v>72.902000000000001</c:v>
                </c:pt>
                <c:pt idx="18">
                  <c:v>73.888999999999982</c:v>
                </c:pt>
                <c:pt idx="19">
                  <c:v>74.082999999999998</c:v>
                </c:pt>
                <c:pt idx="20">
                  <c:v>74.486000000000004</c:v>
                </c:pt>
                <c:pt idx="21">
                  <c:v>74.924999999999997</c:v>
                </c:pt>
                <c:pt idx="22">
                  <c:v>75.328999999999979</c:v>
                </c:pt>
                <c:pt idx="23">
                  <c:v>75.474999999999994</c:v>
                </c:pt>
                <c:pt idx="24">
                  <c:v>75.959000000000003</c:v>
                </c:pt>
                <c:pt idx="25">
                  <c:v>75.739999999999995</c:v>
                </c:pt>
                <c:pt idx="26">
                  <c:v>75.864999999999995</c:v>
                </c:pt>
              </c:numCache>
            </c:numRef>
          </c:val>
        </c:ser>
        <c:dLbls/>
        <c:marker val="1"/>
        <c:axId val="145392000"/>
        <c:axId val="145395072"/>
      </c:lineChart>
      <c:catAx>
        <c:axId val="145392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5395072"/>
        <c:crosses val="autoZero"/>
        <c:auto val="1"/>
        <c:lblAlgn val="ctr"/>
        <c:lblOffset val="100"/>
      </c:catAx>
      <c:valAx>
        <c:axId val="145395072"/>
        <c:scaling>
          <c:orientation val="minMax"/>
          <c:max val="77"/>
          <c:min val="55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53920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мужчины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Лист1!$B$2:$B$28</c:f>
              <c:numCache>
                <c:formatCode>0.0</c:formatCode>
                <c:ptCount val="27"/>
                <c:pt idx="0">
                  <c:v>2049.3000000000002</c:v>
                </c:pt>
                <c:pt idx="1">
                  <c:v>1975.2</c:v>
                </c:pt>
                <c:pt idx="2">
                  <c:v>1994</c:v>
                </c:pt>
                <c:pt idx="3">
                  <c:v>1998.1</c:v>
                </c:pt>
                <c:pt idx="4">
                  <c:v>2122.9</c:v>
                </c:pt>
                <c:pt idx="5">
                  <c:v>2123.9</c:v>
                </c:pt>
                <c:pt idx="6">
                  <c:v>2010.4</c:v>
                </c:pt>
                <c:pt idx="7">
                  <c:v>1946.6</c:v>
                </c:pt>
                <c:pt idx="8">
                  <c:v>1922.3</c:v>
                </c:pt>
                <c:pt idx="9">
                  <c:v>1878.8</c:v>
                </c:pt>
                <c:pt idx="10">
                  <c:v>1864.1</c:v>
                </c:pt>
                <c:pt idx="11">
                  <c:v>1758.8</c:v>
                </c:pt>
                <c:pt idx="12">
                  <c:v>1715</c:v>
                </c:pt>
                <c:pt idx="13">
                  <c:v>1566.4</c:v>
                </c:pt>
                <c:pt idx="14">
                  <c:v>1419.4</c:v>
                </c:pt>
                <c:pt idx="15">
                  <c:v>1333.1</c:v>
                </c:pt>
                <c:pt idx="16">
                  <c:v>1250.8</c:v>
                </c:pt>
                <c:pt idx="17">
                  <c:v>1159</c:v>
                </c:pt>
                <c:pt idx="18">
                  <c:v>1094.4000000000001</c:v>
                </c:pt>
                <c:pt idx="19">
                  <c:v>974.5</c:v>
                </c:pt>
                <c:pt idx="20">
                  <c:v>931.7</c:v>
                </c:pt>
                <c:pt idx="21">
                  <c:v>877.2</c:v>
                </c:pt>
                <c:pt idx="22">
                  <c:v>855.5</c:v>
                </c:pt>
                <c:pt idx="23">
                  <c:v>976.3</c:v>
                </c:pt>
                <c:pt idx="24">
                  <c:v>910.5</c:v>
                </c:pt>
                <c:pt idx="25">
                  <c:v>824.4</c:v>
                </c:pt>
                <c:pt idx="26">
                  <c:v>730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Лист1!$C$2:$C$28</c:f>
              <c:numCache>
                <c:formatCode>0.0</c:formatCode>
                <c:ptCount val="27"/>
                <c:pt idx="0">
                  <c:v>2047.3</c:v>
                </c:pt>
                <c:pt idx="1">
                  <c:v>1753.1</c:v>
                </c:pt>
                <c:pt idx="2">
                  <c:v>1814.1</c:v>
                </c:pt>
                <c:pt idx="3">
                  <c:v>1906.3</c:v>
                </c:pt>
                <c:pt idx="4">
                  <c:v>2004.9</c:v>
                </c:pt>
                <c:pt idx="5">
                  <c:v>2156</c:v>
                </c:pt>
                <c:pt idx="6">
                  <c:v>1839.6</c:v>
                </c:pt>
                <c:pt idx="7">
                  <c:v>2160.6</c:v>
                </c:pt>
                <c:pt idx="8">
                  <c:v>1778.2</c:v>
                </c:pt>
                <c:pt idx="9">
                  <c:v>1676.5</c:v>
                </c:pt>
                <c:pt idx="10">
                  <c:v>1589.5</c:v>
                </c:pt>
                <c:pt idx="11">
                  <c:v>1701.8</c:v>
                </c:pt>
                <c:pt idx="12">
                  <c:v>1513.8</c:v>
                </c:pt>
                <c:pt idx="13">
                  <c:v>1303.4000000000001</c:v>
                </c:pt>
                <c:pt idx="14">
                  <c:v>1301.4000000000001</c:v>
                </c:pt>
                <c:pt idx="15">
                  <c:v>1182.8</c:v>
                </c:pt>
                <c:pt idx="16">
                  <c:v>1182.8</c:v>
                </c:pt>
                <c:pt idx="17">
                  <c:v>939.4</c:v>
                </c:pt>
                <c:pt idx="18">
                  <c:v>948</c:v>
                </c:pt>
                <c:pt idx="19">
                  <c:v>827.2</c:v>
                </c:pt>
                <c:pt idx="20">
                  <c:v>728.5</c:v>
                </c:pt>
                <c:pt idx="21">
                  <c:v>665.9</c:v>
                </c:pt>
                <c:pt idx="22">
                  <c:v>612.9</c:v>
                </c:pt>
                <c:pt idx="23">
                  <c:v>832</c:v>
                </c:pt>
                <c:pt idx="24">
                  <c:v>784.4</c:v>
                </c:pt>
                <c:pt idx="25">
                  <c:v>643</c:v>
                </c:pt>
                <c:pt idx="26">
                  <c:v>591.29999999999995</c:v>
                </c:pt>
              </c:numCache>
            </c:numRef>
          </c:val>
        </c:ser>
        <c:dLbls/>
        <c:marker val="1"/>
        <c:axId val="150620800"/>
        <c:axId val="151315200"/>
      </c:lineChart>
      <c:catAx>
        <c:axId val="150620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1315200"/>
        <c:crosses val="autoZero"/>
        <c:auto val="1"/>
        <c:lblAlgn val="ctr"/>
        <c:lblOffset val="100"/>
      </c:catAx>
      <c:valAx>
        <c:axId val="15131520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6208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женщины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Лист1!$B$2:$B$28</c:f>
              <c:numCache>
                <c:formatCode>0.0</c:formatCode>
                <c:ptCount val="27"/>
                <c:pt idx="0">
                  <c:v>1493.2</c:v>
                </c:pt>
                <c:pt idx="1">
                  <c:v>1444.8</c:v>
                </c:pt>
                <c:pt idx="2">
                  <c:v>1463.6</c:v>
                </c:pt>
                <c:pt idx="3">
                  <c:v>1460.3</c:v>
                </c:pt>
                <c:pt idx="4">
                  <c:v>1622.2</c:v>
                </c:pt>
                <c:pt idx="5">
                  <c:v>1562.1</c:v>
                </c:pt>
                <c:pt idx="6">
                  <c:v>1512.9</c:v>
                </c:pt>
                <c:pt idx="7">
                  <c:v>1435.3</c:v>
                </c:pt>
                <c:pt idx="8">
                  <c:v>1430.4</c:v>
                </c:pt>
                <c:pt idx="9">
                  <c:v>1409.3</c:v>
                </c:pt>
                <c:pt idx="10">
                  <c:v>1427</c:v>
                </c:pt>
                <c:pt idx="11">
                  <c:v>1329.6</c:v>
                </c:pt>
                <c:pt idx="12">
                  <c:v>1258.5</c:v>
                </c:pt>
                <c:pt idx="13">
                  <c:v>1186.8</c:v>
                </c:pt>
                <c:pt idx="14">
                  <c:v>1105.9000000000001</c:v>
                </c:pt>
                <c:pt idx="15">
                  <c:v>1012.2</c:v>
                </c:pt>
                <c:pt idx="16">
                  <c:v>932.4</c:v>
                </c:pt>
                <c:pt idx="17">
                  <c:v>905.2</c:v>
                </c:pt>
                <c:pt idx="18">
                  <c:v>841.3</c:v>
                </c:pt>
                <c:pt idx="19">
                  <c:v>774.5</c:v>
                </c:pt>
                <c:pt idx="20">
                  <c:v>730.7</c:v>
                </c:pt>
                <c:pt idx="21">
                  <c:v>700.8</c:v>
                </c:pt>
                <c:pt idx="22">
                  <c:v>667.2</c:v>
                </c:pt>
                <c:pt idx="23">
                  <c:v>793.5</c:v>
                </c:pt>
                <c:pt idx="24">
                  <c:v>725.6</c:v>
                </c:pt>
                <c:pt idx="25">
                  <c:v>665.7</c:v>
                </c:pt>
                <c:pt idx="26">
                  <c:v>577.4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Лист1!$C$2:$C$28</c:f>
              <c:numCache>
                <c:formatCode>0.0</c:formatCode>
                <c:ptCount val="27"/>
                <c:pt idx="0">
                  <c:v>1431.4</c:v>
                </c:pt>
                <c:pt idx="1">
                  <c:v>1339.2</c:v>
                </c:pt>
                <c:pt idx="2">
                  <c:v>1414.3</c:v>
                </c:pt>
                <c:pt idx="3">
                  <c:v>1388.6</c:v>
                </c:pt>
                <c:pt idx="4">
                  <c:v>1657.2</c:v>
                </c:pt>
                <c:pt idx="5">
                  <c:v>1728</c:v>
                </c:pt>
                <c:pt idx="6">
                  <c:v>1635.4</c:v>
                </c:pt>
                <c:pt idx="7">
                  <c:v>1649.3</c:v>
                </c:pt>
                <c:pt idx="8">
                  <c:v>1283.7</c:v>
                </c:pt>
                <c:pt idx="9">
                  <c:v>1269.0999999999999</c:v>
                </c:pt>
                <c:pt idx="10">
                  <c:v>1376.9</c:v>
                </c:pt>
                <c:pt idx="11">
                  <c:v>1363.9</c:v>
                </c:pt>
                <c:pt idx="12">
                  <c:v>1110.7</c:v>
                </c:pt>
                <c:pt idx="13">
                  <c:v>1198.3</c:v>
                </c:pt>
                <c:pt idx="14">
                  <c:v>1228.5999999999999</c:v>
                </c:pt>
                <c:pt idx="15">
                  <c:v>942.1</c:v>
                </c:pt>
                <c:pt idx="16">
                  <c:v>900.7</c:v>
                </c:pt>
                <c:pt idx="17">
                  <c:v>843.8</c:v>
                </c:pt>
                <c:pt idx="18">
                  <c:v>680</c:v>
                </c:pt>
                <c:pt idx="19">
                  <c:v>753.2</c:v>
                </c:pt>
                <c:pt idx="20">
                  <c:v>577</c:v>
                </c:pt>
                <c:pt idx="21">
                  <c:v>619.9</c:v>
                </c:pt>
                <c:pt idx="22">
                  <c:v>587.9</c:v>
                </c:pt>
                <c:pt idx="23">
                  <c:v>673.8</c:v>
                </c:pt>
                <c:pt idx="24">
                  <c:v>605.70000000000005</c:v>
                </c:pt>
                <c:pt idx="25">
                  <c:v>613.1</c:v>
                </c:pt>
                <c:pt idx="26">
                  <c:v>504.7</c:v>
                </c:pt>
              </c:numCache>
            </c:numRef>
          </c:val>
        </c:ser>
        <c:dLbls/>
        <c:marker val="1"/>
        <c:axId val="155782144"/>
        <c:axId val="158350720"/>
      </c:lineChart>
      <c:catAx>
        <c:axId val="155782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350720"/>
        <c:crosses val="autoZero"/>
        <c:auto val="1"/>
        <c:lblAlgn val="ctr"/>
        <c:lblOffset val="100"/>
      </c:catAx>
      <c:valAx>
        <c:axId val="158350720"/>
        <c:scaling>
          <c:orientation val="minMax"/>
          <c:max val="25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57821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мужчины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Лист1!$B$2:$B$28</c:f>
              <c:numCache>
                <c:formatCode>0.0</c:formatCode>
                <c:ptCount val="27"/>
                <c:pt idx="0">
                  <c:v>102.3</c:v>
                </c:pt>
                <c:pt idx="1">
                  <c:v>100.4</c:v>
                </c:pt>
                <c:pt idx="2">
                  <c:v>107</c:v>
                </c:pt>
                <c:pt idx="3">
                  <c:v>109</c:v>
                </c:pt>
                <c:pt idx="4">
                  <c:v>118.8</c:v>
                </c:pt>
                <c:pt idx="5">
                  <c:v>115.9</c:v>
                </c:pt>
                <c:pt idx="6">
                  <c:v>125.5</c:v>
                </c:pt>
                <c:pt idx="7">
                  <c:v>111.1</c:v>
                </c:pt>
                <c:pt idx="8">
                  <c:v>101.8</c:v>
                </c:pt>
                <c:pt idx="9">
                  <c:v>101.4</c:v>
                </c:pt>
                <c:pt idx="10">
                  <c:v>107.6</c:v>
                </c:pt>
                <c:pt idx="11">
                  <c:v>108.9</c:v>
                </c:pt>
                <c:pt idx="12">
                  <c:v>104.1</c:v>
                </c:pt>
                <c:pt idx="13">
                  <c:v>95.5</c:v>
                </c:pt>
                <c:pt idx="14">
                  <c:v>92.9</c:v>
                </c:pt>
                <c:pt idx="15">
                  <c:v>89.7</c:v>
                </c:pt>
                <c:pt idx="16">
                  <c:v>86.6</c:v>
                </c:pt>
                <c:pt idx="17">
                  <c:v>81.2</c:v>
                </c:pt>
                <c:pt idx="18">
                  <c:v>77.400000000000006</c:v>
                </c:pt>
                <c:pt idx="19">
                  <c:v>71.5</c:v>
                </c:pt>
                <c:pt idx="20">
                  <c:v>66.5</c:v>
                </c:pt>
                <c:pt idx="21">
                  <c:v>63.1</c:v>
                </c:pt>
                <c:pt idx="22">
                  <c:v>60.4</c:v>
                </c:pt>
                <c:pt idx="23">
                  <c:v>58.5</c:v>
                </c:pt>
                <c:pt idx="24">
                  <c:v>55.7</c:v>
                </c:pt>
                <c:pt idx="25">
                  <c:v>55.4</c:v>
                </c:pt>
                <c:pt idx="26">
                  <c:v>49.3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Лист1!$C$2:$C$28</c:f>
              <c:numCache>
                <c:formatCode>0.0</c:formatCode>
                <c:ptCount val="27"/>
                <c:pt idx="0">
                  <c:v>92.5</c:v>
                </c:pt>
                <c:pt idx="1">
                  <c:v>89.6</c:v>
                </c:pt>
                <c:pt idx="2">
                  <c:v>104.4</c:v>
                </c:pt>
                <c:pt idx="3">
                  <c:v>104.5</c:v>
                </c:pt>
                <c:pt idx="4">
                  <c:v>128.4</c:v>
                </c:pt>
                <c:pt idx="5">
                  <c:v>120</c:v>
                </c:pt>
                <c:pt idx="6">
                  <c:v>137.5</c:v>
                </c:pt>
                <c:pt idx="7">
                  <c:v>132.80000000000001</c:v>
                </c:pt>
                <c:pt idx="8">
                  <c:v>111.8</c:v>
                </c:pt>
                <c:pt idx="9">
                  <c:v>112.5</c:v>
                </c:pt>
                <c:pt idx="10">
                  <c:v>127.4</c:v>
                </c:pt>
                <c:pt idx="11">
                  <c:v>132.4</c:v>
                </c:pt>
                <c:pt idx="12">
                  <c:v>119</c:v>
                </c:pt>
                <c:pt idx="13">
                  <c:v>115.2</c:v>
                </c:pt>
                <c:pt idx="14">
                  <c:v>108.2</c:v>
                </c:pt>
                <c:pt idx="15">
                  <c:v>99.2</c:v>
                </c:pt>
                <c:pt idx="16">
                  <c:v>95.6</c:v>
                </c:pt>
                <c:pt idx="17">
                  <c:v>84.9</c:v>
                </c:pt>
                <c:pt idx="18">
                  <c:v>91.1</c:v>
                </c:pt>
                <c:pt idx="19">
                  <c:v>75.3</c:v>
                </c:pt>
                <c:pt idx="20">
                  <c:v>75.2</c:v>
                </c:pt>
                <c:pt idx="21">
                  <c:v>66.7</c:v>
                </c:pt>
                <c:pt idx="22">
                  <c:v>63.1</c:v>
                </c:pt>
                <c:pt idx="23">
                  <c:v>60.3</c:v>
                </c:pt>
                <c:pt idx="24">
                  <c:v>63.8</c:v>
                </c:pt>
                <c:pt idx="25">
                  <c:v>56.7</c:v>
                </c:pt>
                <c:pt idx="26">
                  <c:v>49.3</c:v>
                </c:pt>
              </c:numCache>
            </c:numRef>
          </c:val>
        </c:ser>
        <c:dLbls/>
        <c:marker val="1"/>
        <c:axId val="184883840"/>
        <c:axId val="184935168"/>
      </c:lineChart>
      <c:catAx>
        <c:axId val="184883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4935168"/>
        <c:crosses val="autoZero"/>
        <c:auto val="1"/>
        <c:lblAlgn val="ctr"/>
        <c:lblOffset val="100"/>
      </c:catAx>
      <c:valAx>
        <c:axId val="18493516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488384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женщины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Лист1!$B$2:$B$28</c:f>
              <c:numCache>
                <c:formatCode>0.0</c:formatCode>
                <c:ptCount val="27"/>
                <c:pt idx="0">
                  <c:v>56.8</c:v>
                </c:pt>
                <c:pt idx="1">
                  <c:v>53.3</c:v>
                </c:pt>
                <c:pt idx="2">
                  <c:v>56.3</c:v>
                </c:pt>
                <c:pt idx="3">
                  <c:v>57.3</c:v>
                </c:pt>
                <c:pt idx="4">
                  <c:v>63.3</c:v>
                </c:pt>
                <c:pt idx="5">
                  <c:v>62.3</c:v>
                </c:pt>
                <c:pt idx="6">
                  <c:v>64.3</c:v>
                </c:pt>
                <c:pt idx="7">
                  <c:v>58.4</c:v>
                </c:pt>
                <c:pt idx="8">
                  <c:v>56.2</c:v>
                </c:pt>
                <c:pt idx="9">
                  <c:v>56.6</c:v>
                </c:pt>
                <c:pt idx="10">
                  <c:v>59.2</c:v>
                </c:pt>
                <c:pt idx="11">
                  <c:v>57.4</c:v>
                </c:pt>
                <c:pt idx="12">
                  <c:v>55.4</c:v>
                </c:pt>
                <c:pt idx="13">
                  <c:v>51.5</c:v>
                </c:pt>
                <c:pt idx="14">
                  <c:v>49.4</c:v>
                </c:pt>
                <c:pt idx="15">
                  <c:v>49</c:v>
                </c:pt>
                <c:pt idx="16">
                  <c:v>48.1</c:v>
                </c:pt>
                <c:pt idx="17">
                  <c:v>44</c:v>
                </c:pt>
                <c:pt idx="18">
                  <c:v>42.4</c:v>
                </c:pt>
                <c:pt idx="19">
                  <c:v>39.4</c:v>
                </c:pt>
                <c:pt idx="20">
                  <c:v>38.6</c:v>
                </c:pt>
                <c:pt idx="21">
                  <c:v>36.9</c:v>
                </c:pt>
                <c:pt idx="22">
                  <c:v>35.5</c:v>
                </c:pt>
                <c:pt idx="23">
                  <c:v>34.9</c:v>
                </c:pt>
                <c:pt idx="24">
                  <c:v>31.2</c:v>
                </c:pt>
                <c:pt idx="25">
                  <c:v>31.8</c:v>
                </c:pt>
                <c:pt idx="26">
                  <c:v>29.5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Лист1!$C$2:$C$28</c:f>
              <c:numCache>
                <c:formatCode>0.0</c:formatCode>
                <c:ptCount val="27"/>
                <c:pt idx="0">
                  <c:v>49.4</c:v>
                </c:pt>
                <c:pt idx="1">
                  <c:v>52.5</c:v>
                </c:pt>
                <c:pt idx="2">
                  <c:v>54.1</c:v>
                </c:pt>
                <c:pt idx="3">
                  <c:v>58.8</c:v>
                </c:pt>
                <c:pt idx="4">
                  <c:v>67.3</c:v>
                </c:pt>
                <c:pt idx="5">
                  <c:v>65.099999999999994</c:v>
                </c:pt>
                <c:pt idx="6">
                  <c:v>63.9</c:v>
                </c:pt>
                <c:pt idx="7">
                  <c:v>58.3</c:v>
                </c:pt>
                <c:pt idx="8">
                  <c:v>54.8</c:v>
                </c:pt>
                <c:pt idx="9">
                  <c:v>60.9</c:v>
                </c:pt>
                <c:pt idx="10">
                  <c:v>66.099999999999994</c:v>
                </c:pt>
                <c:pt idx="11">
                  <c:v>68.3</c:v>
                </c:pt>
                <c:pt idx="12">
                  <c:v>61.8</c:v>
                </c:pt>
                <c:pt idx="13">
                  <c:v>52.2</c:v>
                </c:pt>
                <c:pt idx="14">
                  <c:v>53.4</c:v>
                </c:pt>
                <c:pt idx="15">
                  <c:v>49.9</c:v>
                </c:pt>
                <c:pt idx="16">
                  <c:v>52.9</c:v>
                </c:pt>
                <c:pt idx="17">
                  <c:v>48.9</c:v>
                </c:pt>
                <c:pt idx="18">
                  <c:v>44.6</c:v>
                </c:pt>
                <c:pt idx="19">
                  <c:v>40.5</c:v>
                </c:pt>
                <c:pt idx="20">
                  <c:v>39.700000000000003</c:v>
                </c:pt>
                <c:pt idx="21">
                  <c:v>34.5</c:v>
                </c:pt>
                <c:pt idx="22">
                  <c:v>32.1</c:v>
                </c:pt>
                <c:pt idx="23">
                  <c:v>37.1</c:v>
                </c:pt>
                <c:pt idx="24">
                  <c:v>36.200000000000003</c:v>
                </c:pt>
                <c:pt idx="25">
                  <c:v>31</c:v>
                </c:pt>
                <c:pt idx="26">
                  <c:v>30.2</c:v>
                </c:pt>
              </c:numCache>
            </c:numRef>
          </c:val>
        </c:ser>
        <c:dLbls/>
        <c:marker val="1"/>
        <c:axId val="190031744"/>
        <c:axId val="195080576"/>
      </c:lineChart>
      <c:catAx>
        <c:axId val="190031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5080576"/>
        <c:crosses val="autoZero"/>
        <c:auto val="1"/>
        <c:lblAlgn val="ctr"/>
        <c:lblOffset val="100"/>
      </c:catAx>
      <c:valAx>
        <c:axId val="195080576"/>
        <c:scaling>
          <c:orientation val="minMax"/>
          <c:max val="16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0317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мужчины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Лист1!$B$2:$B$28</c:f>
              <c:numCache>
                <c:formatCode>0.0</c:formatCode>
                <c:ptCount val="27"/>
                <c:pt idx="0">
                  <c:v>874.5</c:v>
                </c:pt>
                <c:pt idx="1">
                  <c:v>908.5</c:v>
                </c:pt>
                <c:pt idx="2">
                  <c:v>928.9</c:v>
                </c:pt>
                <c:pt idx="3">
                  <c:v>1077.5</c:v>
                </c:pt>
                <c:pt idx="4">
                  <c:v>1384.9</c:v>
                </c:pt>
                <c:pt idx="5">
                  <c:v>1584.7</c:v>
                </c:pt>
                <c:pt idx="6">
                  <c:v>1495.6</c:v>
                </c:pt>
                <c:pt idx="7">
                  <c:v>1326.6</c:v>
                </c:pt>
                <c:pt idx="8">
                  <c:v>1179.4000000000001</c:v>
                </c:pt>
                <c:pt idx="9">
                  <c:v>1149.0999999999999</c:v>
                </c:pt>
                <c:pt idx="10">
                  <c:v>1287.3</c:v>
                </c:pt>
                <c:pt idx="11">
                  <c:v>1401.6</c:v>
                </c:pt>
                <c:pt idx="12">
                  <c:v>1434.6</c:v>
                </c:pt>
                <c:pt idx="13">
                  <c:v>1480.2</c:v>
                </c:pt>
                <c:pt idx="14">
                  <c:v>1519.2</c:v>
                </c:pt>
                <c:pt idx="15">
                  <c:v>1497.2</c:v>
                </c:pt>
                <c:pt idx="16">
                  <c:v>1506.1</c:v>
                </c:pt>
                <c:pt idx="17">
                  <c:v>1338.8</c:v>
                </c:pt>
                <c:pt idx="18">
                  <c:v>1230.8</c:v>
                </c:pt>
                <c:pt idx="19">
                  <c:v>1205</c:v>
                </c:pt>
                <c:pt idx="20">
                  <c:v>1111.5</c:v>
                </c:pt>
                <c:pt idx="21">
                  <c:v>1094.4000000000001</c:v>
                </c:pt>
                <c:pt idx="22">
                  <c:v>1022.9</c:v>
                </c:pt>
                <c:pt idx="23">
                  <c:v>970.1</c:v>
                </c:pt>
                <c:pt idx="24">
                  <c:v>934.9</c:v>
                </c:pt>
                <c:pt idx="25">
                  <c:v>934.4</c:v>
                </c:pt>
                <c:pt idx="26">
                  <c:v>892.9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Лист1!$C$2:$C$28</c:f>
              <c:numCache>
                <c:formatCode>0.0</c:formatCode>
                <c:ptCount val="27"/>
                <c:pt idx="0">
                  <c:v>860.4</c:v>
                </c:pt>
                <c:pt idx="1">
                  <c:v>884.9</c:v>
                </c:pt>
                <c:pt idx="2">
                  <c:v>925.8</c:v>
                </c:pt>
                <c:pt idx="3">
                  <c:v>1143.9000000000001</c:v>
                </c:pt>
                <c:pt idx="4">
                  <c:v>1431.2</c:v>
                </c:pt>
                <c:pt idx="5">
                  <c:v>1674.5</c:v>
                </c:pt>
                <c:pt idx="6">
                  <c:v>1576.3</c:v>
                </c:pt>
                <c:pt idx="7">
                  <c:v>1430.7</c:v>
                </c:pt>
                <c:pt idx="8">
                  <c:v>1224.0999999999999</c:v>
                </c:pt>
                <c:pt idx="9">
                  <c:v>1214.4000000000001</c:v>
                </c:pt>
                <c:pt idx="10">
                  <c:v>1429</c:v>
                </c:pt>
                <c:pt idx="11">
                  <c:v>1608.6</c:v>
                </c:pt>
                <c:pt idx="12">
                  <c:v>1559</c:v>
                </c:pt>
                <c:pt idx="13">
                  <c:v>1639.7</c:v>
                </c:pt>
                <c:pt idx="14">
                  <c:v>1680.5</c:v>
                </c:pt>
                <c:pt idx="15">
                  <c:v>1642.5</c:v>
                </c:pt>
                <c:pt idx="16">
                  <c:v>1609.1</c:v>
                </c:pt>
                <c:pt idx="17">
                  <c:v>1364.9</c:v>
                </c:pt>
                <c:pt idx="18">
                  <c:v>1240.0999999999999</c:v>
                </c:pt>
                <c:pt idx="19">
                  <c:v>1220.0999999999999</c:v>
                </c:pt>
                <c:pt idx="20">
                  <c:v>1165.8</c:v>
                </c:pt>
                <c:pt idx="21">
                  <c:v>1107.5</c:v>
                </c:pt>
                <c:pt idx="22">
                  <c:v>1070.2</c:v>
                </c:pt>
                <c:pt idx="23">
                  <c:v>1032.0999999999999</c:v>
                </c:pt>
                <c:pt idx="24">
                  <c:v>1023.9</c:v>
                </c:pt>
                <c:pt idx="25">
                  <c:v>1054</c:v>
                </c:pt>
                <c:pt idx="26">
                  <c:v>1070.3</c:v>
                </c:pt>
              </c:numCache>
            </c:numRef>
          </c:val>
        </c:ser>
        <c:dLbls/>
        <c:marker val="1"/>
        <c:axId val="199066368"/>
        <c:axId val="200094464"/>
      </c:lineChart>
      <c:catAx>
        <c:axId val="199066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0094464"/>
        <c:crosses val="autoZero"/>
        <c:auto val="1"/>
        <c:lblAlgn val="ctr"/>
        <c:lblOffset val="100"/>
      </c:catAx>
      <c:valAx>
        <c:axId val="200094464"/>
        <c:scaling>
          <c:orientation val="minMax"/>
          <c:min val="2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906636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женщины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Лист1!$B$2:$B$28</c:f>
              <c:numCache>
                <c:formatCode>0.0</c:formatCode>
                <c:ptCount val="27"/>
                <c:pt idx="0">
                  <c:v>287.5</c:v>
                </c:pt>
                <c:pt idx="1">
                  <c:v>292.7</c:v>
                </c:pt>
                <c:pt idx="2">
                  <c:v>298.60000000000002</c:v>
                </c:pt>
                <c:pt idx="3">
                  <c:v>329.2</c:v>
                </c:pt>
                <c:pt idx="4">
                  <c:v>409.5</c:v>
                </c:pt>
                <c:pt idx="5">
                  <c:v>462</c:v>
                </c:pt>
                <c:pt idx="6">
                  <c:v>437.6</c:v>
                </c:pt>
                <c:pt idx="7">
                  <c:v>393.6</c:v>
                </c:pt>
                <c:pt idx="8">
                  <c:v>360.7</c:v>
                </c:pt>
                <c:pt idx="9">
                  <c:v>350.5</c:v>
                </c:pt>
                <c:pt idx="10">
                  <c:v>386</c:v>
                </c:pt>
                <c:pt idx="11">
                  <c:v>409.5</c:v>
                </c:pt>
                <c:pt idx="12">
                  <c:v>424.8</c:v>
                </c:pt>
                <c:pt idx="13">
                  <c:v>441.9</c:v>
                </c:pt>
                <c:pt idx="14">
                  <c:v>457.7</c:v>
                </c:pt>
                <c:pt idx="15">
                  <c:v>449.2</c:v>
                </c:pt>
                <c:pt idx="16">
                  <c:v>451.1</c:v>
                </c:pt>
                <c:pt idx="17">
                  <c:v>407</c:v>
                </c:pt>
                <c:pt idx="18">
                  <c:v>379.5</c:v>
                </c:pt>
                <c:pt idx="19">
                  <c:v>375.4</c:v>
                </c:pt>
                <c:pt idx="20">
                  <c:v>355.3</c:v>
                </c:pt>
                <c:pt idx="21">
                  <c:v>350.1</c:v>
                </c:pt>
                <c:pt idx="22">
                  <c:v>331.6</c:v>
                </c:pt>
                <c:pt idx="23">
                  <c:v>316.39999999999992</c:v>
                </c:pt>
                <c:pt idx="24">
                  <c:v>306.39999999999992</c:v>
                </c:pt>
                <c:pt idx="25">
                  <c:v>306.89999999999992</c:v>
                </c:pt>
                <c:pt idx="26">
                  <c:v>300.7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Лист1!$C$2:$C$28</c:f>
              <c:numCache>
                <c:formatCode>0.0</c:formatCode>
                <c:ptCount val="27"/>
                <c:pt idx="0">
                  <c:v>292.3</c:v>
                </c:pt>
                <c:pt idx="1">
                  <c:v>297.5</c:v>
                </c:pt>
                <c:pt idx="2">
                  <c:v>301.89999999999992</c:v>
                </c:pt>
                <c:pt idx="3">
                  <c:v>354.4</c:v>
                </c:pt>
                <c:pt idx="4">
                  <c:v>426.8</c:v>
                </c:pt>
                <c:pt idx="5">
                  <c:v>507.7</c:v>
                </c:pt>
                <c:pt idx="6">
                  <c:v>466</c:v>
                </c:pt>
                <c:pt idx="7">
                  <c:v>419.1</c:v>
                </c:pt>
                <c:pt idx="8">
                  <c:v>375.7</c:v>
                </c:pt>
                <c:pt idx="9">
                  <c:v>362.2</c:v>
                </c:pt>
                <c:pt idx="10">
                  <c:v>416.6</c:v>
                </c:pt>
                <c:pt idx="11">
                  <c:v>466.1</c:v>
                </c:pt>
                <c:pt idx="12">
                  <c:v>458.3</c:v>
                </c:pt>
                <c:pt idx="13">
                  <c:v>506.1</c:v>
                </c:pt>
                <c:pt idx="14">
                  <c:v>516.70000000000005</c:v>
                </c:pt>
                <c:pt idx="15">
                  <c:v>490</c:v>
                </c:pt>
                <c:pt idx="16">
                  <c:v>475.8</c:v>
                </c:pt>
                <c:pt idx="17">
                  <c:v>419.4</c:v>
                </c:pt>
                <c:pt idx="18">
                  <c:v>381.4</c:v>
                </c:pt>
                <c:pt idx="19">
                  <c:v>376.4</c:v>
                </c:pt>
                <c:pt idx="20">
                  <c:v>369.5</c:v>
                </c:pt>
                <c:pt idx="21">
                  <c:v>358.6</c:v>
                </c:pt>
                <c:pt idx="22">
                  <c:v>346.6</c:v>
                </c:pt>
                <c:pt idx="23">
                  <c:v>345.5</c:v>
                </c:pt>
                <c:pt idx="24">
                  <c:v>332.8</c:v>
                </c:pt>
                <c:pt idx="25">
                  <c:v>350.8</c:v>
                </c:pt>
                <c:pt idx="26">
                  <c:v>345.3</c:v>
                </c:pt>
              </c:numCache>
            </c:numRef>
          </c:val>
        </c:ser>
        <c:dLbls/>
        <c:marker val="1"/>
        <c:axId val="204988416"/>
        <c:axId val="204990336"/>
      </c:lineChart>
      <c:catAx>
        <c:axId val="204988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4990336"/>
        <c:crosses val="autoZero"/>
        <c:auto val="1"/>
        <c:lblAlgn val="ctr"/>
        <c:lblOffset val="100"/>
      </c:catAx>
      <c:valAx>
        <c:axId val="204990336"/>
        <c:scaling>
          <c:orientation val="minMax"/>
          <c:max val="1800"/>
          <c:min val="2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49884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мужчины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Лист1!$B$2:$B$28</c:f>
              <c:numCache>
                <c:formatCode>0.0</c:formatCode>
                <c:ptCount val="27"/>
                <c:pt idx="0">
                  <c:v>7008.2</c:v>
                </c:pt>
                <c:pt idx="1">
                  <c:v>7104.3</c:v>
                </c:pt>
                <c:pt idx="2">
                  <c:v>7122.7</c:v>
                </c:pt>
                <c:pt idx="3">
                  <c:v>7314.2</c:v>
                </c:pt>
                <c:pt idx="4">
                  <c:v>8347.9</c:v>
                </c:pt>
                <c:pt idx="5">
                  <c:v>8751</c:v>
                </c:pt>
                <c:pt idx="6">
                  <c:v>8225.7000000000007</c:v>
                </c:pt>
                <c:pt idx="7">
                  <c:v>7845.2</c:v>
                </c:pt>
                <c:pt idx="8">
                  <c:v>7717.6</c:v>
                </c:pt>
                <c:pt idx="9">
                  <c:v>7511.7</c:v>
                </c:pt>
                <c:pt idx="10">
                  <c:v>7970.1</c:v>
                </c:pt>
                <c:pt idx="11">
                  <c:v>8153.9</c:v>
                </c:pt>
                <c:pt idx="12">
                  <c:v>8184.6</c:v>
                </c:pt>
                <c:pt idx="13">
                  <c:v>8478.5</c:v>
                </c:pt>
                <c:pt idx="14">
                  <c:v>8489.2999999999975</c:v>
                </c:pt>
                <c:pt idx="15">
                  <c:v>8179.3</c:v>
                </c:pt>
                <c:pt idx="16">
                  <c:v>8118.5</c:v>
                </c:pt>
                <c:pt idx="17">
                  <c:v>7619.2</c:v>
                </c:pt>
                <c:pt idx="18">
                  <c:v>7335.6</c:v>
                </c:pt>
                <c:pt idx="19">
                  <c:v>7266</c:v>
                </c:pt>
                <c:pt idx="20">
                  <c:v>7077.6</c:v>
                </c:pt>
                <c:pt idx="21">
                  <c:v>7019.8</c:v>
                </c:pt>
                <c:pt idx="22">
                  <c:v>6523.7</c:v>
                </c:pt>
                <c:pt idx="23">
                  <c:v>6339.4</c:v>
                </c:pt>
                <c:pt idx="24">
                  <c:v>6123.8</c:v>
                </c:pt>
                <c:pt idx="25">
                  <c:v>6068.3</c:v>
                </c:pt>
                <c:pt idx="26">
                  <c:v>6013.7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Свердловская обл.</c:v>
                </c:pt>
              </c:strCache>
            </c:strRef>
          </c:tx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numCache>
            </c:numRef>
          </c:cat>
          <c:val>
            <c:numRef>
              <c:f>Лист1!$C$2:$C$28</c:f>
              <c:numCache>
                <c:formatCode>0.0</c:formatCode>
                <c:ptCount val="27"/>
                <c:pt idx="0">
                  <c:v>7297.5</c:v>
                </c:pt>
                <c:pt idx="1">
                  <c:v>7292.1</c:v>
                </c:pt>
                <c:pt idx="2">
                  <c:v>7332</c:v>
                </c:pt>
                <c:pt idx="3">
                  <c:v>7624.3</c:v>
                </c:pt>
                <c:pt idx="4">
                  <c:v>8812.6</c:v>
                </c:pt>
                <c:pt idx="5">
                  <c:v>9523.5</c:v>
                </c:pt>
                <c:pt idx="6">
                  <c:v>8774.7000000000007</c:v>
                </c:pt>
                <c:pt idx="7">
                  <c:v>8285</c:v>
                </c:pt>
                <c:pt idx="8">
                  <c:v>7999.9</c:v>
                </c:pt>
                <c:pt idx="9">
                  <c:v>7808.7</c:v>
                </c:pt>
                <c:pt idx="10">
                  <c:v>8366.6</c:v>
                </c:pt>
                <c:pt idx="11">
                  <c:v>8834.1</c:v>
                </c:pt>
                <c:pt idx="12">
                  <c:v>8585.1</c:v>
                </c:pt>
                <c:pt idx="13">
                  <c:v>9082.7999999999975</c:v>
                </c:pt>
                <c:pt idx="14">
                  <c:v>9021.9</c:v>
                </c:pt>
                <c:pt idx="15">
                  <c:v>8467.1</c:v>
                </c:pt>
                <c:pt idx="16">
                  <c:v>8573</c:v>
                </c:pt>
                <c:pt idx="17">
                  <c:v>7878.2</c:v>
                </c:pt>
                <c:pt idx="18">
                  <c:v>7759.6</c:v>
                </c:pt>
                <c:pt idx="19">
                  <c:v>7754.1</c:v>
                </c:pt>
                <c:pt idx="20">
                  <c:v>7517.3</c:v>
                </c:pt>
                <c:pt idx="21">
                  <c:v>7360.5</c:v>
                </c:pt>
                <c:pt idx="22">
                  <c:v>7129.3</c:v>
                </c:pt>
                <c:pt idx="23">
                  <c:v>6865.1</c:v>
                </c:pt>
                <c:pt idx="24">
                  <c:v>6746.4</c:v>
                </c:pt>
                <c:pt idx="25">
                  <c:v>6687.5</c:v>
                </c:pt>
                <c:pt idx="26">
                  <c:v>6654</c:v>
                </c:pt>
              </c:numCache>
            </c:numRef>
          </c:val>
        </c:ser>
        <c:dLbls/>
        <c:marker val="1"/>
        <c:axId val="142734080"/>
        <c:axId val="142736000"/>
      </c:lineChart>
      <c:catAx>
        <c:axId val="142734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736000"/>
        <c:crosses val="autoZero"/>
        <c:auto val="1"/>
        <c:lblAlgn val="ctr"/>
        <c:lblOffset val="100"/>
      </c:catAx>
      <c:valAx>
        <c:axId val="142736000"/>
        <c:scaling>
          <c:orientation val="minMax"/>
          <c:min val="200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73408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0.17184</cdr:x>
      <cdr:y>0.03295</cdr:y>
    </cdr:from>
    <cdr:to>
      <cdr:x>0.29051</cdr:x>
      <cdr:y>0.11432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9864" y="87477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1%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03520-1174-4B3E-BB71-31E920055CA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A5F76-9968-4188-8484-F566D09077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F9F4C-791E-4DE0-B6FE-BA2D15D00CBC}" type="datetimeFigureOut">
              <a:rPr lang="ru-RU" smtClean="0"/>
              <a:pPr/>
              <a:t>18.07.2017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A674E-44A5-4B7E-B51D-F736BCCC8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4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A674E-44A5-4B7E-B51D-F736BCCC8F6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541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037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466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976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526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905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666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046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211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87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822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922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34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197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954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671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521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169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702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59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5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446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392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570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389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564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393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984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109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8103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273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35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9652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392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595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6336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81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29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3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12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73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34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6BBC-C793-454E-B464-468B2C68F45E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8326-1788-46BE-89D1-95446C19E653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33B9-C19B-4492-A168-EE29488A8D0B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E6140-80BA-43B6-8BA2-288AC6A4E211}" type="datetime1">
              <a:rPr lang="ru-RU"/>
              <a:pPr>
                <a:defRPr/>
              </a:pPr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F79BF71-18D2-4341-9042-4B80001084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099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A4B3-5B69-491A-B70B-9DBE1F651B0E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ADD2-C297-479E-94E6-B1BBAA218068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FB1-1469-4DDE-8038-C9F111C29810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6BB-550B-4979-B23A-2C46AB2557F2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4D4D-8309-4E01-BB19-38FE4346B121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E1B0-82E0-439B-829A-F877AD880422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E351-351C-4BB2-A236-C005C9CED854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21D8-2293-4E4B-ACA4-016871F5805B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BA8A-8A32-46D8-813E-F7E9FE109828}" type="datetime1">
              <a:rPr lang="ru-RU" smtClean="0"/>
              <a:pPr/>
              <a:t>18.07.2017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8BE3-EB55-4F04-A709-E3CE5EE4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5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go.mail.ru/redir?via_page=1&amp;type=sr&amp;redir=eJzLKCkpsNLXz8vMTU2pKMxL0StPTU3KqdRLzs_VT8rJT9c3M7Y0NTE2Z2AwNDUwMDEzMzYwYnj74xEr9_sHMvcYmKa1Pb8vDQA4oxhV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6.xls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69367"/>
            <a:ext cx="9144000" cy="175577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Первичная медико-санитарная помощь.</a:t>
            </a:r>
            <a:b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Проблемы и пути решения.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8712968" cy="1000132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Первый заместитель директора ФГБУ "Центральный научно-исследовательский институт организации и информатизации здравоохранения" МЗ РФ, доктор медицинских наук, профессор, заслуженный деятель науки РФ</a:t>
            </a:r>
            <a:endParaRPr lang="ru-RU" sz="1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Михайлова </a:t>
            </a:r>
            <a:r>
              <a:rPr lang="ru-RU" sz="2800" b="1" dirty="0" smtClean="0">
                <a:solidFill>
                  <a:srgbClr val="FFFF00"/>
                </a:solidFill>
              </a:rPr>
              <a:t>Юлия Васильевна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6448032"/>
            <a:ext cx="157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Москва 2017</a:t>
            </a:r>
            <a:endParaRPr lang="ru-RU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2005-2015 гг. в Свердловской области, как и в России в целом, </a:t>
            </a:r>
            <a:r>
              <a:rPr lang="ru-RU" dirty="0" smtClean="0"/>
              <a:t>сформировались </a:t>
            </a:r>
            <a:r>
              <a:rPr lang="ru-RU" dirty="0"/>
              <a:t>позитивные тенденции продолжительности жизни, обусловленные снижением смертности во всех основных возрастных группах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Темпы </a:t>
            </a:r>
            <a:r>
              <a:rPr lang="ru-RU" dirty="0"/>
              <a:t>роста продолжительности жизни в Свердловской области оказались существенно ниже, чем в России, и этот проигрыш формируется за счет меньших темпов снижения смертности взрослого населения (20 лет и старше), что не компенсируется более высокими, чем в России, темпами снижения смертности в младенческих детских и подростковых возрастах.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125777" y="188640"/>
            <a:ext cx="8856984" cy="10257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300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FF00"/>
                </a:solidFill>
              </a:rPr>
              <a:t>Выводы раздела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10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Меньшие темпы снижения смертности в области определяются худшими, чем в России, тенденциями показателей от всех ведущих причин, кроме болезней органов дыхания и внешних причин у женщин.</a:t>
            </a:r>
          </a:p>
          <a:p>
            <a:r>
              <a:rPr lang="ru-RU" dirty="0"/>
              <a:t>Наихудшие тенденции смертности выявлены для инфекционных болезней и неточно обозначенных состояний. Кроме того, следует обратить внимание на болезни органов пищеварения, смертность от которых в области росла на фоне снижения российских показателей.</a:t>
            </a:r>
          </a:p>
          <a:p>
            <a:r>
              <a:rPr lang="ru-RU" dirty="0"/>
              <a:t>Это привело к отставанию продолжительности жизни в Свердловской области по сравнению с Россией, которое в настоящее время составляет 2,2 года у мужчин и 0,9 года у женщин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143508" y="188640"/>
            <a:ext cx="8856984" cy="10257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094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Выводы продолжение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23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Наибольший проигрыш в смертности по сравнению с Россией отмечен для инфекционных болезней и внешних причин, а также неточно обозначенных состояний и болезней органов пищеварения</a:t>
            </a:r>
            <a:r>
              <a:rPr lang="ru-RU" dirty="0" smtClean="0"/>
              <a:t>.</a:t>
            </a:r>
          </a:p>
          <a:p>
            <a:r>
              <a:rPr lang="ru-RU" dirty="0"/>
              <a:t>Выраженные негативные тенденции смертности от неточно обозначенных состояний, сформировавшиеся после 2011 г., а также высокий уровень смертности от этих причин, выявленные среди населения старших возрастов, позволяют с высокой степенью вероятности предположить перевод существенной части смертности от болезней системы кровообращения в латентную форму за счет диагноза «старость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262801" y="260648"/>
            <a:ext cx="8856984" cy="10257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6493" y="1434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Выводы продолжение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06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116" y="1326789"/>
            <a:ext cx="7132131" cy="29939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FFFF00"/>
                </a:solidFill>
              </a:rPr>
              <a:t>Проблемы оказания первичной медико-санитарной помощи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301" y="655653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46668" y="987250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7345" y="1127927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2978" y="7963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8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8426450" cy="475138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sz="2900" dirty="0" smtClean="0"/>
              <a:t>    </a:t>
            </a:r>
            <a:r>
              <a:rPr lang="ru-RU" altLang="ru-RU" sz="2900" b="1" dirty="0" smtClean="0">
                <a:solidFill>
                  <a:schemeClr val="tx2"/>
                </a:solidFill>
              </a:rPr>
              <a:t>Первичная медицинская помощь, оказываемая в амбулаторных условиях, является центральным звеном всей системы здравоохранения, основным, наиболее доступным, экономически и социально приемлемым видом массовой медицинской помощи, обеспечивающим результативность всей системы здравоохранения.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900" b="1" dirty="0" smtClean="0">
                <a:solidFill>
                  <a:schemeClr val="tx2"/>
                </a:solidFill>
              </a:rPr>
              <a:t>  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900" b="1" dirty="0" smtClean="0">
                <a:solidFill>
                  <a:schemeClr val="tx2"/>
                </a:solidFill>
              </a:rPr>
              <a:t>    Оптимизация деятельности МО, оказывающих первичную медико-социальную помощь, </a:t>
            </a:r>
            <a:br>
              <a:rPr lang="ru-RU" altLang="ru-RU" sz="2900" b="1" dirty="0" smtClean="0">
                <a:solidFill>
                  <a:schemeClr val="tx2"/>
                </a:solidFill>
              </a:rPr>
            </a:br>
            <a:r>
              <a:rPr lang="ru-RU" altLang="ru-RU" sz="2900" b="1" dirty="0" smtClean="0">
                <a:solidFill>
                  <a:schemeClr val="tx2"/>
                </a:solidFill>
              </a:rPr>
              <a:t>требует разработки новых</a:t>
            </a:r>
            <a:r>
              <a:rPr lang="ru-RU" altLang="ru-RU" sz="2900" b="1" dirty="0" smtClean="0">
                <a:solidFill>
                  <a:schemeClr val="folHlink"/>
                </a:solidFill>
              </a:rPr>
              <a:t> </a:t>
            </a:r>
            <a:br>
              <a:rPr lang="ru-RU" altLang="ru-RU" sz="2900" b="1" dirty="0" smtClean="0">
                <a:solidFill>
                  <a:schemeClr val="folHlink"/>
                </a:solidFill>
              </a:rPr>
            </a:br>
            <a:r>
              <a:rPr lang="ru-RU" altLang="ru-RU" b="1" dirty="0" smtClean="0">
                <a:solidFill>
                  <a:srgbClr val="CC0000"/>
                </a:solidFill>
              </a:rPr>
              <a:t>организационно-функциональных моделей </a:t>
            </a:r>
          </a:p>
        </p:txBody>
      </p:sp>
    </p:spTree>
    <p:extLst>
      <p:ext uri="{BB962C8B-B14F-4D97-AF65-F5344CB8AC3E}">
        <p14:creationId xmlns:p14="http://schemas.microsoft.com/office/powerpoint/2010/main" xmlns="" val="12404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Федеральный закон от 21 ноября 2011 г. № 323-ФЗ «Об основах охраны здоровья граждан в Российской </a:t>
            </a:r>
            <a:r>
              <a:rPr lang="ru-RU" b="1" dirty="0" smtClean="0"/>
              <a:t>Федерации».               </a:t>
            </a:r>
            <a:r>
              <a:rPr lang="ru-RU" altLang="ru-RU" b="1" dirty="0" smtClean="0"/>
              <a:t>Статья 33. </a:t>
            </a:r>
            <a:r>
              <a:rPr lang="ru-RU" altLang="ru-RU" b="1" dirty="0"/>
              <a:t>Первичная медико-санитарная </a:t>
            </a:r>
            <a:r>
              <a:rPr lang="ru-RU" altLang="ru-RU" b="1" dirty="0" smtClean="0"/>
              <a:t>помощь;</a:t>
            </a:r>
            <a:endParaRPr lang="ru-RU" altLang="ru-RU" b="1" dirty="0"/>
          </a:p>
          <a:p>
            <a:r>
              <a:rPr lang="ru-RU" altLang="ru-RU" b="1" dirty="0"/>
              <a:t>Приказ Министерства здравоохранения и социального развития РФ </a:t>
            </a:r>
            <a:br>
              <a:rPr lang="ru-RU" altLang="ru-RU" b="1" dirty="0"/>
            </a:br>
            <a:r>
              <a:rPr lang="ru-RU" altLang="ru-RU" b="1" dirty="0"/>
              <a:t>от 15 мая 2012 г. N 543н "Об утверждении Положения об организации оказания первичной медико-санитарной помощи взрослому </a:t>
            </a:r>
            <a:r>
              <a:rPr lang="ru-RU" altLang="ru-RU" b="1" dirty="0" smtClean="0"/>
              <a:t>населению».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Нормативно-правовое обеспечение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87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Rectangle 3"/>
          <p:cNvSpPr>
            <a:spLocks noGrp="1"/>
          </p:cNvSpPr>
          <p:nvPr>
            <p:ph type="body" idx="1"/>
          </p:nvPr>
        </p:nvSpPr>
        <p:spPr>
          <a:xfrm>
            <a:off x="115888" y="1328738"/>
            <a:ext cx="9028112" cy="4359275"/>
          </a:xfrm>
        </p:spPr>
        <p:txBody>
          <a:bodyPr/>
          <a:lstStyle/>
          <a:p>
            <a:pPr marL="447675" indent="-447675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П. 16.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 медицинских организациях могут быть организованы участки: </a:t>
            </a:r>
          </a:p>
          <a:p>
            <a:pPr marL="447675" indent="-447675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80000"/>
              </a:lnSpc>
              <a:spcBef>
                <a:spcPct val="0"/>
              </a:spcBef>
              <a:buSzPct val="150000"/>
              <a:buFontTx/>
              <a:buBlip>
                <a:blip r:embed="rId2"/>
              </a:buBlip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фельдшерский;</a:t>
            </a:r>
          </a:p>
          <a:p>
            <a:pPr marL="447675" indent="-447675">
              <a:lnSpc>
                <a:spcPct val="8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терапевтический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(в том числе цеховой);</a:t>
            </a:r>
          </a:p>
          <a:p>
            <a:pPr marL="447675" indent="-447675">
              <a:lnSpc>
                <a:spcPct val="8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врача общей практики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(семейного врача);</a:t>
            </a:r>
          </a:p>
          <a:p>
            <a:pPr marL="447675" indent="-447675">
              <a:lnSpc>
                <a:spcPct val="8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комплексный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(участок с недостаточной численностью прикрепленного населения (малокомплектный участок) или населения, обслуживаемого врачом-терапевтом врачебной амбулатории, и населения, обслуживаемого фельдшерско-акушерскими пунктами (фельдшерскими здравпунктами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);</a:t>
            </a:r>
          </a:p>
          <a:p>
            <a:pPr marL="447675" indent="-447675">
              <a:lnSpc>
                <a:spcPct val="8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акушерский;</a:t>
            </a:r>
          </a:p>
          <a:p>
            <a:pPr marL="447675" indent="-447675">
              <a:lnSpc>
                <a:spcPct val="8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приписной.</a:t>
            </a:r>
          </a:p>
          <a:p>
            <a:pPr marL="447675" indent="-447675">
              <a:lnSpc>
                <a:spcPct val="80000"/>
              </a:lnSpc>
            </a:pPr>
            <a:endParaRPr lang="ru-RU" altLang="ru-RU" sz="2400" dirty="0" smtClean="0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1109" name="Заголовок 2"/>
          <p:cNvSpPr>
            <a:spLocks/>
          </p:cNvSpPr>
          <p:nvPr/>
        </p:nvSpPr>
        <p:spPr bwMode="auto">
          <a:xfrm>
            <a:off x="115888" y="207330"/>
            <a:ext cx="9028112" cy="1108075"/>
          </a:xfrm>
          <a:prstGeom prst="rect">
            <a:avLst/>
          </a:prstGeom>
          <a:solidFill>
            <a:srgbClr val="4269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FF00"/>
                </a:solidFill>
              </a:rPr>
              <a:t>Приказ Министерства здравоохранения и социального развития РФ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от 15 мая 2012 г. N 543н "Об утверждении Положения об организации оказания первичной медико-санитарной помощи взрослому населению"</a:t>
            </a:r>
            <a:endParaRPr lang="ru-RU" alt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7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/>
          </p:cNvSpPr>
          <p:nvPr>
            <p:ph type="body" idx="1"/>
          </p:nvPr>
        </p:nvSpPr>
        <p:spPr>
          <a:xfrm>
            <a:off x="457200" y="1393824"/>
            <a:ext cx="8229600" cy="4987504"/>
          </a:xfrm>
        </p:spPr>
        <p:txBody>
          <a:bodyPr>
            <a:normAutofit lnSpcReduction="10000"/>
          </a:bodyPr>
          <a:lstStyle/>
          <a:p>
            <a:pPr marL="447675" indent="-447675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П. 18.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Рекомендуемая численность прикрепленного населения на врачебных участках в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соответствии с нормативной штатной численностью медицинского персонала составляет:</a:t>
            </a:r>
          </a:p>
          <a:p>
            <a:pPr marL="447675" indent="-447675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47675" indent="-447675">
              <a:lnSpc>
                <a:spcPct val="8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на фельдшерском участке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1300 человек взрослого населения в возрасте 18 лет и старше;</a:t>
            </a:r>
          </a:p>
          <a:p>
            <a:pPr marL="447675" indent="-447675">
              <a:lnSpc>
                <a:spcPct val="8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на терапевтическом участке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1700 человек взрослого населения в возрасте 18 лет и старше (для терапевтического участка, расположенного в сельской местности, - 1300 человек взрослого населения);</a:t>
            </a:r>
          </a:p>
          <a:p>
            <a:pPr marL="447675" indent="-447675">
              <a:lnSpc>
                <a:spcPct val="8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на участке врача общей практики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- 1200 человек взрослого населения в возрасте 18 лет и старше;</a:t>
            </a:r>
          </a:p>
          <a:p>
            <a:pPr marL="447675" indent="-447675">
              <a:lnSpc>
                <a:spcPct val="8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на комплексном участке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2000 и более человек взрослого и детского населения.</a:t>
            </a:r>
          </a:p>
          <a:p>
            <a:pPr marL="447675" indent="-447675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/>
            </a:r>
            <a:br>
              <a:rPr lang="ru-RU" altLang="ru-RU" sz="1400" dirty="0" smtClean="0">
                <a:latin typeface="Times New Roman" panose="02020603050405020304" pitchFamily="18" charset="0"/>
              </a:rPr>
            </a:br>
            <a:endParaRPr lang="ru-RU" altLang="ru-RU" sz="1400" dirty="0" smtClean="0">
              <a:latin typeface="Times New Roman" panose="02020603050405020304" pitchFamily="18" charset="0"/>
            </a:endParaRPr>
          </a:p>
        </p:txBody>
      </p:sp>
      <p:sp>
        <p:nvSpPr>
          <p:cNvPr id="433155" name="Заголовок 2"/>
          <p:cNvSpPr>
            <a:spLocks/>
          </p:cNvSpPr>
          <p:nvPr/>
        </p:nvSpPr>
        <p:spPr bwMode="auto">
          <a:xfrm>
            <a:off x="115888" y="192987"/>
            <a:ext cx="9028112" cy="1108075"/>
          </a:xfrm>
          <a:prstGeom prst="rect">
            <a:avLst/>
          </a:prstGeom>
          <a:solidFill>
            <a:srgbClr val="4269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FF00"/>
                </a:solidFill>
              </a:rPr>
              <a:t>Приказ Министерства здравоохранения и социального развития РФ </a:t>
            </a:r>
            <a:br>
              <a:rPr lang="ru-RU" altLang="ru-RU" b="1" dirty="0">
                <a:solidFill>
                  <a:srgbClr val="FFFF00"/>
                </a:solidFill>
              </a:rPr>
            </a:br>
            <a:r>
              <a:rPr lang="ru-RU" altLang="ru-RU" b="1" dirty="0">
                <a:solidFill>
                  <a:srgbClr val="FFFF00"/>
                </a:solidFill>
              </a:rPr>
              <a:t>от 15 мая 2012 г. N 543н "Об утверждении Положения об организации оказания первичной медико-санитарной помощи взрослому населению"</a:t>
            </a:r>
          </a:p>
        </p:txBody>
      </p:sp>
    </p:spTree>
    <p:extLst>
      <p:ext uri="{BB962C8B-B14F-4D97-AF65-F5344CB8AC3E}">
        <p14:creationId xmlns:p14="http://schemas.microsoft.com/office/powerpoint/2010/main" xmlns="" val="8411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/>
          </p:cNvSpPr>
          <p:nvPr>
            <p:ph type="title"/>
          </p:nvPr>
        </p:nvSpPr>
        <p:spPr>
          <a:xfrm>
            <a:off x="138113" y="128588"/>
            <a:ext cx="8864600" cy="858837"/>
          </a:xfrm>
          <a:solidFill>
            <a:srgbClr val="426997"/>
          </a:solidFill>
        </p:spPr>
        <p:txBody>
          <a:bodyPr/>
          <a:lstStyle/>
          <a:p>
            <a:r>
              <a:rPr lang="ru-RU" altLang="ru-RU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Достоинства и недостатки действующей модели оказания первичной медико-санитарной помощи в амбулаторных условиях в поликлиниках</a:t>
            </a:r>
          </a:p>
        </p:txBody>
      </p:sp>
      <p:graphicFrame>
        <p:nvGraphicFramePr>
          <p:cNvPr id="477593" name="Group 409"/>
          <p:cNvGraphicFramePr>
            <a:graphicFrameLocks noGrp="1"/>
          </p:cNvGraphicFramePr>
          <p:nvPr/>
        </p:nvGraphicFramePr>
        <p:xfrm>
          <a:off x="166688" y="1119188"/>
          <a:ext cx="8836025" cy="5049688"/>
        </p:xfrm>
        <a:graphic>
          <a:graphicData uri="http://schemas.openxmlformats.org/drawingml/2006/table">
            <a:tbl>
              <a:tblPr/>
              <a:tblGrid>
                <a:gridCol w="4148137"/>
                <a:gridCol w="4687888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Достоинства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001"/>
                      </a:srgbClr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Унифицированные подходы к формированию сети и структуры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Отставание развития нормативной базы деятельности МО и специалистов, оказывающих медицинскую помощь, с учетом изменений, происходящих в социальной политике и экономике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001"/>
                      </a:srgbClr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Унифицированная ресурсная база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сформировавшейся внутренней структуры и содержания работы поликлиник современным подходам и требованиям, вследствие чего действующая модель поликлиники недостаточно конкурентоспособна на рынке медицинских услуг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001"/>
                      </a:srgbClr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комплексного оказания медицинских услуг, включая диагностику, профилактику, лечение, реабилитацию по различным профилям на одной базе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действенных механизмов финансово-экономического управления деятельностью учреждений, подразделений и специалистов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001"/>
                      </a:srgbClr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проведения коллегиальных обсуждений и принятия решений по тактике ведения и лечения пациентов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Отставание развития системы информационного обеспечения деятельности МО и специалистов по организационным и клиническим проблемам медицинского обеспечения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001"/>
                      </a:srgbClr>
                    </a:solidFill>
                  </a:tcPr>
                </a:tc>
              </a:tr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проведения системных лечебно-профилактических мероприятий: комплексного оснащения медицинским оборудованием и аппаратурой; внедрения современных медицинских технологий и алгоритмов медицинской помощи; формирования профессиональных команд специалистов, работающих по различным, в том числе смежным направлениям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координация и преемственность в деятельности МО различного уровня и специалистов, приводящая к появлению множественных дефектов лечебно-диагностической помощи, несвоевременному направлению пациентов в специализированные консультативные, стационарные, высокотехнологичные медицинские и оздоровительные учреждения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001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77438" name="Picture 254" descr="Symbol Er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425" y="1101725"/>
            <a:ext cx="4683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7439" name="Picture 255" descr="All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044575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16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/>
          </p:cNvSpPr>
          <p:nvPr>
            <p:ph type="title"/>
          </p:nvPr>
        </p:nvSpPr>
        <p:spPr>
          <a:xfrm>
            <a:off x="144256" y="116632"/>
            <a:ext cx="8892240" cy="1008112"/>
          </a:xfrm>
          <a:solidFill>
            <a:srgbClr val="426997"/>
          </a:solidFill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Данные федерального статистического наблюдения указывают на</a:t>
            </a:r>
          </a:p>
        </p:txBody>
      </p:sp>
      <p:sp>
        <p:nvSpPr>
          <p:cNvPr id="479235" name="Rectangle 3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496944" cy="4525963"/>
          </a:xfrm>
        </p:spPr>
        <p:txBody>
          <a:bodyPr/>
          <a:lstStyle/>
          <a:p>
            <a:pPr marL="627063" indent="-627063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dirty="0" smtClean="0">
                <a:solidFill>
                  <a:srgbClr val="426997"/>
                </a:solidFill>
              </a:rPr>
              <a:t>Уменьшение абсолютного числа врачей участковой службы, </a:t>
            </a:r>
          </a:p>
          <a:p>
            <a:pPr marL="627063" indent="-627063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dirty="0" smtClean="0">
                <a:solidFill>
                  <a:srgbClr val="426997"/>
                </a:solidFill>
              </a:rPr>
              <a:t>Снижение их доли в общем числе врачей первичного звена здравоохранения</a:t>
            </a:r>
          </a:p>
          <a:p>
            <a:pPr marL="627063" indent="-627063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dirty="0" smtClean="0">
                <a:solidFill>
                  <a:srgbClr val="426997"/>
                </a:solidFill>
              </a:rPr>
              <a:t>Рост доли специализированной помощи в ущерб первичной </a:t>
            </a:r>
          </a:p>
          <a:p>
            <a:pPr marL="627063" indent="-627063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dirty="0" smtClean="0">
                <a:solidFill>
                  <a:srgbClr val="426997"/>
                </a:solidFill>
              </a:rPr>
              <a:t>Уменьшение числа физических лиц врачей участковой службы свидетельствует также о повышении фактической нагрузки на врача, что не позволяет обеспечить требуемое качество оказываемой ими медицинской помощи.</a:t>
            </a:r>
          </a:p>
          <a:p>
            <a:pPr marL="627063" indent="-627063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dirty="0" smtClean="0">
                <a:solidFill>
                  <a:srgbClr val="426997"/>
                </a:solidFill>
              </a:rPr>
              <a:t>Увеличение обеспеченности населения штатами врачей, в том числе амбулаторного звена, сопровождается снижением обеспеченности населения врачами участковой службы: врачами-терапевтами участковыми и ВОП. </a:t>
            </a:r>
          </a:p>
          <a:p>
            <a:pPr marL="627063" indent="-627063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dirty="0" smtClean="0">
                <a:solidFill>
                  <a:srgbClr val="426997"/>
                </a:solidFill>
              </a:rPr>
              <a:t>В результате фактические показатели численности обслуживаемого контингента на одном врачебном участке значительно превышают установленные нормативы, в ряде случаев в 2-4 раза.</a:t>
            </a:r>
          </a:p>
        </p:txBody>
      </p:sp>
    </p:spTree>
    <p:extLst>
      <p:ext uri="{BB962C8B-B14F-4D97-AF65-F5344CB8AC3E}">
        <p14:creationId xmlns:p14="http://schemas.microsoft.com/office/powerpoint/2010/main" xmlns="" val="30394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707" y="1254328"/>
            <a:ext cx="7132131" cy="29939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rgbClr val="FFFF00"/>
                </a:solidFill>
              </a:rPr>
              <a:t>Медико-демографическая ситуация в Свердловской области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в 2005-2015 гг.</a:t>
            </a:r>
            <a:endParaRPr lang="ru-RU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301" y="655653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46668" y="987250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7345" y="1127927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2978" y="7963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3262929"/>
            <a:ext cx="60464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45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 descr="map_okrug copy"/>
          <p:cNvPicPr>
            <a:picLocks noChangeAspect="1" noChangeArrowheads="1"/>
          </p:cNvPicPr>
          <p:nvPr/>
        </p:nvPicPr>
        <p:blipFill>
          <a:blip r:embed="rId2" cstate="print">
            <a:lum brigh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44824"/>
            <a:ext cx="7786688" cy="22320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  <a:r>
              <a:rPr lang="ru-RU" altLang="ru-RU" sz="7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ru-RU" altLang="ru-RU" sz="7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,</a:t>
            </a:r>
            <a:r>
              <a:rPr lang="ru-RU" altLang="ru-RU" sz="7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8%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всех врачей оказывают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первичную медико-санитарную помощь населению России </a:t>
            </a:r>
            <a:r>
              <a:rPr lang="en-US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амбулаторных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4789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948488" y="63817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F67AC87-6F40-40C0-8C15-ABEDA1CDB248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21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526" y="3790006"/>
            <a:ext cx="806608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участковых медицинских сестер и ОВП в Российской Федерации, тыс. человек</a:t>
            </a:r>
          </a:p>
        </p:txBody>
      </p:sp>
      <p:sp>
        <p:nvSpPr>
          <p:cNvPr id="498693" name="TextBox 10"/>
          <p:cNvSpPr txBox="1">
            <a:spLocks noChangeArrowheads="1"/>
          </p:cNvSpPr>
          <p:nvPr/>
        </p:nvSpPr>
        <p:spPr bwMode="auto">
          <a:xfrm>
            <a:off x="4512484" y="6354119"/>
            <a:ext cx="410445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- без Крымского федерального округа</a:t>
            </a:r>
          </a:p>
        </p:txBody>
      </p:sp>
      <p:graphicFrame>
        <p:nvGraphicFramePr>
          <p:cNvPr id="49869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0430417"/>
              </p:ext>
            </p:extLst>
          </p:nvPr>
        </p:nvGraphicFramePr>
        <p:xfrm>
          <a:off x="393700" y="1512265"/>
          <a:ext cx="8501062" cy="2262188"/>
        </p:xfrm>
        <a:graphic>
          <a:graphicData uri="http://schemas.openxmlformats.org/presentationml/2006/ole">
            <p:oleObj spid="_x0000_s1052" r:id="rId3" imgW="11333446" imgH="2261812" progId="Excel.Sheet.8">
              <p:embed/>
            </p:oleObj>
          </a:graphicData>
        </a:graphic>
      </p:graphicFrame>
      <p:graphicFrame>
        <p:nvGraphicFramePr>
          <p:cNvPr id="498695" name="Диаграмма 19"/>
          <p:cNvGraphicFramePr>
            <a:graphicFrameLocks/>
          </p:cNvGraphicFramePr>
          <p:nvPr/>
        </p:nvGraphicFramePr>
        <p:xfrm>
          <a:off x="430213" y="4098925"/>
          <a:ext cx="8501062" cy="2117725"/>
        </p:xfrm>
        <a:graphic>
          <a:graphicData uri="http://schemas.openxmlformats.org/presentationml/2006/ole">
            <p:oleObj spid="_x0000_s1053" r:id="rId4" imgW="11333446" imgH="2121592" progId="Excel.Sheet.8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80116" y="937901"/>
            <a:ext cx="80629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врачей, участковых терапевтов, педиатров,  врачей общей практики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Федерации, тыс. человек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104449" y="151856"/>
            <a:ext cx="8892240" cy="673644"/>
          </a:xfrm>
          <a:prstGeom prst="rect">
            <a:avLst/>
          </a:prstGeom>
          <a:solidFill>
            <a:srgbClr val="426997"/>
          </a:solidFill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участковых врачей и медицинских сестер </a:t>
            </a:r>
          </a:p>
          <a:p>
            <a:r>
              <a:rPr lang="ru-RU" altLang="ru-RU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</a:t>
            </a:r>
            <a:endParaRPr lang="ru-RU" alt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4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7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6983467"/>
              </p:ext>
            </p:extLst>
          </p:nvPr>
        </p:nvGraphicFramePr>
        <p:xfrm>
          <a:off x="4991100" y="1889125"/>
          <a:ext cx="3956050" cy="3914775"/>
        </p:xfrm>
        <a:graphic>
          <a:graphicData uri="http://schemas.openxmlformats.org/presentationml/2006/ole">
            <p:oleObj spid="_x0000_s2072" name="Диаграмма" r:id="rId3" imgW="3924195" imgH="4057610" progId="MSGraph.Chart.8">
              <p:embed followColorScheme="full"/>
            </p:oleObj>
          </a:graphicData>
        </a:graphic>
      </p:graphicFrame>
      <p:graphicFrame>
        <p:nvGraphicFramePr>
          <p:cNvPr id="502787" name="Object 3"/>
          <p:cNvGraphicFramePr>
            <a:graphicFrameLocks noChangeAspect="1"/>
          </p:cNvGraphicFramePr>
          <p:nvPr/>
        </p:nvGraphicFramePr>
        <p:xfrm>
          <a:off x="684213" y="1798638"/>
          <a:ext cx="3957637" cy="4095750"/>
        </p:xfrm>
        <a:graphic>
          <a:graphicData uri="http://schemas.openxmlformats.org/presentationml/2006/ole">
            <p:oleObj spid="_x0000_s2073" name="Диаграмма" r:id="rId4" imgW="3924195" imgH="4057610" progId="MSGraph.Chart.8">
              <p:embed followColorScheme="full"/>
            </p:oleObj>
          </a:graphicData>
        </a:graphic>
      </p:graphicFrame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225425" y="1027113"/>
            <a:ext cx="4198938" cy="554037"/>
          </a:xfrm>
          <a:prstGeom prst="roundRect">
            <a:avLst>
              <a:gd name="adj" fmla="val 16667"/>
            </a:avLst>
          </a:prstGeom>
          <a:solidFill>
            <a:srgbClr val="F2F3BB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ko-KR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Самая низкая обеспеченность УТ+ВОП </a:t>
            </a:r>
            <a:r>
              <a:rPr lang="ru-RU" altLang="ko-KR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ru-RU" altLang="ko-K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3,0</a:t>
            </a:r>
            <a:r>
              <a:rPr lang="ru-RU" altLang="ko-KR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и менее врачей на 10 тыс. нас.</a:t>
            </a:r>
            <a:endParaRPr lang="ru-RU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4651375" y="1028700"/>
            <a:ext cx="4481513" cy="525463"/>
          </a:xfrm>
          <a:prstGeom prst="roundRect">
            <a:avLst>
              <a:gd name="adj" fmla="val 16667"/>
            </a:avLst>
          </a:prstGeom>
          <a:solidFill>
            <a:srgbClr val="F2F3BB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Самая высокая обеспеченность УТ+ВОП </a:t>
            </a:r>
            <a:r>
              <a:rPr lang="ru-RU" alt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5,0</a:t>
            </a:r>
            <a:r>
              <a:rPr lang="ru-RU" altLang="ru-RU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и более врачей на 10 тыс. нас.</a:t>
            </a:r>
          </a:p>
        </p:txBody>
      </p:sp>
      <p:sp>
        <p:nvSpPr>
          <p:cNvPr id="502790" name="AutoShape 6"/>
          <p:cNvSpPr>
            <a:spLocks noChangeArrowheads="1"/>
          </p:cNvSpPr>
          <p:nvPr/>
        </p:nvSpPr>
        <p:spPr bwMode="gray">
          <a:xfrm>
            <a:off x="4665663" y="1998663"/>
            <a:ext cx="333375" cy="2928937"/>
          </a:xfrm>
          <a:prstGeom prst="upArrow">
            <a:avLst>
              <a:gd name="adj1" fmla="val 50000"/>
              <a:gd name="adj2" fmla="val 164000"/>
            </a:avLst>
          </a:prstGeom>
          <a:gradFill rotWithShape="1">
            <a:gsLst>
              <a:gs pos="0">
                <a:srgbClr val="A92200"/>
              </a:gs>
              <a:gs pos="100000">
                <a:srgbClr val="FF33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A922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i="1"/>
          </a:p>
        </p:txBody>
      </p:sp>
      <p:sp>
        <p:nvSpPr>
          <p:cNvPr id="502791" name="AutoShape 7"/>
          <p:cNvSpPr>
            <a:spLocks noChangeArrowheads="1"/>
          </p:cNvSpPr>
          <p:nvPr/>
        </p:nvSpPr>
        <p:spPr bwMode="gray">
          <a:xfrm flipV="1">
            <a:off x="217488" y="2095500"/>
            <a:ext cx="298450" cy="3074988"/>
          </a:xfrm>
          <a:prstGeom prst="upArrow">
            <a:avLst>
              <a:gd name="adj1" fmla="val 50000"/>
              <a:gd name="adj2" fmla="val 192326"/>
            </a:avLst>
          </a:prstGeom>
          <a:gradFill rotWithShape="1">
            <a:gsLst>
              <a:gs pos="0">
                <a:srgbClr val="A92200"/>
              </a:gs>
              <a:gs pos="100000">
                <a:srgbClr val="FF33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A922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i="1"/>
          </a:p>
        </p:txBody>
      </p:sp>
      <p:sp>
        <p:nvSpPr>
          <p:cNvPr id="502793" name="Text Box 9"/>
          <p:cNvSpPr txBox="1">
            <a:spLocks noChangeArrowheads="1"/>
          </p:cNvSpPr>
          <p:nvPr/>
        </p:nvSpPr>
        <p:spPr bwMode="auto">
          <a:xfrm>
            <a:off x="4106863" y="5803900"/>
            <a:ext cx="4873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Разница между наиболее высокой и наиболее низкой обеспеченностью составляет  3,3 раза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193479" y="159396"/>
            <a:ext cx="8892240" cy="673644"/>
          </a:xfrm>
          <a:prstGeom prst="rect">
            <a:avLst/>
          </a:prstGeom>
          <a:solidFill>
            <a:srgbClr val="426997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-324544" y="9649"/>
            <a:ext cx="9577064" cy="973137"/>
          </a:xfrm>
          <a:prstGeom prst="rect">
            <a:avLst/>
          </a:prstGeo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ru-RU" altLang="ko-KR" sz="2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Обеспеченность врачами участковыми терапевтами – </a:t>
            </a:r>
            <a:r>
              <a:rPr lang="ru-RU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3,0</a:t>
            </a:r>
            <a:r>
              <a:rPr lang="ru-RU" altLang="ko-K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br>
              <a:rPr lang="ru-RU" altLang="ko-K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ru-RU" altLang="ko-KR" sz="2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на 10 тыс. нас.; врачами ВОП - </a:t>
            </a:r>
            <a:r>
              <a:rPr lang="ru-RU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0,64</a:t>
            </a:r>
            <a:r>
              <a:rPr lang="ru-RU" altLang="ko-KR" sz="2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(2016 г.)</a:t>
            </a:r>
            <a:endParaRPr lang="ru-RU" altLang="ru-RU" sz="20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824434" y="5170488"/>
            <a:ext cx="216024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5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810" name="Object 2"/>
          <p:cNvGraphicFramePr>
            <a:graphicFrameLocks noChangeAspect="1"/>
          </p:cNvGraphicFramePr>
          <p:nvPr/>
        </p:nvGraphicFramePr>
        <p:xfrm>
          <a:off x="4957763" y="2301875"/>
          <a:ext cx="3956050" cy="3419475"/>
        </p:xfrm>
        <a:graphic>
          <a:graphicData uri="http://schemas.openxmlformats.org/presentationml/2006/ole">
            <p:oleObj spid="_x0000_s3096" name="Диаграмма" r:id="rId3" imgW="3924195" imgH="4057610" progId="MSGraph.Chart.8">
              <p:embed followColorScheme="full"/>
            </p:oleObj>
          </a:graphicData>
        </a:graphic>
      </p:graphicFrame>
      <p:graphicFrame>
        <p:nvGraphicFramePr>
          <p:cNvPr id="503811" name="Object 3"/>
          <p:cNvGraphicFramePr>
            <a:graphicFrameLocks noChangeAspect="1"/>
          </p:cNvGraphicFramePr>
          <p:nvPr/>
        </p:nvGraphicFramePr>
        <p:xfrm>
          <a:off x="692150" y="2301875"/>
          <a:ext cx="3956050" cy="3425825"/>
        </p:xfrm>
        <a:graphic>
          <a:graphicData uri="http://schemas.openxmlformats.org/presentationml/2006/ole">
            <p:oleObj spid="_x0000_s3097" name="Диаграмма" r:id="rId4" imgW="3924195" imgH="4057610" progId="MSGraph.Chart.8">
              <p:embed followColorScheme="full"/>
            </p:oleObj>
          </a:graphicData>
        </a:graphic>
      </p:graphicFrame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496888" y="1260475"/>
            <a:ext cx="3954462" cy="1092200"/>
          </a:xfrm>
          <a:prstGeom prst="roundRect">
            <a:avLst>
              <a:gd name="adj" fmla="val 16667"/>
            </a:avLst>
          </a:prstGeom>
          <a:solidFill>
            <a:srgbClr val="F2F3BB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Самая низкая обеспеченность</a:t>
            </a:r>
            <a:br>
              <a: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(менее 76 человек среднего </a:t>
            </a:r>
            <a:r>
              <a:rPr lang="en-US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медицинского персонала </a:t>
            </a:r>
            <a:br>
              <a: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10 тысяч населения):</a:t>
            </a:r>
          </a:p>
        </p:txBody>
      </p:sp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4660900" y="1211263"/>
            <a:ext cx="4262438" cy="1092200"/>
          </a:xfrm>
          <a:prstGeom prst="roundRect">
            <a:avLst>
              <a:gd name="adj" fmla="val 16667"/>
            </a:avLst>
          </a:prstGeom>
          <a:solidFill>
            <a:srgbClr val="F2F3BB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Самая высокая обеспеченность</a:t>
            </a:r>
            <a:r>
              <a:rPr lang="en-US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(более 115 человек среднего медицинского персонала </a:t>
            </a:r>
            <a:br>
              <a: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10 тысяч населения):</a:t>
            </a:r>
          </a:p>
        </p:txBody>
      </p:sp>
      <p:sp>
        <p:nvSpPr>
          <p:cNvPr id="503814" name="AutoShape 6"/>
          <p:cNvSpPr>
            <a:spLocks noChangeArrowheads="1"/>
          </p:cNvSpPr>
          <p:nvPr/>
        </p:nvSpPr>
        <p:spPr bwMode="gray">
          <a:xfrm>
            <a:off x="4648200" y="2540000"/>
            <a:ext cx="352425" cy="2478088"/>
          </a:xfrm>
          <a:prstGeom prst="upArrow">
            <a:avLst>
              <a:gd name="adj1" fmla="val 50000"/>
              <a:gd name="adj2" fmla="val 131255"/>
            </a:avLst>
          </a:prstGeom>
          <a:gradFill rotWithShape="1">
            <a:gsLst>
              <a:gs pos="0">
                <a:srgbClr val="A92200"/>
              </a:gs>
              <a:gs pos="100000">
                <a:srgbClr val="FF33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A922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i="1"/>
          </a:p>
        </p:txBody>
      </p:sp>
      <p:sp>
        <p:nvSpPr>
          <p:cNvPr id="503815" name="AutoShape 7"/>
          <p:cNvSpPr>
            <a:spLocks noChangeArrowheads="1"/>
          </p:cNvSpPr>
          <p:nvPr/>
        </p:nvSpPr>
        <p:spPr bwMode="gray">
          <a:xfrm flipV="1">
            <a:off x="177800" y="2540000"/>
            <a:ext cx="319088" cy="2586038"/>
          </a:xfrm>
          <a:prstGeom prst="upArrow">
            <a:avLst>
              <a:gd name="adj1" fmla="val 50000"/>
              <a:gd name="adj2" fmla="val 151283"/>
            </a:avLst>
          </a:prstGeom>
          <a:gradFill rotWithShape="1">
            <a:gsLst>
              <a:gs pos="0">
                <a:srgbClr val="A92200"/>
              </a:gs>
              <a:gs pos="100000">
                <a:srgbClr val="FF33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A92200"/>
            </a:contourClr>
          </a:sp3d>
        </p:spPr>
        <p:txBody>
          <a:bodyPr rot="10800000"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i="1"/>
          </a:p>
        </p:txBody>
      </p:sp>
      <p:sp>
        <p:nvSpPr>
          <p:cNvPr id="503817" name="Text Box 9"/>
          <p:cNvSpPr txBox="1">
            <a:spLocks noChangeArrowheads="1"/>
          </p:cNvSpPr>
          <p:nvPr/>
        </p:nvSpPr>
        <p:spPr bwMode="auto">
          <a:xfrm>
            <a:off x="4106863" y="5803900"/>
            <a:ext cx="4873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Разница между наиболее высокой и наиболее низкой обеспеченностью составляет  2,6 раза</a:t>
            </a: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64628" y="141101"/>
            <a:ext cx="9079372" cy="882837"/>
          </a:xfrm>
          <a:prstGeom prst="rect">
            <a:avLst/>
          </a:prstGeom>
          <a:solidFill>
            <a:srgbClr val="426997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-108520" y="1589"/>
            <a:ext cx="9252520" cy="1071561"/>
          </a:xfrm>
          <a:prstGeom prst="rect">
            <a:avLst/>
          </a:prstGeo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ru-RU" altLang="ko-KR" sz="2800" b="1" dirty="0" smtClean="0">
                <a:solidFill>
                  <a:srgbClr val="FFFF00"/>
                </a:solidFill>
              </a:rPr>
              <a:t>Обеспеченность медицинскими сестрами –</a:t>
            </a:r>
            <a:r>
              <a:rPr lang="en-US" altLang="ko-KR" sz="2800" b="1" dirty="0" smtClean="0">
                <a:ea typeface="Gulim" panose="020B0600000101010101" pitchFamily="34" charset="-127"/>
              </a:rPr>
              <a:t> </a:t>
            </a:r>
            <a:endParaRPr lang="ru-RU" altLang="ko-KR" sz="2800" b="1" dirty="0" smtClean="0">
              <a:ea typeface="Gulim" panose="020B0600000101010101" pitchFamily="34" charset="-127"/>
            </a:endParaRPr>
          </a:p>
          <a:p>
            <a:pPr>
              <a:lnSpc>
                <a:spcPct val="95000"/>
              </a:lnSpc>
            </a:pPr>
            <a:r>
              <a:rPr lang="ru-RU" altLang="ko-KR" sz="2800" b="1" dirty="0" smtClean="0">
                <a:solidFill>
                  <a:srgbClr val="FF0000"/>
                </a:solidFill>
              </a:rPr>
              <a:t>88,0 на 10 </a:t>
            </a:r>
            <a:r>
              <a:rPr lang="ru-RU" altLang="ko-KR" sz="2800" b="1" dirty="0" err="1" smtClean="0">
                <a:solidFill>
                  <a:srgbClr val="FF0000"/>
                </a:solidFill>
              </a:rPr>
              <a:t>тыс.нас</a:t>
            </a:r>
            <a:r>
              <a:rPr lang="ru-RU" altLang="ko-KR" sz="2800" b="1" dirty="0" smtClean="0">
                <a:solidFill>
                  <a:srgbClr val="FF0000"/>
                </a:solidFill>
              </a:rPr>
              <a:t>.</a:t>
            </a:r>
            <a:r>
              <a:rPr lang="ru-RU" altLang="ko-KR" sz="2800" b="1" dirty="0" smtClean="0">
                <a:solidFill>
                  <a:srgbClr val="B5511A"/>
                </a:solidFill>
              </a:rPr>
              <a:t> </a:t>
            </a:r>
            <a:r>
              <a:rPr lang="ru-RU" altLang="ko-KR" sz="2800" b="1" dirty="0" smtClean="0">
                <a:solidFill>
                  <a:srgbClr val="FFFF00"/>
                </a:solidFill>
              </a:rPr>
              <a:t>(2016г.)</a:t>
            </a:r>
            <a:endParaRPr lang="ru-RU" altLang="ru-RU" sz="2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9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 idx="4294967295"/>
          </p:nvPr>
        </p:nvSpPr>
        <p:spPr>
          <a:xfrm>
            <a:off x="290513" y="120650"/>
            <a:ext cx="8540750" cy="922338"/>
          </a:xfrm>
          <a:solidFill>
            <a:srgbClr val="426997"/>
          </a:solidFill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200" b="1" dirty="0" smtClean="0">
                <a:solidFill>
                  <a:srgbClr val="FFFF00"/>
                </a:solidFill>
              </a:rPr>
              <a:t>Распределение рабочего времени врачей по видам деятельности (данным хронометражных исследований, 2013-2014 годы)</a:t>
            </a:r>
          </a:p>
        </p:txBody>
      </p:sp>
      <p:graphicFrame>
        <p:nvGraphicFramePr>
          <p:cNvPr id="441347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61938" y="1204913"/>
          <a:ext cx="8658225" cy="4970462"/>
        </p:xfrm>
        <a:graphic>
          <a:graphicData uri="http://schemas.openxmlformats.org/presentationml/2006/ole">
            <p:oleObj spid="_x0000_s4108" name="Диаграмма" r:id="rId3" imgW="8625935" imgH="4952905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043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.</a:t>
            </a:r>
          </a:p>
        </p:txBody>
      </p:sp>
      <p:graphicFrame>
        <p:nvGraphicFramePr>
          <p:cNvPr id="471044" name="Object 4"/>
          <p:cNvGraphicFramePr>
            <a:graphicFrameLocks noChangeAspect="1"/>
          </p:cNvGraphicFramePr>
          <p:nvPr/>
        </p:nvGraphicFramePr>
        <p:xfrm>
          <a:off x="217488" y="1341438"/>
          <a:ext cx="8801100" cy="4514850"/>
        </p:xfrm>
        <a:graphic>
          <a:graphicData uri="http://schemas.openxmlformats.org/presentationml/2006/ole">
            <p:oleObj spid="_x0000_s5132" name="Диаграмма" r:id="rId3" imgW="8858362" imgH="4543545" progId="MSGraph.Chart.8">
              <p:embed followColorScheme="full"/>
            </p:oleObj>
          </a:graphicData>
        </a:graphic>
      </p:graphicFrame>
      <p:pic>
        <p:nvPicPr>
          <p:cNvPr id="471045" name="Picture 5" descr="doctor_r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213" y="4124325"/>
            <a:ext cx="920750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239432" y="224804"/>
            <a:ext cx="8229600" cy="679450"/>
          </a:xfrm>
          <a:prstGeom prst="rect">
            <a:avLst/>
          </a:prstGeom>
          <a:solidFill>
            <a:srgbClr val="426997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dirty="0" smtClean="0">
              <a:solidFill>
                <a:srgbClr val="FFFF00"/>
              </a:solidFill>
            </a:endParaRPr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239432" y="-71437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Медицинская сестра участковая</a:t>
            </a:r>
          </a:p>
        </p:txBody>
      </p:sp>
    </p:spTree>
    <p:extLst>
      <p:ext uri="{BB962C8B-B14F-4D97-AF65-F5344CB8AC3E}">
        <p14:creationId xmlns:p14="http://schemas.microsoft.com/office/powerpoint/2010/main" xmlns="" val="36834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426997"/>
          </a:solidFill>
        </p:spPr>
        <p:txBody>
          <a:bodyPr/>
          <a:lstStyle/>
          <a:p>
            <a:r>
              <a:rPr lang="ru-RU" altLang="ru-RU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ДОЛЯ ЗАТРАТ РАБОЧЕГО ВРЕМЕНИ ПО ВИДАМ ДЕЯТЕЛЬНОСТИ В СМЕНУ ВРАЧАМИ-ТЕРАПЕВТАМИ УЧАСТКОВЫМИ НА АМБУЛАТОРНОМ ПРИЕМЕ В ПОЛИКЛИНИКЕ, РАБОТАЮЩИМИ С МЕДИЦИНСКОЙ СЕСТРОЙ И БЕЗ МЕДИЦИНСКОЙ СЕСТРЫ (в %)</a:t>
            </a:r>
          </a:p>
        </p:txBody>
      </p:sp>
      <p:graphicFrame>
        <p:nvGraphicFramePr>
          <p:cNvPr id="450563" name="Object 3"/>
          <p:cNvGraphicFramePr>
            <a:graphicFrameLocks noGrp="1"/>
          </p:cNvGraphicFramePr>
          <p:nvPr>
            <p:ph sz="half" idx="4294967295"/>
          </p:nvPr>
        </p:nvGraphicFramePr>
        <p:xfrm>
          <a:off x="406400" y="1549400"/>
          <a:ext cx="4140200" cy="4627563"/>
        </p:xfrm>
        <a:graphic>
          <a:graphicData uri="http://schemas.openxmlformats.org/presentationml/2006/ole">
            <p:oleObj spid="_x0000_s6166" name="Лист" r:id="rId3" imgW="4145639" imgH="4633362" progId="Excel.Sheet.8">
              <p:embed/>
            </p:oleObj>
          </a:graphicData>
        </a:graphic>
      </p:graphicFrame>
      <p:graphicFrame>
        <p:nvGraphicFramePr>
          <p:cNvPr id="450564" name="Object 4"/>
          <p:cNvGraphicFramePr>
            <a:graphicFrameLocks noGrp="1"/>
          </p:cNvGraphicFramePr>
          <p:nvPr>
            <p:ph sz="half" idx="4294967295"/>
          </p:nvPr>
        </p:nvGraphicFramePr>
        <p:xfrm>
          <a:off x="4597400" y="1549400"/>
          <a:ext cx="4140200" cy="4627563"/>
        </p:xfrm>
        <a:graphic>
          <a:graphicData uri="http://schemas.openxmlformats.org/presentationml/2006/ole">
            <p:oleObj spid="_x0000_s6167" name="Лист" r:id="rId4" imgW="4145639" imgH="4633362" progId="Excel.Sheet.8">
              <p:embed/>
            </p:oleObj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8B6E05F-272D-481A-945B-AC75077BADA1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26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8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7825"/>
            <a:ext cx="8229600" cy="4525963"/>
          </a:xfrm>
          <a:prstGeom prst="roundRect">
            <a:avLst>
              <a:gd name="adj" fmla="val 11926"/>
            </a:avLst>
          </a:prstGeom>
          <a:ln w="38100">
            <a:solidFill>
              <a:srgbClr val="426997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chemeClr val="tx2"/>
                </a:solidFill>
              </a:rPr>
              <a:t>    Анализ профилактической, диагностической, лечебной и реабилитационной работы, изучение удовлетворенности доступностью и качеством оказания медицинской помощи показывает наличие существенных дефектов и свидетельствует о необходимости реализации системных мер по изменению содержательной части деятельности медицинской организации, оказывающей помощь в амбулаторных условиях, проведению ее структурных преобразований </a:t>
            </a:r>
          </a:p>
          <a:p>
            <a:pPr>
              <a:lnSpc>
                <a:spcPct val="80000"/>
              </a:lnSpc>
            </a:pPr>
            <a:endParaRPr lang="ru-RU" altLang="ru-RU" sz="2800" b="1" smtClean="0">
              <a:solidFill>
                <a:schemeClr val="tx2"/>
              </a:solidFill>
            </a:endParaRPr>
          </a:p>
        </p:txBody>
      </p:sp>
      <p:pic>
        <p:nvPicPr>
          <p:cNvPr id="458757" name="Picture 5" descr="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2913" y="4151313"/>
            <a:ext cx="812800" cy="2563812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35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/>
          </p:cNvSpPr>
          <p:nvPr>
            <p:ph type="title"/>
          </p:nvPr>
        </p:nvSpPr>
        <p:spPr>
          <a:xfrm>
            <a:off x="193675" y="122238"/>
            <a:ext cx="8734425" cy="1276350"/>
          </a:xfrm>
          <a:solidFill>
            <a:srgbClr val="426997"/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rgbClr val="FFFF00"/>
                </a:solidFill>
              </a:rPr>
              <a:t>Основные принципы формирования новой организационной модели деятельности медицинских организаций, оказывающих медицинскую помощь в амбулаторных условиях</a:t>
            </a:r>
          </a:p>
        </p:txBody>
      </p:sp>
      <p:sp>
        <p:nvSpPr>
          <p:cNvPr id="482307" name="Rectangle 3"/>
          <p:cNvSpPr>
            <a:spLocks noGrp="1"/>
          </p:cNvSpPr>
          <p:nvPr>
            <p:ph type="body" idx="1"/>
          </p:nvPr>
        </p:nvSpPr>
        <p:spPr>
          <a:xfrm>
            <a:off x="193675" y="1541463"/>
            <a:ext cx="8734425" cy="4203700"/>
          </a:xfrm>
        </p:spPr>
        <p:txBody>
          <a:bodyPr>
            <a:normAutofit lnSpcReduction="10000"/>
          </a:bodyPr>
          <a:lstStyle/>
          <a:p>
            <a:pPr marL="806450" indent="-806450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smtClean="0">
                <a:solidFill>
                  <a:schemeClr val="tx2"/>
                </a:solidFill>
              </a:rPr>
              <a:t>Поэтапное повышение роли ВОП на основе оптимизации их функциональных обязанностей и численности прикрепленного населения;  </a:t>
            </a:r>
          </a:p>
          <a:p>
            <a:pPr marL="806450" indent="-806450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smtClean="0">
                <a:solidFill>
                  <a:schemeClr val="tx2"/>
                </a:solidFill>
              </a:rPr>
              <a:t>Повышение роли среднего медицинского персонала: </a:t>
            </a:r>
          </a:p>
          <a:p>
            <a:pPr marL="806450" indent="-806450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smtClean="0">
                <a:solidFill>
                  <a:schemeClr val="tx2"/>
                </a:solidFill>
              </a:rPr>
              <a:t>Оптимизация численности и состава врачей-специалистов, ведущих прием пациентов в амбулаторных условиях; </a:t>
            </a:r>
          </a:p>
          <a:p>
            <a:pPr marL="806450" indent="-806450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smtClean="0">
                <a:solidFill>
                  <a:schemeClr val="tx2"/>
                </a:solidFill>
              </a:rPr>
              <a:t>Внедрение четкой последовательности и комплексности при организации медицинской помощи в амбулаторных условиях, внедрение алгоритмов профилактики, диагностики, лечения, реабилитации, помощи на дому и т.д.);</a:t>
            </a:r>
          </a:p>
          <a:p>
            <a:pPr marL="806450" indent="-806450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smtClean="0">
                <a:solidFill>
                  <a:schemeClr val="tx2"/>
                </a:solidFill>
              </a:rPr>
              <a:t>Внедрение современных </a:t>
            </a:r>
            <a:r>
              <a:rPr lang="en-US" altLang="ru-RU" sz="2000" b="1" smtClean="0">
                <a:solidFill>
                  <a:schemeClr val="tx2"/>
                </a:solidFill>
              </a:rPr>
              <a:t>IT-</a:t>
            </a:r>
            <a:r>
              <a:rPr lang="ru-RU" altLang="ru-RU" sz="2000" b="1" smtClean="0">
                <a:solidFill>
                  <a:schemeClr val="tx2"/>
                </a:solidFill>
              </a:rPr>
              <a:t>технологий, включая телемедицинские;</a:t>
            </a:r>
          </a:p>
          <a:p>
            <a:pPr marL="806450" indent="-806450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smtClean="0">
                <a:solidFill>
                  <a:schemeClr val="tx2"/>
                </a:solidFill>
              </a:rPr>
              <a:t>Активное внедрение ресурсосберегающих и замещающих стационар технологий;</a:t>
            </a:r>
          </a:p>
          <a:p>
            <a:pPr marL="806450" indent="-806450">
              <a:lnSpc>
                <a:spcPct val="80000"/>
              </a:lnSpc>
              <a:spcAft>
                <a:spcPts val="300"/>
              </a:spcAft>
              <a:buSzPct val="20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000" b="1" smtClean="0">
                <a:solidFill>
                  <a:schemeClr val="tx2"/>
                </a:solidFill>
              </a:rPr>
              <a:t>Оптимизация системы управления МО, оказывающими медицинскую помощь в амбулаторных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977016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450"/>
          </a:xfrm>
          <a:solidFill>
            <a:srgbClr val="426997"/>
          </a:solidFill>
        </p:spPr>
        <p:txBody>
          <a:bodyPr/>
          <a:lstStyle/>
          <a:p>
            <a:r>
              <a:rPr lang="ru-RU" altLang="ru-RU" sz="3000" b="1" dirty="0" smtClean="0">
                <a:solidFill>
                  <a:srgbClr val="FFFF00"/>
                </a:solidFill>
              </a:rPr>
              <a:t>Основные проблемы организации ПМСП:</a:t>
            </a:r>
            <a:endParaRPr lang="ru-RU" altLang="ru-RU" sz="3000" dirty="0" smtClean="0">
              <a:solidFill>
                <a:srgbClr val="FFFF00"/>
              </a:solidFill>
            </a:endParaRPr>
          </a:p>
        </p:txBody>
      </p:sp>
      <p:sp>
        <p:nvSpPr>
          <p:cNvPr id="480259" name="Rectangle 3"/>
          <p:cNvSpPr>
            <a:spLocks noGrp="1"/>
          </p:cNvSpPr>
          <p:nvPr>
            <p:ph type="body" idx="1"/>
          </p:nvPr>
        </p:nvSpPr>
        <p:spPr>
          <a:xfrm>
            <a:off x="457200" y="1212850"/>
            <a:ext cx="8229600" cy="4525963"/>
          </a:xfrm>
        </p:spPr>
        <p:txBody>
          <a:bodyPr/>
          <a:lstStyle/>
          <a:p>
            <a:pPr marL="447675" indent="-447675">
              <a:lnSpc>
                <a:spcPct val="9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smtClean="0"/>
              <a:t>неудовлетворенность населения оказанием амбулаторной медицинской помощи;</a:t>
            </a:r>
          </a:p>
          <a:p>
            <a:pPr marL="447675" indent="-447675">
              <a:lnSpc>
                <a:spcPct val="9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smtClean="0"/>
              <a:t>Нерациональное распределение нагрузки между медицинским персоналом;</a:t>
            </a:r>
          </a:p>
          <a:p>
            <a:pPr marL="447675" indent="-447675">
              <a:lnSpc>
                <a:spcPct val="9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smtClean="0"/>
              <a:t>перегруженность персонала оформлением медицинской документации;</a:t>
            </a:r>
          </a:p>
          <a:p>
            <a:pPr marL="447675" indent="-447675">
              <a:lnSpc>
                <a:spcPct val="9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smtClean="0"/>
              <a:t>недостаточное использование информационных ресурсов;</a:t>
            </a:r>
          </a:p>
          <a:p>
            <a:pPr marL="447675" indent="-447675">
              <a:lnSpc>
                <a:spcPct val="9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smtClean="0"/>
              <a:t>несоответствие некоторых нормативных документов современным требованиям;</a:t>
            </a:r>
          </a:p>
          <a:p>
            <a:pPr marL="447675" indent="-447675">
              <a:lnSpc>
                <a:spcPct val="9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smtClean="0"/>
              <a:t>дефицит кадров;</a:t>
            </a:r>
          </a:p>
          <a:p>
            <a:pPr marL="447675" indent="-447675">
              <a:lnSpc>
                <a:spcPct val="90000"/>
              </a:lnSpc>
              <a:buSzPct val="150000"/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400" smtClean="0"/>
              <a:t>недостаточное финансирование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19045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4965751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/>
        </p:nvSpPr>
        <p:spPr>
          <a:xfrm>
            <a:off x="179512" y="188641"/>
            <a:ext cx="8856984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0560" y="332656"/>
            <a:ext cx="8435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Динамика продолжительности жизни населения Свердловской области и Российской Федерации,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075806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116" y="1326789"/>
            <a:ext cx="7132131" cy="29939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rgbClr val="FFFF00"/>
                </a:solidFill>
              </a:rPr>
              <a:t>Независимая оценка уровня качества оказания и доступности медицинской помощи медицинскими организациями в амбулаторных условиях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301" y="655653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46668" y="987250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7345" y="1127927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2978" y="7963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2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5921053"/>
            <a:ext cx="684078" cy="67317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70" y="224221"/>
            <a:ext cx="8639159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Нормативная база проведения работы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21" name="Объект 2"/>
          <p:cNvSpPr>
            <a:spLocks noGrp="1"/>
          </p:cNvSpPr>
          <p:nvPr>
            <p:ph idx="4294967295"/>
          </p:nvPr>
        </p:nvSpPr>
        <p:spPr>
          <a:xfrm>
            <a:off x="295230" y="1099909"/>
            <a:ext cx="8562299" cy="549432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108"/>
              </a:spcBef>
            </a:pPr>
            <a:r>
              <a:rPr lang="ru-RU" sz="1700" b="1" dirty="0"/>
              <a:t>Федеральный закон от 21 ноября 2011 г. № 323-ФЗ «Об основах охраны здоровья граждан в Российской Федерации»;</a:t>
            </a:r>
          </a:p>
          <a:p>
            <a:pPr>
              <a:spcBef>
                <a:spcPts val="1108"/>
              </a:spcBef>
            </a:pPr>
            <a:r>
              <a:rPr lang="ru-RU" sz="1700" b="1" dirty="0"/>
              <a:t>Указ Президента РФ от 07 мая 2012 № 597 «О мероприятиях по реализации государственной социальной политики»;</a:t>
            </a:r>
          </a:p>
          <a:p>
            <a:pPr>
              <a:spcBef>
                <a:spcPts val="1108"/>
              </a:spcBef>
            </a:pPr>
            <a:r>
              <a:rPr lang="ru-RU" sz="1700" b="1" dirty="0"/>
              <a:t>Постановление Правительства РФ от 19 июня 2012 г. № 608 «Об утверждении Положения о Министерстве здравоохранения Российской Федерации»; </a:t>
            </a:r>
          </a:p>
          <a:p>
            <a:pPr>
              <a:spcBef>
                <a:spcPts val="1108"/>
              </a:spcBef>
            </a:pPr>
            <a:r>
              <a:rPr lang="ru-RU" sz="1700" b="1" dirty="0"/>
              <a:t>Приказ Минтруда России от 30 августа 2013 г. № 391а «О методических рекомендациях по проведению независимой оценки качества работы организаций, оказывающих социальные услуги в сфере социального обслуживания»</a:t>
            </a:r>
            <a:r>
              <a:rPr lang="en-US" sz="1700" b="1" dirty="0"/>
              <a:t>;</a:t>
            </a:r>
            <a:endParaRPr lang="ru-RU" sz="1700" b="1" dirty="0"/>
          </a:p>
          <a:p>
            <a:pPr>
              <a:spcBef>
                <a:spcPts val="1108"/>
              </a:spcBef>
            </a:pPr>
            <a:r>
              <a:rPr lang="ru-RU" sz="1700" b="1" dirty="0"/>
              <a:t>Приказ Минздрава России от 28 ноября 2014 г. № 787н «Об утверждении показателей, характеризующих общие критерии оценки качества оказания услуг медицинскими организациями»;</a:t>
            </a:r>
          </a:p>
          <a:p>
            <a:pPr>
              <a:spcBef>
                <a:spcPts val="1108"/>
              </a:spcBef>
            </a:pPr>
            <a:r>
              <a:rPr lang="ru-RU" sz="1700" b="1" dirty="0"/>
              <a:t>Приказ Минздрава России от 14 мая 2015 г. № 240 «Об утверждении Методических рекомендаций по проведению независимой оценки качества оказания услуг медицинскими организациями».</a:t>
            </a:r>
          </a:p>
          <a:p>
            <a:pPr>
              <a:spcBef>
                <a:spcPts val="1108"/>
              </a:spcBef>
            </a:pPr>
            <a:endParaRPr lang="ru-RU" sz="1569" dirty="0"/>
          </a:p>
        </p:txBody>
      </p:sp>
    </p:spTree>
    <p:extLst>
      <p:ext uri="{BB962C8B-B14F-4D97-AF65-F5344CB8AC3E}">
        <p14:creationId xmlns:p14="http://schemas.microsoft.com/office/powerpoint/2010/main" xmlns="" val="13436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0000" y="6114731"/>
            <a:ext cx="1828800" cy="337038"/>
          </a:xfrm>
        </p:spPr>
        <p:txBody>
          <a:bodyPr>
            <a:normAutofit/>
          </a:bodyPr>
          <a:lstStyle/>
          <a:p>
            <a:fld id="{8A2F2249-0E77-4C2B-98F8-5713E4F4937E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4080" y="217680"/>
            <a:ext cx="8639159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FFFF00"/>
                </a:solidFill>
              </a:rPr>
              <a:t>База проведения работы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9460" y="1082668"/>
            <a:ext cx="8308398" cy="81724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Формирование рейтингов медицинских организаций, подведомственных субъекту Российской Федерации, относится к полномочиям органов исполнительной власти в сфере здравоохранения субъектов Российской Федерации, и отражает деятельность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на территории конкретного субъекта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4452984"/>
            <a:ext cx="3312368" cy="17050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92" b="1" i="1" dirty="0">
                <a:solidFill>
                  <a:prstClr val="black"/>
                </a:solidFill>
              </a:rPr>
              <a:t>Контент анализ федеральных и региональных нормативных документов по </a:t>
            </a:r>
            <a:r>
              <a:rPr lang="ru-RU" sz="1292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чем </a:t>
            </a:r>
            <a:r>
              <a:rPr lang="ru-RU" sz="1662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ru-RU" sz="1292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источникам </a:t>
            </a:r>
            <a:r>
              <a:rPr lang="ru-RU" sz="1292" b="1" i="1" dirty="0">
                <a:solidFill>
                  <a:prstClr val="black"/>
                </a:solidFill>
              </a:rPr>
              <a:t>для определения возможных показателей оценки качества и доступности медицинской помощи.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51780" y="4588178"/>
            <a:ext cx="2792895" cy="18620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92" b="1" i="1" dirty="0">
                <a:solidFill>
                  <a:schemeClr val="tx1"/>
                </a:solidFill>
              </a:rPr>
              <a:t>Использование </a:t>
            </a:r>
            <a:r>
              <a:rPr lang="ru-RU" sz="1292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различных статистических методов</a:t>
            </a:r>
            <a:r>
              <a:rPr lang="ru-RU" sz="1292" b="1" i="1" dirty="0">
                <a:solidFill>
                  <a:schemeClr val="tx1"/>
                </a:solidFill>
              </a:rPr>
              <a:t>, таких как анализ по фокус-группам, применение обобщенных индикаторов, проверка на наличие выпадающих (аномальных) значений и др.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058510"/>
            <a:ext cx="8230314" cy="1874746"/>
          </a:xfrm>
          <a:prstGeom prst="roundRect">
            <a:avLst>
              <a:gd name="adj" fmla="val 92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968688"/>
            <a:ext cx="8014290" cy="185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2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Независимость оценки</a:t>
            </a:r>
          </a:p>
          <a:p>
            <a:r>
              <a:rPr lang="ru-RU" sz="1400" b="1" dirty="0"/>
              <a:t>Проведенной ФГБУ «Центральный научно-исследовательский институт организации и информатизации здравоохранения» Министерства здравоохранения Российской Федерации.</a:t>
            </a:r>
          </a:p>
          <a:p>
            <a:endParaRPr lang="ru-RU" sz="1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i="1" dirty="0"/>
              <a:t>- отсутствие подведомственных медицинских организаций</a:t>
            </a:r>
          </a:p>
          <a:p>
            <a:r>
              <a:rPr lang="ru-RU" sz="1400" b="1" i="1" dirty="0"/>
              <a:t>- привлечение  экспертов различных уровней, в том числе практикующих врачей, заведующих отделений, специалистов службы медицинской статистики медицинских организаций, главных врачей медицинских организаций, руководителей службы медицинской статистики субъектов</a:t>
            </a:r>
            <a:endParaRPr lang="ru-RU" sz="1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4080" y="4588178"/>
            <a:ext cx="2534094" cy="14220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92" b="1" i="1" dirty="0">
                <a:solidFill>
                  <a:schemeClr val="tx1"/>
                </a:solidFill>
              </a:rPr>
              <a:t>В основе - действующая </a:t>
            </a:r>
            <a:r>
              <a:rPr lang="ru-RU" sz="1292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нормативная база</a:t>
            </a:r>
            <a:r>
              <a:rPr lang="ru-RU" sz="1292" b="1" i="1" dirty="0">
                <a:solidFill>
                  <a:schemeClr val="tx1"/>
                </a:solidFill>
              </a:rPr>
              <a:t>, включающая Федеральный закон РФ, распоряжения Правительства РФ и приказы Минздрава России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626577" y="4133611"/>
            <a:ext cx="2980914" cy="319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07490" y="4133611"/>
            <a:ext cx="0" cy="319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07491" y="4133611"/>
            <a:ext cx="3040737" cy="319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47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7" y="190306"/>
            <a:ext cx="8639159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FFFF00"/>
                </a:solidFill>
              </a:rPr>
              <a:t>Этапы проведения работы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4392" y="5087139"/>
            <a:ext cx="8091668" cy="9036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69" b="1" dirty="0"/>
              <a:t>Разработка критериев для проведения типизации медицинских организаций </a:t>
            </a:r>
            <a:r>
              <a:rPr lang="ru-RU" sz="1569" dirty="0"/>
              <a:t>субъектов Российской Федерации, оказывающих амбулаторную медицинскую помощь и имеющих прикрепленное население (метод экспертных оценок).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4417" y="3743222"/>
            <a:ext cx="6831623" cy="8566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77" b="1" dirty="0"/>
              <a:t>Разработка и апробация системы показателей </a:t>
            </a:r>
            <a:r>
              <a:rPr lang="ru-RU" sz="1477" dirty="0"/>
              <a:t>для проведения оценки доступности медицинской помощи и качества предоставления медицинских услуг в амбулаторных условиях.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34361" y="2513359"/>
            <a:ext cx="6485935" cy="817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/>
              <a:t>Сбор статистических данных</a:t>
            </a:r>
            <a:r>
              <a:rPr lang="ru-RU" sz="1400" dirty="0"/>
              <a:t>, разработка информационной платформы, разработка механизма математической, алгоритмической и статистической обработки данных с применением компьютерных технологий.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0370" y="1397951"/>
            <a:ext cx="4973918" cy="817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/>
              <a:t>Агрегация и транспонирование полученной информации в единую базу данных</a:t>
            </a:r>
            <a:r>
              <a:rPr lang="ru-RU" sz="1400" dirty="0"/>
              <a:t>, а также математическая обработка результатов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73095" y="2173817"/>
            <a:ext cx="735138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62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84990" y="3433944"/>
            <a:ext cx="735138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7283" y="4769498"/>
            <a:ext cx="1027366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2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52910" y="1070534"/>
            <a:ext cx="1027366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62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этап</a:t>
            </a:r>
            <a:endParaRPr lang="ru-RU" sz="1477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4309744" y="4750630"/>
            <a:ext cx="720969" cy="18141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6" name="Стрелка вверх 15"/>
          <p:cNvSpPr/>
          <p:nvPr/>
        </p:nvSpPr>
        <p:spPr>
          <a:xfrm>
            <a:off x="4309741" y="3343237"/>
            <a:ext cx="720969" cy="18141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7" name="Стрелка вверх 16"/>
          <p:cNvSpPr/>
          <p:nvPr/>
        </p:nvSpPr>
        <p:spPr>
          <a:xfrm>
            <a:off x="4309744" y="2192580"/>
            <a:ext cx="720969" cy="18141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</p:spTree>
    <p:extLst>
      <p:ext uri="{BB962C8B-B14F-4D97-AF65-F5344CB8AC3E}">
        <p14:creationId xmlns:p14="http://schemas.microsoft.com/office/powerpoint/2010/main" xmlns="" val="3021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7" y="241053"/>
            <a:ext cx="8639159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2585" b="1" dirty="0">
                <a:solidFill>
                  <a:srgbClr val="FFFF00"/>
                </a:solidFill>
              </a:rPr>
              <a:t>1 этап: Разработка критериев для проведения </a:t>
            </a:r>
            <a:br>
              <a:rPr lang="ru-RU" sz="2585" b="1" dirty="0">
                <a:solidFill>
                  <a:srgbClr val="FFFF00"/>
                </a:solidFill>
              </a:rPr>
            </a:br>
            <a:r>
              <a:rPr lang="ru-RU" sz="2585" b="1" dirty="0">
                <a:solidFill>
                  <a:srgbClr val="FFFF00"/>
                </a:solidFill>
              </a:rPr>
              <a:t>типизации медицинских организаций </a:t>
            </a:r>
          </a:p>
        </p:txBody>
      </p:sp>
      <p:pic>
        <p:nvPicPr>
          <p:cNvPr id="1029" name="Picture 5" descr="C:\Users\user\Documents\Рейтинг амбулаторных учреждений\3) Московская область и РФ 2016\Отчет и доклады\Доклад РФ\Амбулатор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6278" y="3240669"/>
            <a:ext cx="822080" cy="548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1026" name="Picture 2" descr="C:\Users\user\Documents\Рейтинг амбулаторных учреждений\3) Московская область и РФ 2016\Отчет и доклады\Доклад РФ\Поликлиини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77" y="3528877"/>
            <a:ext cx="1173567" cy="67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Выноска со стрелкой вниз 2"/>
          <p:cNvSpPr/>
          <p:nvPr/>
        </p:nvSpPr>
        <p:spPr>
          <a:xfrm>
            <a:off x="489735" y="3221858"/>
            <a:ext cx="5169880" cy="925098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62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Разнообразие типов медицинских организаций, </a:t>
            </a:r>
          </a:p>
          <a:p>
            <a:r>
              <a:rPr lang="ru-RU" sz="1662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оказывающих амбулаторную помощь населению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368" y="3872757"/>
            <a:ext cx="5334666" cy="859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62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невозможность прямого сопоставления показателей</a:t>
            </a:r>
          </a:p>
          <a:p>
            <a:pPr>
              <a:lnSpc>
                <a:spcPct val="150000"/>
              </a:lnSpc>
            </a:pPr>
            <a:r>
              <a:rPr lang="ru-RU" sz="1662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необходимость типизации медицинских организаций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56997" y="4719803"/>
            <a:ext cx="516792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77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экспертных оценок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это методы организации работы со специалистами-экспертами и обработки мнений экспертов:</a:t>
            </a:r>
          </a:p>
          <a:p>
            <a:pPr marL="211021" indent="-168817">
              <a:spcAft>
                <a:spcPts val="277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коллективные экспертные оценки </a:t>
            </a:r>
          </a:p>
          <a:p>
            <a:pPr marL="211021" indent="-168817">
              <a:spcAft>
                <a:spcPts val="277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индивидуальные экспертные оценки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291" y="1034365"/>
            <a:ext cx="80239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994">
              <a:lnSpc>
                <a:spcPct val="150000"/>
              </a:lnSpc>
              <a:spcAft>
                <a:spcPts val="554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медицинской организации (юридического лица) для оценки:</a:t>
            </a:r>
          </a:p>
          <a:p>
            <a:pPr marL="211021" indent="-168817">
              <a:lnSpc>
                <a:spcPct val="150000"/>
              </a:lnSpc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многофакторное взаимодействие при оказании </a:t>
            </a:r>
          </a:p>
          <a:p>
            <a:pPr marL="243260">
              <a:lnSpc>
                <a:spcPct val="150000"/>
              </a:lnSpc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медицинской помощи</a:t>
            </a:r>
          </a:p>
          <a:p>
            <a:pPr marL="211021" indent="-168817">
              <a:lnSpc>
                <a:spcPct val="150000"/>
              </a:lnSpc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единые </a:t>
            </a:r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параклинические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и вспомогательные подразделения</a:t>
            </a:r>
          </a:p>
          <a:p>
            <a:pPr marL="211021" indent="-168817">
              <a:lnSpc>
                <a:spcPct val="150000"/>
              </a:lnSpc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участие различных подразделений при оказании медицинской помощи пациенту</a:t>
            </a:r>
          </a:p>
        </p:txBody>
      </p:sp>
      <p:pic>
        <p:nvPicPr>
          <p:cNvPr id="6" name="Picture 4" descr="http://gubkin-gdb.belzdrav.ru/upload/medialibrary/5a9/5a9ea4181c6064f17d1a1e22322a3a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454"/>
          <a:stretch/>
        </p:blipFill>
        <p:spPr bwMode="auto">
          <a:xfrm>
            <a:off x="5873261" y="3148141"/>
            <a:ext cx="1535401" cy="823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059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180792"/>
            <a:ext cx="8639159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FFFF00"/>
                </a:solidFill>
              </a:rPr>
              <a:t>Группы медицинских организаций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458352" y="2986106"/>
            <a:ext cx="8352692" cy="1275524"/>
          </a:xfrm>
          <a:prstGeom prst="downArrowCallout">
            <a:avLst>
              <a:gd name="adj1" fmla="val 25000"/>
              <a:gd name="adj2" fmla="val 25000"/>
              <a:gd name="adj3" fmla="val 22314"/>
              <a:gd name="adj4" fmla="val 6583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84406" tIns="42203" rIns="84406" bIns="4220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77" dirty="0">
                <a:solidFill>
                  <a:srgbClr val="FF0000"/>
                </a:solidFill>
              </a:rPr>
              <a:t>В целях обеспечения сопоставимости оцениваемых показателей </a:t>
            </a:r>
            <a:r>
              <a:rPr lang="ru-RU" sz="1477" dirty="0"/>
              <a:t>медицинских организаций, оказывающих амбулаторную медицинскую помощь и имеющих прикрепленное население, экспертами было </a:t>
            </a:r>
            <a:r>
              <a:rPr lang="ru-RU" sz="1477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выделено 4 группы медицинских организаций</a:t>
            </a:r>
            <a:r>
              <a:rPr lang="ru-RU" sz="1477" dirty="0"/>
              <a:t>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7211" y="3913443"/>
            <a:ext cx="2475763" cy="1736646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А.</a:t>
            </a:r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Многопрофильные больницы и центральные городские больницы,  имеющие прикрепленное население</a:t>
            </a:r>
            <a:r>
              <a:rPr lang="ru-RU" sz="1200" dirty="0">
                <a:solidFill>
                  <a:schemeClr val="tx1"/>
                </a:solidFill>
              </a:rPr>
              <a:t> – в исследование вошли 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881</a:t>
            </a:r>
            <a:r>
              <a:rPr lang="ru-RU" sz="1200" dirty="0">
                <a:solidFill>
                  <a:schemeClr val="tx1"/>
                </a:solidFill>
              </a:rPr>
              <a:t> мед. организация (юридических лица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64859" y="4406529"/>
            <a:ext cx="1839457" cy="1328023"/>
          </a:xfrm>
          <a:prstGeom prst="roundRect">
            <a:avLst>
              <a:gd name="adj" fmla="val 17763"/>
            </a:avLst>
          </a:prstGeom>
          <a:solidFill>
            <a:schemeClr val="bg2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Б.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Самостоятельные поликлиники </a:t>
            </a:r>
            <a:r>
              <a:rPr lang="ru-RU" sz="1200" dirty="0">
                <a:solidFill>
                  <a:schemeClr val="tx1"/>
                </a:solidFill>
              </a:rPr>
              <a:t>– в исследование вошли 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мед. организации (юридических лица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36201" y="4182765"/>
            <a:ext cx="2130318" cy="1720968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В.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Районные больницы и центральные районные больницы </a:t>
            </a:r>
            <a:r>
              <a:rPr lang="ru-RU" sz="1200" dirty="0">
                <a:solidFill>
                  <a:schemeClr val="tx1"/>
                </a:solidFill>
              </a:rPr>
              <a:t>– в исследование вошли 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1824</a:t>
            </a:r>
            <a:r>
              <a:rPr lang="ru-RU" sz="1200" dirty="0">
                <a:solidFill>
                  <a:schemeClr val="tx1"/>
                </a:solidFill>
              </a:rPr>
              <a:t> мед. организации (юридических лица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108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44052" y="3873921"/>
            <a:ext cx="1983150" cy="1516657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Г.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Участковые больницы и врачебные амбулатории </a:t>
            </a:r>
            <a:r>
              <a:rPr lang="ru-RU" sz="1200" dirty="0">
                <a:solidFill>
                  <a:schemeClr val="tx1"/>
                </a:solidFill>
              </a:rPr>
              <a:t>– в исследование вошли </a:t>
            </a: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r>
              <a:rPr lang="ru-RU" sz="1200" dirty="0">
                <a:solidFill>
                  <a:schemeClr val="tx1"/>
                </a:solidFill>
              </a:rPr>
              <a:t> мед. организаций (юридических лиц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108" u="sng" dirty="0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39655" y="6257193"/>
            <a:ext cx="1828800" cy="337038"/>
          </a:xfrm>
        </p:spPr>
        <p:txBody>
          <a:bodyPr/>
          <a:lstStyle/>
          <a:p>
            <a:fld id="{8A2F2249-0E77-4C2B-98F8-5713E4F4937E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4294967295"/>
          </p:nvPr>
        </p:nvSpPr>
        <p:spPr>
          <a:xfrm>
            <a:off x="288032" y="980902"/>
            <a:ext cx="8890427" cy="18384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/>
              <a:t>Типизация медицинских организаций, оказывающих амбулаторную медицинскую помощь и имеющих прикрепленное население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проведена методом коллективных экспертных оценок</a:t>
            </a:r>
            <a:r>
              <a:rPr lang="ru-RU" sz="1400" b="1" dirty="0"/>
              <a:t> с учетом следующих критериев: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b="1" dirty="0"/>
              <a:t>наличие или отсутствие прикрепленного населения;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b="1" dirty="0"/>
              <a:t>являющиеся самостоятельными юридическими лицами либо входящими подразделениями;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b="1" dirty="0"/>
              <a:t>обслуживающие городское или сельское население;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b="1" dirty="0"/>
              <a:t>категория обслуживаемого населения (взрослое, детское, смешанное);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b="1" dirty="0"/>
              <a:t>в зависимости от вида осуществляемой медицинской деятельности и мощности медицинской организации.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6041232"/>
            <a:ext cx="4392488" cy="63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2" b="1" dirty="0">
                <a:solidFill>
                  <a:srgbClr val="0000FF"/>
                </a:solidFill>
              </a:rPr>
              <a:t>Проведена оценка деятельности </a:t>
            </a:r>
            <a:r>
              <a:rPr lang="ru-RU" sz="1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3704</a:t>
            </a:r>
            <a:r>
              <a:rPr lang="ru-RU" sz="184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62" b="1" dirty="0">
                <a:solidFill>
                  <a:srgbClr val="0000FF"/>
                </a:solidFill>
              </a:rPr>
              <a:t>медицинских организаций</a:t>
            </a:r>
            <a:endParaRPr lang="ru-RU" sz="1662" dirty="0"/>
          </a:p>
        </p:txBody>
      </p:sp>
    </p:spTree>
    <p:extLst>
      <p:ext uri="{BB962C8B-B14F-4D97-AF65-F5344CB8AC3E}">
        <p14:creationId xmlns:p14="http://schemas.microsoft.com/office/powerpoint/2010/main" xmlns="" val="18598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15661" y="1196752"/>
            <a:ext cx="8371139" cy="3024554"/>
          </a:xfrm>
          <a:prstGeom prst="roundRect">
            <a:avLst>
              <a:gd name="adj" fmla="val 125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ru-RU" sz="12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8027" y="197096"/>
            <a:ext cx="8639159" cy="93171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FFFF00"/>
                </a:solidFill>
              </a:rPr>
              <a:t>2 этап: Разработка системы показателей для проведения оценки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282951"/>
            <a:ext cx="3730508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46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отбор критериев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9523" y="1697411"/>
            <a:ext cx="79834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7058"/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сформирована информационная база</a:t>
            </a:r>
            <a:r>
              <a:rPr lang="ru-RU" sz="1400" b="1" dirty="0"/>
              <a:t>, содержащая различные показатели оценки,  общим числом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276 единиц</a:t>
            </a:r>
            <a:r>
              <a:rPr lang="ru-RU" sz="1400" b="1" dirty="0"/>
              <a:t>.</a:t>
            </a:r>
          </a:p>
          <a:p>
            <a:pPr indent="167058"/>
            <a:r>
              <a:rPr lang="ru-RU" sz="1400" b="1" dirty="0"/>
              <a:t>Для объективизации разработанных критериев типизации медицинских организаций и системы показателей </a:t>
            </a: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привлечены специалисты субъектов Российской Федерации</a:t>
            </a:r>
          </a:p>
          <a:p>
            <a:pPr indent="167058"/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776" indent="-263776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</a:rPr>
              <a:t>Были получены рекомендации по </a:t>
            </a:r>
            <a:r>
              <a:rPr lang="ru-RU" sz="1400" b="1" dirty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объективизации перечня </a:t>
            </a:r>
            <a:r>
              <a:rPr lang="ru-RU" sz="1400" b="1" dirty="0">
                <a:solidFill>
                  <a:prstClr val="black"/>
                </a:solidFill>
              </a:rPr>
              <a:t>обобщенных групп медицинских организаций и показателей для проведения оценки в части исключения избыточных либо включения в перечень дополнительных пунктов.</a:t>
            </a:r>
          </a:p>
          <a:p>
            <a:pPr marL="263776" indent="-263776">
              <a:buFont typeface="Wingdings" panose="05000000000000000000" pitchFamily="2" charset="2"/>
              <a:buChar char="ü"/>
            </a:pPr>
            <a:r>
              <a:rPr lang="ru-RU" sz="1400" b="1" dirty="0"/>
              <a:t>Было проведено </a:t>
            </a:r>
            <a:r>
              <a:rPr lang="ru-RU" sz="1400" b="1" dirty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обсуждение разработанной системы показателей </a:t>
            </a:r>
            <a:r>
              <a:rPr lang="ru-RU" sz="1400" b="1" dirty="0"/>
              <a:t>с руководителями и специалистами службы медицинской статистики субъектов Российской Федерации.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370" y="4444839"/>
            <a:ext cx="8445281" cy="18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994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</a:rPr>
              <a:t>В качестве экспертов были привлечены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специалисты, кандидаты и доктора медицинских и экономических наук, руководители службы медицинской статистики субъектов Российской Федерации</a:t>
            </a:r>
            <a:r>
              <a:rPr lang="ru-RU" sz="1600" dirty="0">
                <a:solidFill>
                  <a:prstClr val="black"/>
                </a:solidFill>
              </a:rPr>
              <a:t>, которые производили экспертную оценку с учетом их опыта, возраста и компетентности.</a:t>
            </a:r>
          </a:p>
          <a:p>
            <a:pPr marL="84994">
              <a:lnSpc>
                <a:spcPct val="150000"/>
              </a:lnSpc>
            </a:pPr>
            <a:endParaRPr lang="ru-RU" sz="1292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8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140" y="4604132"/>
            <a:ext cx="40718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Итоговый перечень содержал </a:t>
            </a:r>
            <a:r>
              <a:rPr lang="ru-RU" sz="16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ru-RU" sz="1600" b="1" dirty="0"/>
              <a:t> индикаторов для проведения оценки медицинских организаций, оказывающих амбулаторную медицинскую помощь прикрепленному населению.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252" y="143287"/>
            <a:ext cx="8639159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Перечень показателей для проведения оценки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068" y="1369619"/>
            <a:ext cx="8607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Был подготовлен итоговый перечень показателей, который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основывался на статистических данных о деятельности медицинских организаций</a:t>
            </a:r>
            <a:r>
              <a:rPr lang="ru-RU" sz="1600" dirty="0"/>
              <a:t>, оказывающих амбулаторную медицинскую помощь и имеющих прикрепленное население и информации в действующих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информационных системах</a:t>
            </a:r>
            <a:r>
              <a:rPr lang="ru-RU" sz="1600" dirty="0"/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11941" y="3147470"/>
            <a:ext cx="3811207" cy="2765926"/>
            <a:chOff x="4958043" y="2804185"/>
            <a:chExt cx="4474030" cy="33151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043" y="4020025"/>
              <a:ext cx="2999015" cy="20993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52" y="3836868"/>
              <a:ext cx="2999015" cy="20993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472" y="3636013"/>
              <a:ext cx="2999015" cy="20993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557" y="3414449"/>
              <a:ext cx="2999015" cy="20993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58" y="2804185"/>
              <a:ext cx="2999015" cy="20993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0646" y="2587745"/>
            <a:ext cx="5152246" cy="191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77" b="1" dirty="0"/>
              <a:t>Показатели охватывали </a:t>
            </a:r>
          </a:p>
          <a:p>
            <a:pPr marL="263776" indent="-263776">
              <a:buFont typeface="Wingdings" panose="05000000000000000000" pitchFamily="2" charset="2"/>
              <a:buChar char="ü"/>
            </a:pPr>
            <a:r>
              <a:rPr lang="ru-RU" sz="1477" b="1" dirty="0">
                <a:solidFill>
                  <a:srgbClr val="FF0000"/>
                </a:solidFill>
              </a:rPr>
              <a:t>кадровые ресурсы, </a:t>
            </a:r>
          </a:p>
          <a:p>
            <a:pPr marL="334116" indent="-263776">
              <a:buFont typeface="Wingdings" panose="05000000000000000000" pitchFamily="2" charset="2"/>
              <a:buChar char="ü"/>
            </a:pPr>
            <a:r>
              <a:rPr lang="ru-RU" sz="1477" b="1" dirty="0">
                <a:solidFill>
                  <a:srgbClr val="FF0000"/>
                </a:solidFill>
              </a:rPr>
              <a:t>материальные ресурсы </a:t>
            </a:r>
          </a:p>
          <a:p>
            <a:pPr marL="413249" indent="-263776">
              <a:buFont typeface="Wingdings" panose="05000000000000000000" pitchFamily="2" charset="2"/>
              <a:buChar char="ü"/>
            </a:pPr>
            <a:r>
              <a:rPr lang="ru-RU" sz="1477" b="1" dirty="0">
                <a:solidFill>
                  <a:srgbClr val="FF0000"/>
                </a:solidFill>
              </a:rPr>
              <a:t>информационные ресурсы</a:t>
            </a:r>
            <a:endParaRPr lang="ru-RU" sz="1477" b="1" dirty="0"/>
          </a:p>
          <a:p>
            <a:pPr marL="501174" indent="-263776">
              <a:buFont typeface="Wingdings" panose="05000000000000000000" pitchFamily="2" charset="2"/>
              <a:buChar char="ü"/>
            </a:pPr>
            <a:r>
              <a:rPr lang="ru-RU" sz="1477" b="1" dirty="0">
                <a:solidFill>
                  <a:srgbClr val="FF0000"/>
                </a:solidFill>
              </a:rPr>
              <a:t>процессы диагностики </a:t>
            </a:r>
          </a:p>
          <a:p>
            <a:pPr marL="580307" indent="-263776">
              <a:buFont typeface="Wingdings" panose="05000000000000000000" pitchFamily="2" charset="2"/>
              <a:buChar char="ü"/>
            </a:pPr>
            <a:r>
              <a:rPr lang="ru-RU" sz="1477" b="1" dirty="0">
                <a:solidFill>
                  <a:srgbClr val="FF0000"/>
                </a:solidFill>
              </a:rPr>
              <a:t>процессы профилактики </a:t>
            </a:r>
          </a:p>
          <a:p>
            <a:pPr marL="659440" indent="-263776">
              <a:buFont typeface="Wingdings" panose="05000000000000000000" pitchFamily="2" charset="2"/>
              <a:buChar char="ü"/>
            </a:pPr>
            <a:r>
              <a:rPr lang="ru-RU" sz="1477" b="1" dirty="0">
                <a:solidFill>
                  <a:srgbClr val="FF0000"/>
                </a:solidFill>
              </a:rPr>
              <a:t>процессы лечения</a:t>
            </a:r>
            <a:r>
              <a:rPr lang="ru-RU" sz="1477" b="1" dirty="0"/>
              <a:t> </a:t>
            </a:r>
          </a:p>
          <a:p>
            <a:pPr marL="747365" indent="-263776">
              <a:buFont typeface="Wingdings" panose="05000000000000000000" pitchFamily="2" charset="2"/>
              <a:buChar char="ü"/>
            </a:pPr>
            <a:r>
              <a:rPr lang="ru-RU" sz="1477" b="1" dirty="0">
                <a:solidFill>
                  <a:srgbClr val="FF0000"/>
                </a:solidFill>
              </a:rPr>
              <a:t>показатели результативности</a:t>
            </a:r>
            <a:endParaRPr lang="ru-RU" sz="1477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60477" y="1037142"/>
            <a:ext cx="667144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2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работа по методологической разработке критериев</a:t>
            </a:r>
            <a:endParaRPr lang="ru-RU" sz="1662" dirty="0">
              <a:solidFill>
                <a:srgbClr val="0000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7252" y="964804"/>
            <a:ext cx="8616462" cy="148933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</p:spTree>
    <p:extLst>
      <p:ext uri="{BB962C8B-B14F-4D97-AF65-F5344CB8AC3E}">
        <p14:creationId xmlns:p14="http://schemas.microsoft.com/office/powerpoint/2010/main" xmlns="" val="4584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33" y="218785"/>
            <a:ext cx="8639159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FFFF00"/>
                </a:solidFill>
              </a:rPr>
              <a:t>Перечень показателей для проведения оценки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598733" y="1298618"/>
            <a:ext cx="4301303" cy="5027286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16. Охват профилактическими медицинскими осмотрами детей в возрасте 0-17 лет;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17. Доля детей I и II группы состояния здоровья;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18. Доля детей первого года жизни, находящихся на грудном вскармливании не менее 3-х месяцев;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923" b="1" dirty="0">
                <a:solidFill>
                  <a:srgbClr val="FF0000"/>
                </a:solidFill>
              </a:rPr>
              <a:t>19. Доля активных амбулаторных посещений от общего числа посещений по заболеванию</a:t>
            </a:r>
            <a:r>
              <a:rPr lang="ru-RU" sz="831" dirty="0"/>
              <a:t>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20. Доля амбулаторных посещений с профилактической целью от общего числа посещений;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21. Охват больных диспансерным наблюдением;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22. Охват диспансеризацией определенных групп взрослого населения из числа подлежащих диспансеризации в текущем году;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23. Доля пациентов обученных в школе для пациентов с артериальной гипертензией, среди всех пациентов с артериальной гипертензией;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24. Охват обследованием на туберкулез методом </a:t>
            </a:r>
            <a:r>
              <a:rPr lang="ru-RU" sz="831" dirty="0" err="1"/>
              <a:t>туберкулинодиагностики</a:t>
            </a:r>
            <a:r>
              <a:rPr lang="ru-RU" sz="831" dirty="0"/>
              <a:t> детей в возрасте 0-14 лет;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25. Охват обследованием на туберкулез методом профилактических рентгенологических исследований органов грудной клетки;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26. Охват населения вакцинированием против гриппа;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27. Охват населения вакцинированием против пневмококковой инфекции;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28. Полнота, актуальность и понятность информации о медицинской организации, размещаемой на официальном сайте медицинской организации;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/>
              <a:t>29. Наличие и доступность на официальном сайте медицинской организации способов обратной связи с потребителями услуг.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54470" y="1298617"/>
            <a:ext cx="4287510" cy="5003869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>
                <a:solidFill>
                  <a:prstClr val="black"/>
                </a:solidFill>
              </a:rPr>
              <a:t>1. Среднее число прикрепленного населения, приходящееся на одно физическое лицо врача участковой службы;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>
                <a:solidFill>
                  <a:prstClr val="black"/>
                </a:solidFill>
              </a:rPr>
              <a:t>2. Коэффициент совместительства врачей;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>
                <a:solidFill>
                  <a:prstClr val="black"/>
                </a:solidFill>
              </a:rPr>
              <a:t>3. Коэффициент совместительства среднего медицинского персонала;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923" b="1" dirty="0">
                <a:solidFill>
                  <a:srgbClr val="FF0000"/>
                </a:solidFill>
              </a:rPr>
              <a:t>4. Коэффициент совместительства врачей участковой службы;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923" b="1" dirty="0">
                <a:solidFill>
                  <a:srgbClr val="FF0000"/>
                </a:solidFill>
              </a:rPr>
              <a:t>5. Коэффициент совместительства среднего медицинского персонала, работающего с врачами участковой службы;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>
                <a:solidFill>
                  <a:prstClr val="black"/>
                </a:solidFill>
              </a:rPr>
              <a:t>6. Число среднего медицинского персонала, работающего с врачами участковой службы, на 1 врача участковой службы;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>
                <a:solidFill>
                  <a:prstClr val="black"/>
                </a:solidFill>
              </a:rPr>
              <a:t>7. Коэффициент текучести врачебных кадров;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>
                <a:solidFill>
                  <a:prstClr val="black"/>
                </a:solidFill>
              </a:rPr>
              <a:t>8. Коэффициент текучести среднего медицинского персонала;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>
                <a:solidFill>
                  <a:prstClr val="black"/>
                </a:solidFill>
              </a:rPr>
              <a:t>9. </a:t>
            </a:r>
            <a:r>
              <a:rPr lang="ru-RU" sz="831" dirty="0" err="1">
                <a:solidFill>
                  <a:prstClr val="black"/>
                </a:solidFill>
              </a:rPr>
              <a:t>Фондовооруженность</a:t>
            </a:r>
            <a:r>
              <a:rPr lang="ru-RU" sz="831" dirty="0">
                <a:solidFill>
                  <a:prstClr val="black"/>
                </a:solidFill>
              </a:rPr>
              <a:t>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>
                <a:solidFill>
                  <a:prstClr val="black"/>
                </a:solidFill>
              </a:rPr>
              <a:t>10. Число обоснованных жалоб граждан на действия работников медицинской организации (амбулаторная помощь);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923" b="1" dirty="0">
                <a:solidFill>
                  <a:srgbClr val="FF0000"/>
                </a:solidFill>
              </a:rPr>
              <a:t>11. Частота вызовов скорой медицинской помощи (на 1000 прикрепленного населения);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>
                <a:solidFill>
                  <a:prstClr val="black"/>
                </a:solidFill>
              </a:rPr>
              <a:t>12. Доля злокачественных новообразований I-II стадии заболевания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>
                <a:solidFill>
                  <a:prstClr val="black"/>
                </a:solidFill>
              </a:rPr>
              <a:t>13. Число умерших на дому лиц трудоспособного возраста (женщины 18-54 года, мужчины 18-59 лет) на 1000 прикрепленного населения соответствующего возраста;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None/>
            </a:pPr>
            <a:r>
              <a:rPr lang="ru-RU" sz="831" dirty="0">
                <a:solidFill>
                  <a:prstClr val="black"/>
                </a:solidFill>
              </a:rPr>
              <a:t>14. Число лиц, умерших от инсульта и инфаркта миокарда в возрасте до 65 лет, на 1000 прикрепленного населения соответствующего возраста;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554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923" b="1" dirty="0">
                <a:solidFill>
                  <a:srgbClr val="FF0000"/>
                </a:solidFill>
              </a:rPr>
              <a:t>15. Число умерших на дому детей 0-17 лет на 1000 прикрепленного населения соответствующего возраста;</a:t>
            </a:r>
            <a:endParaRPr lang="ru-RU" sz="831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18713" y="1314527"/>
            <a:ext cx="0" cy="50242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10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5921053"/>
            <a:ext cx="684078" cy="67317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7" y="183933"/>
            <a:ext cx="8639159" cy="720346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585" b="1" dirty="0">
                <a:solidFill>
                  <a:srgbClr val="FFFF00"/>
                </a:solidFill>
              </a:rPr>
              <a:t>3 этап: Сбор статистических данных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342039" y="980728"/>
            <a:ext cx="8499713" cy="5969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ru-RU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АЛГОРИТМОВ РАСЧЕТОВ ПОКАЗАТЕЛЕЙ.</a:t>
            </a:r>
          </a:p>
          <a:p>
            <a:pPr marL="0" indent="0">
              <a:buNone/>
            </a:pPr>
            <a:r>
              <a:rPr lang="ru-RU" sz="1477" dirty="0"/>
              <a:t>На основании анализа литературных источников и нормативной базы федерального и регионального уровней были определены алгоритмы расчетов показателей для оценки качества оказания и доступности медицинской помощи медицинскими организациями в амбулаторных условиях </a:t>
            </a:r>
            <a:r>
              <a:rPr lang="ru-RU" sz="147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основании абсолютных значений статистических показателей</a:t>
            </a:r>
            <a:r>
              <a:rPr lang="ru-RU" sz="1477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015" dirty="0"/>
          </a:p>
          <a:p>
            <a:pPr marL="0" indent="0">
              <a:spcBef>
                <a:spcPts val="0"/>
              </a:spcBef>
              <a:buNone/>
            </a:pPr>
            <a:r>
              <a:rPr lang="en-U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ru-RU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МЕТОДОЛОГИЧЕСКАЯ ПРОРАБОТКА ПОКАЗАТЕЛЕЙ И РАЗРАБОТКА ШАБЛОНА</a:t>
            </a:r>
            <a:endParaRPr lang="en-US" sz="147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77" dirty="0"/>
              <a:t>Для обеспечения единообразия источников статистических данных и сопоставимости получаемых показателей была осуществлена методологическая проработка согласованного перечня статистических показателей и разработан электронный шаблон, </a:t>
            </a:r>
            <a:r>
              <a:rPr lang="ru-RU" sz="147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содержащий реестр необходимых данных в абсолютных значениях, единицы измерения, источники информации и порядок заполнения шаблона в субъекте </a:t>
            </a:r>
            <a:r>
              <a:rPr lang="ru-RU" sz="1477" dirty="0"/>
              <a:t>(направлен разъяснительным письмом ФГБУ «ЦНИИОИЗ» Минздрава России).</a:t>
            </a:r>
            <a:endParaRPr lang="en-US" sz="1477" dirty="0"/>
          </a:p>
          <a:p>
            <a:pPr marL="0" indent="0">
              <a:spcBef>
                <a:spcPts val="0"/>
              </a:spcBef>
              <a:buNone/>
            </a:pPr>
            <a:endParaRPr lang="ru-RU" sz="1015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ru-RU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ИНФОРМАЦИОННОЙ ПЛАТФОРМЫ ДЛЯ СБОРА СВЕДЕНИЙ</a:t>
            </a:r>
            <a:endParaRPr lang="en-US" sz="147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77" dirty="0"/>
              <a:t>В целях информационной поддержки и автоматизации процесса сбора статистических сведений на базе Автоматизированной системы мониторинга медицинской статистики (</a:t>
            </a:r>
            <a:r>
              <a:rPr lang="en-US" sz="1477" dirty="0" err="1"/>
              <a:t>asmms</a:t>
            </a:r>
            <a:r>
              <a:rPr lang="ru-RU" sz="1477" dirty="0"/>
              <a:t>.</a:t>
            </a:r>
            <a:r>
              <a:rPr lang="en-US" sz="1477" dirty="0" err="1"/>
              <a:t>mednet</a:t>
            </a:r>
            <a:r>
              <a:rPr lang="ru-RU" sz="1477" dirty="0"/>
              <a:t>.</a:t>
            </a:r>
            <a:r>
              <a:rPr lang="en-US" sz="1477" dirty="0" err="1"/>
              <a:t>ru</a:t>
            </a:r>
            <a:r>
              <a:rPr lang="ru-RU" sz="1477" dirty="0"/>
              <a:t>) была разработана информационная платформа, доступная субъектам, </a:t>
            </a:r>
            <a:r>
              <a:rPr lang="ru-RU" sz="147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сбора и обобщения информации по каждой медицинской организации</a:t>
            </a:r>
            <a:r>
              <a:rPr lang="ru-RU" sz="1477" dirty="0"/>
              <a:t>, оказывающей амбулаторную медицинскую помощь и имеющей прикрепленное население.</a:t>
            </a:r>
          </a:p>
          <a:p>
            <a:pPr marL="0" indent="0">
              <a:spcBef>
                <a:spcPts val="0"/>
              </a:spcBef>
              <a:buNone/>
            </a:pPr>
            <a:endParaRPr lang="ru-RU" sz="554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7424" y="2276872"/>
            <a:ext cx="857432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7328" y="4005064"/>
            <a:ext cx="857432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923928" y="5382444"/>
            <a:ext cx="5136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587" indent="0">
              <a:spcBef>
                <a:spcPts val="0"/>
              </a:spcBef>
              <a:buNone/>
            </a:pPr>
            <a:r>
              <a:rPr lang="ru-RU" sz="1600" dirty="0"/>
              <a:t>С использованием имеющихся программных средств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разработан механизм математической, алгоритмической и статистической обработки данных </a:t>
            </a:r>
            <a:r>
              <a:rPr lang="ru-RU" sz="1600" dirty="0"/>
              <a:t>с применением компьютерных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8793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/>
        </p:nvSpPr>
        <p:spPr>
          <a:xfrm>
            <a:off x="149484" y="184288"/>
            <a:ext cx="8856984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36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3400" y="296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FF00"/>
                </a:solidFill>
              </a:rPr>
              <a:t>Динамика младенческой смертности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(на 100 тыс. родившихся живыми)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569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5921053"/>
            <a:ext cx="684078" cy="67317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47" y="188640"/>
            <a:ext cx="8639159" cy="720346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585" b="1" dirty="0">
                <a:solidFill>
                  <a:srgbClr val="FFFF00"/>
                </a:solidFill>
              </a:rPr>
              <a:t>Сбор информации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110538" y="1222131"/>
            <a:ext cx="4844787" cy="1497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277"/>
              </a:spcBef>
              <a:buNone/>
            </a:pPr>
            <a:r>
              <a:rPr lang="ru-RU" sz="1846" dirty="0"/>
              <a:t>Была получена и обработана информация по </a:t>
            </a:r>
            <a:r>
              <a:rPr lang="ru-RU" sz="1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3811</a:t>
            </a:r>
            <a:r>
              <a:rPr lang="ru-RU" sz="184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медицинским организациям </a:t>
            </a:r>
            <a:r>
              <a:rPr lang="ru-RU" sz="1846" dirty="0"/>
              <a:t>(юридическим лицам), оказывающим первичную медико-санитарную помощь и имеющим прикрепленное население.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2715" y="3833445"/>
            <a:ext cx="1830887" cy="26845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1"/>
          <a:stretch/>
        </p:blipFill>
        <p:spPr bwMode="auto">
          <a:xfrm>
            <a:off x="245323" y="3833445"/>
            <a:ext cx="1832440" cy="26845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1" t="1285" b="5113"/>
          <a:stretch/>
        </p:blipFill>
        <p:spPr bwMode="auto">
          <a:xfrm>
            <a:off x="2132715" y="1222131"/>
            <a:ext cx="1832440" cy="25604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8" b="1924"/>
          <a:stretch/>
        </p:blipFill>
        <p:spPr bwMode="auto">
          <a:xfrm>
            <a:off x="245324" y="1222131"/>
            <a:ext cx="1832440" cy="25604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6434" y="3203720"/>
            <a:ext cx="4756372" cy="29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08"/>
              </a:spcBef>
            </a:pPr>
            <a:r>
              <a:rPr lang="ru-RU" sz="1662" dirty="0"/>
              <a:t>В рамках сбора данных и проведения контроля было </a:t>
            </a:r>
            <a:r>
              <a:rPr lang="ru-RU" sz="1846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обеспечено постоянное методическое и методологическое сопровождение и поддержка</a:t>
            </a:r>
            <a:r>
              <a:rPr lang="ru-RU" sz="1846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62" dirty="0"/>
              <a:t>субъектов Российской Федерации, в том числе отдельных медицинских организаций. </a:t>
            </a:r>
          </a:p>
          <a:p>
            <a:pPr>
              <a:spcBef>
                <a:spcPts val="1662"/>
              </a:spcBef>
            </a:pPr>
            <a:r>
              <a:rPr lang="ru-RU" sz="1662" dirty="0"/>
              <a:t>Было дано </a:t>
            </a:r>
            <a:r>
              <a:rPr lang="ru-RU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500 пояснений и рекомендаций</a:t>
            </a:r>
            <a:r>
              <a:rPr lang="ru-RU" sz="166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62" dirty="0"/>
              <a:t>специалистам субъектов и медицинских организаций по порядку заполнения и формирования значений как по телефонной связи, так и в формате электронного общения.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7702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7" y="167177"/>
            <a:ext cx="8639159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2585" b="1" dirty="0">
                <a:solidFill>
                  <a:srgbClr val="FFFF00"/>
                </a:solidFill>
              </a:rPr>
              <a:t>Уровни контроля данных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341836" y="1744917"/>
            <a:ext cx="7183319" cy="309570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554"/>
              </a:spcBef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rgbClr val="FF0000"/>
                </a:solidFill>
              </a:rPr>
              <a:t>1-й уровень контроля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- форматный и математический контроль средствами системы автоматизированного сбора данных;</a:t>
            </a:r>
          </a:p>
          <a:p>
            <a:pPr>
              <a:lnSpc>
                <a:spcPct val="114000"/>
              </a:lnSpc>
              <a:spcBef>
                <a:spcPts val="554"/>
              </a:spcBef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rgbClr val="FF0000"/>
                </a:solidFill>
              </a:rPr>
              <a:t>2-й уровень контроля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- проверка полноты предоставленной информации и выявление ошибочно нулевых значений;</a:t>
            </a:r>
          </a:p>
          <a:p>
            <a:pPr>
              <a:lnSpc>
                <a:spcPct val="114000"/>
              </a:lnSpc>
              <a:spcBef>
                <a:spcPts val="554"/>
              </a:spcBef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rgbClr val="FF0000"/>
                </a:solidFill>
              </a:rPr>
              <a:t>3-й уровень контроля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- сопоставление значений, с формами Федерального статистического наблюдения. </a:t>
            </a:r>
            <a:r>
              <a:rPr lang="ru-RU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верификации демографических показателей использовались официальные данные Росстата</a:t>
            </a:r>
            <a:r>
              <a:rPr lang="ru-RU" sz="1400" dirty="0"/>
              <a:t>;</a:t>
            </a:r>
          </a:p>
          <a:p>
            <a:pPr>
              <a:lnSpc>
                <a:spcPct val="114000"/>
              </a:lnSpc>
              <a:spcBef>
                <a:spcPts val="554"/>
              </a:spcBef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rgbClr val="FF0000"/>
                </a:solidFill>
              </a:rPr>
              <a:t>4-й уровень контроля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- проведение ручной проверки данных на наличие логических или методологических дефектов путем выявления выпадающих значений показателей в общем ряде данных;</a:t>
            </a:r>
          </a:p>
          <a:p>
            <a:pPr>
              <a:lnSpc>
                <a:spcPct val="114000"/>
              </a:lnSpc>
              <a:spcBef>
                <a:spcPts val="554"/>
              </a:spcBef>
              <a:buFont typeface="Wingdings" panose="05000000000000000000" pitchFamily="2" charset="2"/>
              <a:buChar char="Ø"/>
            </a:pPr>
            <a:r>
              <a:rPr lang="ru-RU" sz="1400" u="sng" dirty="0">
                <a:solidFill>
                  <a:srgbClr val="FF0000"/>
                </a:solidFill>
              </a:rPr>
              <a:t>5-й уровень контроля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- осуществлялся на этапе расчета индексов благополучия показателей для исключения ошибочно заниженных или завышенных оценок.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364" y="968712"/>
            <a:ext cx="8190503" cy="774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77" b="1" dirty="0"/>
              <a:t>Для обеспечения объективности и достоверности проводимой оценки была проведена масштабная работа по </a:t>
            </a:r>
            <a:r>
              <a:rPr lang="ru-RU" sz="147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многоуровневому контролю полноты и достоверности представленных данных</a:t>
            </a:r>
            <a:r>
              <a:rPr lang="ru-RU" sz="1477" b="1" dirty="0"/>
              <a:t>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27585" y="6257193"/>
            <a:ext cx="1828800" cy="337038"/>
          </a:xfrm>
        </p:spPr>
        <p:txBody>
          <a:bodyPr/>
          <a:lstStyle/>
          <a:p>
            <a:fld id="{8A2F2249-0E77-4C2B-98F8-5713E4F4937E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9762" y="5368640"/>
            <a:ext cx="6365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08"/>
              </a:spcBef>
            </a:pPr>
            <a:r>
              <a:rPr lang="ru-RU" sz="1400" b="1" dirty="0"/>
              <a:t>В рамках сбора данных и проведения контроля было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обеспечено постоянное методическое и методологическое сопровождение и поддержка  </a:t>
            </a:r>
            <a:r>
              <a:rPr lang="ru-RU" sz="1400" b="1" dirty="0"/>
              <a:t>специалистов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/>
              <a:t>службы статистики субъектов РФ и медицинских организаций.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7877" y="5274341"/>
            <a:ext cx="6603023" cy="84510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92"/>
          </a:p>
        </p:txBody>
      </p:sp>
      <p:sp>
        <p:nvSpPr>
          <p:cNvPr id="12" name="TextBox 11"/>
          <p:cNvSpPr txBox="1"/>
          <p:nvPr/>
        </p:nvSpPr>
        <p:spPr>
          <a:xfrm>
            <a:off x="7751319" y="2508152"/>
            <a:ext cx="1010213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15" b="1" dirty="0"/>
              <a:t>Учетная </a:t>
            </a:r>
          </a:p>
          <a:p>
            <a:pPr algn="ctr"/>
            <a:r>
              <a:rPr lang="ru-RU" sz="1015" b="1" dirty="0"/>
              <a:t>документация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0760" y="4062805"/>
            <a:ext cx="1010213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15" b="1" dirty="0"/>
              <a:t>Отчетная </a:t>
            </a:r>
          </a:p>
          <a:p>
            <a:pPr algn="ctr"/>
            <a:r>
              <a:rPr lang="ru-RU" sz="1015" b="1" dirty="0"/>
              <a:t>документация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4820" y="5542093"/>
            <a:ext cx="1242648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15" b="1" dirty="0"/>
              <a:t>Информационные</a:t>
            </a:r>
          </a:p>
          <a:p>
            <a:pPr algn="ctr"/>
            <a:r>
              <a:rPr lang="ru-RU" sz="1015" b="1" dirty="0"/>
              <a:t>системы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2029" y="3121719"/>
            <a:ext cx="1108791" cy="776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7" name="Рисунок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456"/>
          <a:stretch/>
        </p:blipFill>
        <p:spPr bwMode="auto">
          <a:xfrm>
            <a:off x="7813344" y="4572842"/>
            <a:ext cx="905604" cy="8390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748" y="1471209"/>
            <a:ext cx="687354" cy="9723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3296" y="1535767"/>
            <a:ext cx="687354" cy="9723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3343" y="3235562"/>
            <a:ext cx="1108791" cy="7761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21" name="Рисунок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456"/>
          <a:stretch/>
        </p:blipFill>
        <p:spPr bwMode="auto">
          <a:xfrm>
            <a:off x="7954171" y="4675006"/>
            <a:ext cx="905604" cy="8390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  <p:extLst>
      <p:ext uri="{BB962C8B-B14F-4D97-AF65-F5344CB8AC3E}">
        <p14:creationId xmlns:p14="http://schemas.microsoft.com/office/powerpoint/2010/main" xmlns="" val="31074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A2F2249-0E77-4C2B-98F8-5713E4F4937E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312" y="215159"/>
            <a:ext cx="8639159" cy="80733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en-US" sz="2585" b="1" dirty="0">
                <a:solidFill>
                  <a:srgbClr val="FFFF00"/>
                </a:solidFill>
              </a:rPr>
              <a:t>4 </a:t>
            </a:r>
            <a:r>
              <a:rPr lang="ru-RU" sz="2585" b="1" dirty="0">
                <a:solidFill>
                  <a:srgbClr val="FFFF00"/>
                </a:solidFill>
              </a:rPr>
              <a:t>этап: Агрегация информации в единую базу данных и математическая обработка результатов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485660" y="1712439"/>
            <a:ext cx="2892668" cy="3588111"/>
          </a:xfrm>
          <a:prstGeom prst="rightArrowCallout">
            <a:avLst>
              <a:gd name="adj1" fmla="val 25000"/>
              <a:gd name="adj2" fmla="val 25000"/>
              <a:gd name="adj3" fmla="val 11440"/>
              <a:gd name="adj4" fmla="val 82604"/>
            </a:avLst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spcAft>
                <a:spcPts val="277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srgbClr val="F14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ИНДЕКСОВ БЛАГОПОЛУЧИЯ ПОКАЗАТЕЛЕЙ</a:t>
            </a:r>
          </a:p>
          <a:p>
            <a:pPr algn="ctr">
              <a:spcAft>
                <a:spcPts val="277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b="1" dirty="0">
              <a:solidFill>
                <a:srgbClr val="F1412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Была получена и обработана информация в общем количестве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более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тыс. </a:t>
            </a:r>
            <a:r>
              <a:rPr lang="ru-RU" b="1" dirty="0">
                <a:solidFill>
                  <a:srgbClr val="7030A0"/>
                </a:solidFill>
              </a:rPr>
              <a:t>единиц значений.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367452" y="1484784"/>
            <a:ext cx="5453019" cy="1265943"/>
          </a:xfrm>
          <a:prstGeom prst="downArrowCallout">
            <a:avLst>
              <a:gd name="adj1" fmla="val 25000"/>
              <a:gd name="adj2" fmla="val 25000"/>
              <a:gd name="adj3" fmla="val 17654"/>
              <a:gd name="adj4" fmla="val 747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ru-RU" sz="1400" b="1" dirty="0"/>
              <a:t>Произведена агрегация и транспонирование полученной информации в единую базу данных, а также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ручная проверка данных на наличие логических или методологических дефектов </a:t>
            </a:r>
            <a:r>
              <a:rPr lang="ru-RU" sz="1400" b="1" dirty="0"/>
              <a:t>в тесном взаимодействии с исполнителями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563888" y="2787303"/>
            <a:ext cx="5122912" cy="1066964"/>
          </a:xfrm>
          <a:prstGeom prst="downArrowCallout">
            <a:avLst>
              <a:gd name="adj1" fmla="val 34091"/>
              <a:gd name="adj2" fmla="val 36364"/>
              <a:gd name="adj3" fmla="val 21969"/>
              <a:gd name="adj4" fmla="val 614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lvl="0" algn="ctr"/>
            <a:r>
              <a:rPr lang="ru-RU" sz="1400" b="1" dirty="0"/>
              <a:t>Для каждого из показателей при помощи метода коллективной экспертной оценки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определено его лучшее значение</a:t>
            </a:r>
            <a:r>
              <a:rPr lang="ru-RU" sz="1400" b="1" dirty="0"/>
              <a:t>.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812048" y="3861048"/>
            <a:ext cx="4792400" cy="1179770"/>
          </a:xfrm>
          <a:prstGeom prst="downArrowCallout">
            <a:avLst>
              <a:gd name="adj1" fmla="val 22007"/>
              <a:gd name="adj2" fmla="val 25000"/>
              <a:gd name="adj3" fmla="val 16770"/>
              <a:gd name="adj4" fmla="val 7470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Aft>
                <a:spcPts val="277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индексов благополучия показателей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осуществлялось на основании значений, полученных в результате обработки данных в соответствии с проведенной типизацией медицинских организаций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80356" y="5169799"/>
            <a:ext cx="4545623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554"/>
              </a:spcBef>
            </a:pPr>
            <a:r>
              <a:rPr lang="ru-RU" sz="1400" dirty="0"/>
              <a:t>На завершающем этапе был произведен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 индекса благополучия показателей </a:t>
            </a:r>
            <a:r>
              <a:rPr lang="ru-RU" sz="1400" b="1" dirty="0"/>
              <a:t>в </a:t>
            </a:r>
            <a:r>
              <a:rPr lang="ru-RU" sz="1400" dirty="0"/>
              <a:t>оценку в баллах от 0 до 10 для упрощения процесса визуализации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1686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5921053"/>
            <a:ext cx="684078" cy="67317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7" y="211238"/>
            <a:ext cx="8639159" cy="720346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585" b="1" dirty="0">
                <a:solidFill>
                  <a:srgbClr val="FFFF00"/>
                </a:solidFill>
              </a:rPr>
              <a:t>Определение лучших значений показателей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342038" y="1058828"/>
            <a:ext cx="8424503" cy="56626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77" b="1" dirty="0"/>
              <a:t>Самым распространенным методом формирования оценок является </a:t>
            </a:r>
            <a:r>
              <a:rPr lang="ru-RU" sz="147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с эталонной организацией</a:t>
            </a:r>
            <a:r>
              <a:rPr lang="ru-RU" sz="1477" b="1" dirty="0"/>
              <a:t>, имеющей лучшее значение по всем показателям (</a:t>
            </a:r>
            <a:r>
              <a:rPr lang="ru-RU" sz="1477" b="1" dirty="0" err="1"/>
              <a:t>бенчмаркинг</a:t>
            </a:r>
            <a:r>
              <a:rPr lang="ru-RU" sz="1477" b="1" dirty="0"/>
              <a:t>), т.е. эталоном сравнения является не субъективное предложение экспертов в виде нормы (критерия), а сложившиеся в реальности наиболее высокие результаты.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477" b="1" dirty="0"/>
              <a:t>В основе расчета итогового показателя оценки лежит сравнение организации (объекта оценки)    </a:t>
            </a:r>
            <a:r>
              <a:rPr lang="ru-RU" sz="1477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каждому показателю с условной эталонной организацией </a:t>
            </a:r>
            <a:r>
              <a:rPr lang="ru-RU" sz="1477" b="1" dirty="0"/>
              <a:t>(объектом), имеющим наилучшие результаты по сравниваемым показателям.</a:t>
            </a:r>
          </a:p>
          <a:p>
            <a:pPr marL="79133" indent="0">
              <a:spcBef>
                <a:spcPts val="2215"/>
              </a:spcBef>
              <a:buNone/>
            </a:pPr>
            <a:r>
              <a:rPr lang="ru-RU" sz="1662" b="1" dirty="0"/>
              <a:t>Для каждого из показателей при помощи метода коллективной экспертной оценки      </a:t>
            </a:r>
            <a:r>
              <a:rPr lang="ru-RU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определено его лучшее значение</a:t>
            </a:r>
            <a:r>
              <a:rPr lang="ru-RU" sz="1662" b="1" dirty="0"/>
              <a:t>. Для этих целей был проведено определение максимальных, минимальных и средних значений показателей в каждой исследуемой группе медицинских организаций.</a:t>
            </a:r>
          </a:p>
          <a:p>
            <a:pPr marL="0" indent="0">
              <a:spcBef>
                <a:spcPts val="2215"/>
              </a:spcBef>
              <a:buNone/>
            </a:pPr>
            <a:r>
              <a:rPr lang="ru-RU" sz="1477" b="1" dirty="0"/>
              <a:t>Перед вычислением обобщенных характеристик показателей (среднее, дисперсия и т.п.), имеющаяся совокупность данных была проверена </a:t>
            </a:r>
            <a:r>
              <a:rPr lang="ru-RU" sz="1477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наличие выпадающих (аномальных) значений</a:t>
            </a:r>
            <a:r>
              <a:rPr lang="ru-RU" sz="1477" b="1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662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662" b="1" dirty="0"/>
              <a:t>После проведения мероприятий по исключению аномальных значений статистические параметры выборки были просчитаны заново, и именно </a:t>
            </a:r>
            <a:r>
              <a:rPr lang="ru-RU" sz="1662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значения брались за основу при числовом определении лучшего значения показателей</a:t>
            </a:r>
          </a:p>
          <a:p>
            <a:pPr marL="0" indent="0">
              <a:buNone/>
            </a:pPr>
            <a:endParaRPr lang="ru-RU" sz="1015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037" y="3046666"/>
            <a:ext cx="8366002" cy="11783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037" y="5064370"/>
            <a:ext cx="8366002" cy="94077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</p:spTree>
    <p:extLst>
      <p:ext uri="{BB962C8B-B14F-4D97-AF65-F5344CB8AC3E}">
        <p14:creationId xmlns:p14="http://schemas.microsoft.com/office/powerpoint/2010/main" xmlns="" val="20693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5921053"/>
            <a:ext cx="684078" cy="67317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7" y="185360"/>
            <a:ext cx="8639159" cy="720346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585" b="1" dirty="0">
                <a:solidFill>
                  <a:srgbClr val="FFFF00"/>
                </a:solidFill>
              </a:rPr>
              <a:t>Методика </a:t>
            </a:r>
            <a:r>
              <a:rPr lang="ru-RU" sz="258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индексов </a:t>
            </a:r>
            <a:br>
              <a:rPr lang="ru-RU" sz="258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8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благополучия показателей</a:t>
            </a:r>
            <a:r>
              <a:rPr lang="ru-RU" sz="258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585" b="1" dirty="0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238725" y="1230356"/>
            <a:ext cx="8628184" cy="33210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ru-RU" sz="1846" b="1" dirty="0"/>
              <a:t>Для проведения расчета индекса благополучия показателей была использована </a:t>
            </a:r>
            <a:r>
              <a:rPr lang="ru-RU" sz="18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адаптированная ФГБУ «ЦНИИОИЗ» Минздрава России </a:t>
            </a:r>
            <a:r>
              <a:rPr lang="ru-RU" sz="1846" b="1" dirty="0"/>
              <a:t>методика, с использованием  методических рекомендаций, включенных в нормативные документы по оценке деятельности медицинских организаций.</a:t>
            </a:r>
            <a:endParaRPr lang="ru-RU" sz="738" b="1" dirty="0"/>
          </a:p>
          <a:p>
            <a:pPr>
              <a:lnSpc>
                <a:spcPct val="125000"/>
              </a:lnSpc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ru-RU" sz="1846" b="1" dirty="0"/>
              <a:t>На завершающем этапе в целях обеспечения визуализации полученных значений индекса благополучия используемых показателей медицинской организации было произведено </a:t>
            </a:r>
            <a:r>
              <a:rPr lang="ru-RU" sz="1846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адаптирование</a:t>
            </a:r>
            <a:r>
              <a:rPr lang="ru-RU" sz="184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10-бальной шкале </a:t>
            </a:r>
            <a:r>
              <a:rPr lang="ru-RU" sz="1846" b="1" dirty="0"/>
              <a:t>полученных значений.</a:t>
            </a:r>
          </a:p>
          <a:p>
            <a:pPr lvl="0">
              <a:lnSpc>
                <a:spcPct val="125000"/>
              </a:lnSpc>
              <a:buFont typeface="Wingdings" panose="05000000000000000000" pitchFamily="2" charset="2"/>
              <a:buChar char="Ø"/>
            </a:pPr>
            <a:endParaRPr lang="ru-RU" sz="1846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0537" y="4551405"/>
            <a:ext cx="8506071" cy="1244884"/>
          </a:xfrm>
          <a:prstGeom prst="roundRect">
            <a:avLst>
              <a:gd name="adj" fmla="val 18169"/>
            </a:avLst>
          </a:prstGeom>
          <a:noFill/>
          <a:ln w="381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62" b="1" dirty="0"/>
              <a:t>Оценка по 10 бальной шкале представляет собой перевод индекса благополучия показателя (с учетом примененной методики) в баллы от 0 до 10, где </a:t>
            </a:r>
          </a:p>
          <a:p>
            <a:pPr marL="334116" algn="ctr"/>
            <a:r>
              <a:rPr lang="ru-RU" sz="1662" b="1" dirty="0"/>
              <a:t>  0 – переведенный индекс </a:t>
            </a:r>
            <a:r>
              <a:rPr lang="ru-RU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худшего </a:t>
            </a:r>
            <a:r>
              <a:rPr lang="ru-RU" sz="1662" b="1" dirty="0"/>
              <a:t>значения, </a:t>
            </a:r>
          </a:p>
          <a:p>
            <a:pPr marL="334116" algn="ctr"/>
            <a:r>
              <a:rPr lang="ru-RU" sz="1662" b="1" dirty="0"/>
              <a:t>10 – переведенный индекс </a:t>
            </a:r>
            <a:r>
              <a:rPr lang="ru-RU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лучшего </a:t>
            </a:r>
            <a:r>
              <a:rPr lang="ru-RU" sz="1662" b="1" dirty="0"/>
              <a:t>значения.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428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3221" y="1318848"/>
            <a:ext cx="7132131" cy="29939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FF00"/>
                </a:solidFill>
              </a:rPr>
              <a:t>Результаты оценки качества и доступности ПМСП в регионах </a:t>
            </a:r>
            <a:r>
              <a:rPr lang="ru-RU" b="1" dirty="0" smtClean="0">
                <a:solidFill>
                  <a:srgbClr val="FFFF00"/>
                </a:solidFill>
              </a:rPr>
              <a:t>Российской Федерации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301" y="655653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46668" y="987250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7345" y="1127927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2978" y="7963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4294967295"/>
          </p:nvPr>
        </p:nvSpPr>
        <p:spPr>
          <a:xfrm>
            <a:off x="352617" y="1772816"/>
            <a:ext cx="8467855" cy="379534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28254" indent="-285758"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ru-RU" sz="1800" b="1" dirty="0"/>
              <a:t>Улучшению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</a:t>
            </a:r>
            <a:r>
              <a:rPr lang="ru-RU" sz="1800" b="1" dirty="0"/>
              <a:t>на различных уровнях оказания медицинской помощи;</a:t>
            </a:r>
          </a:p>
          <a:p>
            <a:pPr marL="328254" indent="-285758"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ru-RU" sz="1800" b="1" dirty="0"/>
              <a:t>Повышению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преемственности </a:t>
            </a:r>
            <a:r>
              <a:rPr lang="ru-RU" sz="1800" b="1" dirty="0"/>
              <a:t>оказания медицинской помощи на различных уровнях;</a:t>
            </a:r>
          </a:p>
          <a:p>
            <a:pPr marL="328254" indent="-285758"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ru-RU" sz="1800" b="1" dirty="0"/>
              <a:t>Расширенному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данных информационных систем</a:t>
            </a:r>
            <a:r>
              <a:rPr lang="ru-RU" sz="1800" b="1" dirty="0"/>
              <a:t>, таких как Регистр медицинского персонала, Регистр паспортов медицинских организаций, Информационные системы по учету смертности и др.;</a:t>
            </a:r>
          </a:p>
          <a:p>
            <a:pPr marL="328254" indent="-285758"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ru-RU" sz="1800" b="1" dirty="0"/>
              <a:t>Повышению объема информации,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доступной для извлечения из регистров </a:t>
            </a:r>
            <a:r>
              <a:rPr lang="ru-RU" sz="1800" b="1" dirty="0"/>
              <a:t>и информационных систем для дальнейшей обработки и анализа;</a:t>
            </a:r>
          </a:p>
          <a:p>
            <a:pPr marL="328254" indent="-285758">
              <a:spcBef>
                <a:spcPts val="1108"/>
              </a:spcBef>
              <a:buFont typeface="Wingdings" panose="05000000000000000000" pitchFamily="2" charset="2"/>
              <a:buChar char="Ø"/>
            </a:pPr>
            <a:r>
              <a:rPr lang="ru-RU" sz="1800" b="1" dirty="0"/>
              <a:t>Повышению качества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ведения различных регистров</a:t>
            </a:r>
            <a:r>
              <a:rPr lang="ru-RU" sz="1800" b="1" dirty="0"/>
              <a:t>, в частности регистра онкологических больных.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7" y="188640"/>
            <a:ext cx="8639159" cy="131100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В процессе проведения оценки осуществлялась методическая работа с субъектами РФ по:</a:t>
            </a:r>
          </a:p>
        </p:txBody>
      </p:sp>
    </p:spTree>
    <p:extLst>
      <p:ext uri="{BB962C8B-B14F-4D97-AF65-F5344CB8AC3E}">
        <p14:creationId xmlns:p14="http://schemas.microsoft.com/office/powerpoint/2010/main" xmlns="" val="23758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271" y="188640"/>
            <a:ext cx="8639159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2215" b="1" dirty="0">
                <a:solidFill>
                  <a:srgbClr val="FFFF00"/>
                </a:solidFill>
              </a:rPr>
              <a:t>А. многопрофильная больница и центральная городская больница (средние значения, по данным за 2015 год)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18792" y="6234389"/>
            <a:ext cx="1828800" cy="337038"/>
          </a:xfrm>
        </p:spPr>
        <p:txBody>
          <a:bodyPr/>
          <a:lstStyle/>
          <a:p>
            <a:fld id="{8A2F2249-0E77-4C2B-98F8-5713E4F4937E}" type="slidenum">
              <a:rPr lang="ru-RU" smtClean="0"/>
              <a:pPr/>
              <a:t>47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239861"/>
              </p:ext>
            </p:extLst>
          </p:nvPr>
        </p:nvGraphicFramePr>
        <p:xfrm>
          <a:off x="176786" y="1063614"/>
          <a:ext cx="8719130" cy="5073474"/>
        </p:xfrm>
        <a:graphic>
          <a:graphicData uri="http://schemas.openxmlformats.org/drawingml/2006/table">
            <a:tbl>
              <a:tblPr/>
              <a:tblGrid>
                <a:gridCol w="2179781"/>
                <a:gridCol w="544946"/>
                <a:gridCol w="544946"/>
                <a:gridCol w="544946"/>
                <a:gridCol w="544946"/>
                <a:gridCol w="2179781"/>
                <a:gridCol w="544946"/>
                <a:gridCol w="544946"/>
                <a:gridCol w="544946"/>
                <a:gridCol w="544946"/>
              </a:tblGrid>
              <a:tr h="13107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Субъект РФ (выше среднероссийского значения)</a:t>
                      </a:r>
                    </a:p>
                  </a:txBody>
                  <a:tcPr marL="3198" marR="3198" marT="3198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Адаптированный суммарный индекс 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Субъект РФ (ниже среднероссийского значения)</a:t>
                      </a:r>
                    </a:p>
                  </a:txBody>
                  <a:tcPr marL="3198" marR="3198" marT="31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Адаптированный суммарный индекс </a:t>
                      </a:r>
                    </a:p>
                  </a:txBody>
                  <a:tcPr marL="3198" marR="3198" marT="31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взр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дет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см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среднее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взр</a:t>
                      </a:r>
                    </a:p>
                  </a:txBody>
                  <a:tcPr marL="3198" marR="3198" marT="31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дет</a:t>
                      </a:r>
                    </a:p>
                  </a:txBody>
                  <a:tcPr marL="3198" marR="3198" marT="31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см</a:t>
                      </a:r>
                    </a:p>
                  </a:txBody>
                  <a:tcPr marL="3198" marR="3198" marT="31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среднее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98" marR="3198" marT="31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Тюменская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8,287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8,287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Москва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7,281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8,085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7,586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7,596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Ямало-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енецкий авт.округ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8,262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8,262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1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Мурманская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7,593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7,593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Белгородская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7,803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8,647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8,367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8,217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C5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Воронежская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7,312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7,588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7,586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AFD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Тамбовская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7,913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8,662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8,190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8,216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C5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7,326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7,807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6,958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7,531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F4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Саратовская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8,320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7,920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8,100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8,203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6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Удмуртская Республика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6,939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8,106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7,831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7,529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F4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Краснодарский край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8,049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8,298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8,144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8,169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7,527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7,527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0F3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Ханты-Мансийский авт.округ-Югра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8,110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8,203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8,108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8,136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Брянская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5,692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8,482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7,717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7,524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0F3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7,797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8,147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8,120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E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Тверская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7,190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8,195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7,020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7,513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EF1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Пензенская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7,555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8,736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8,241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8,090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D1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7,970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7,001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7,506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DF0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Амурская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8,152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8,122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8,086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Ростовская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6,822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8,051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7,572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7,478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9EC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Бурятия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8,078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8,078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D2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Ульяновская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7,339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7,925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7,272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7,466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7EA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Смоленская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8,357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8,067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D3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Хакасия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7,714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7,328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7,446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E6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Ленинградская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8,383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8,040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5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Коми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7,478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7,588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7,440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3E5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Магаданская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8,325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8,036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D6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Свердловская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7,286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7,758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7,378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7,425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0E3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Марий Эл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7,545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8,320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8,673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8,029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6A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Вологодская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6,846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7,756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7,423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0E3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Орловская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D7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7,133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7,430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7,417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FE2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Адыгея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7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Калининградская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7,423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7,315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7,398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CDF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Чувашская Республика(Чувашия)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7,814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8,210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8,019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Архангельская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7,255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7,442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7,368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7,388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ADD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Рязанская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7,732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8,007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8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7,435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7,875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7,039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7,383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DC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Мордовия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7,729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8,005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9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Челябинская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7,066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7,634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7,427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7,379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DC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Забайкальский край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8,003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8,003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9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Владимирская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7,750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7,193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7,103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7,328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1D3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Калмыкия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8,270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7,983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Еврейская автономная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6,984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7,549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7,260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6C8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8,155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7,522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7,982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B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Чукотский авт.округ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7,258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7,258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5C8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Нижегородская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7,729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8,102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7,831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7,939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Тульская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6,701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7,615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7,461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7,238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2C5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Кировская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7,558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7,905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6,904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7,884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7,224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C3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Ненецкий авт.округ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7,895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7,895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3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Камчатский край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6,741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7,201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CBF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Костромская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8,273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7,863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7,883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Новгородская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6,853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7,303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7,200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CBF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Карелия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7,541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8,457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7,664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7,879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Алтайский край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6,865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7,360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7,283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7,154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5B7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Ставропольский край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8,192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7,811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7,854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6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Калужская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6,752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7,744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7,153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5B7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7,539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8,201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7,844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7,846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Карачаево-Черкесская Республика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7,132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7,157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7,147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4B6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Хабаровский край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7,437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8,131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7,837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Кабардино-Балкарская Республика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7,223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6,972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89A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7,427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7,881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7,837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Псковская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7,179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6,878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6,904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D8F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Ярославская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7,673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8,187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7,604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7,770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Ингушетия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6,896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6,896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C8E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Алтай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7,810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7,769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Севастополь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6,713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6,857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6,873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88A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Московская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7,693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8,070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7,737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7,764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Чеченская Республика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6,516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6,745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6,999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6,751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477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7,397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8,183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7,692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Крым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6,692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6,670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6,733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6,681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Пермский край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6,872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8,281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7,796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Курганская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6,378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7,208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6,676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Башкортостан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7,287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7,928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7,880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Саха (Якутия)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7,807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7,626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7,672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Оренбургская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7,239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8,175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7,662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Санкт-Петербург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7,176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8,120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7,661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Татарстан(Татарстан)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7,418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7,887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7,656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9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Ивановская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7,893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7,433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7,614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Липецкая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7,297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8,143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7,602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Волгоградская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7,767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7,634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7,632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7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Астраханская область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7,615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7,615</a:t>
                      </a:r>
                    </a:p>
                  </a:txBody>
                  <a:tcPr marL="3198" marR="3198" marT="31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98" marR="3198" marT="319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204135" y="5598249"/>
            <a:ext cx="3755226" cy="642193"/>
          </a:xfrm>
          <a:prstGeom prst="roundRect">
            <a:avLst>
              <a:gd name="adj" fmla="val 1816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 - 7,612</a:t>
            </a:r>
          </a:p>
          <a:p>
            <a:pPr algn="ctr"/>
            <a:r>
              <a:rPr lang="ru-RU" sz="1477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</a:t>
            </a:r>
            <a:r>
              <a:rPr lang="ru-RU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7,350</a:t>
            </a:r>
            <a:r>
              <a:rPr lang="en-U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 </a:t>
            </a:r>
            <a:r>
              <a:rPr lang="ru-RU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 - </a:t>
            </a:r>
            <a:r>
              <a:rPr lang="ru-RU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7,886</a:t>
            </a:r>
            <a:r>
              <a:rPr lang="en-US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|</a:t>
            </a:r>
            <a:r>
              <a:rPr lang="ru-RU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см - </a:t>
            </a:r>
            <a:r>
              <a:rPr lang="ru-RU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7,612</a:t>
            </a:r>
            <a:endParaRPr lang="ru-RU" sz="166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2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"/>
          <p:cNvSpPr txBox="1">
            <a:spLocks noGrp="1"/>
          </p:cNvSpPr>
          <p:nvPr/>
        </p:nvSpPr>
        <p:spPr>
          <a:xfrm>
            <a:off x="6553200" y="6131170"/>
            <a:ext cx="2133600" cy="337038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E324C63-6A42-4E90-AAC5-531F1C36B6F2}" type="slidenum">
              <a:rPr lang="ru-RU" sz="1108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48</a:t>
            </a:fld>
            <a:endParaRPr lang="ru-RU" sz="1108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928992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2215" b="1" dirty="0">
                <a:solidFill>
                  <a:srgbClr val="FFFF00"/>
                </a:solidFill>
              </a:rPr>
              <a:t>А. многопрофильная больница и центральная городская больница (средние значения, по данным за 2015 год)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90665076"/>
              </p:ext>
            </p:extLst>
          </p:nvPr>
        </p:nvGraphicFramePr>
        <p:xfrm>
          <a:off x="324641" y="1052736"/>
          <a:ext cx="8344634" cy="529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391508" y="3456843"/>
            <a:ext cx="3555023" cy="388508"/>
          </a:xfrm>
          <a:prstGeom prst="roundRect">
            <a:avLst>
              <a:gd name="adj" fmla="val 1816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 - 7,612</a:t>
            </a:r>
          </a:p>
        </p:txBody>
      </p:sp>
      <p:graphicFrame>
        <p:nvGraphicFramePr>
          <p:cNvPr id="11" name="Group 2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0534063"/>
              </p:ext>
            </p:extLst>
          </p:nvPr>
        </p:nvGraphicFramePr>
        <p:xfrm>
          <a:off x="2461846" y="1412776"/>
          <a:ext cx="3541835" cy="678766"/>
        </p:xfrm>
        <a:graphic>
          <a:graphicData uri="http://schemas.openxmlformats.org/drawingml/2006/table">
            <a:tbl>
              <a:tblPr/>
              <a:tblGrid>
                <a:gridCol w="1740877"/>
                <a:gridCol w="1800958"/>
              </a:tblGrid>
              <a:tr h="67524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Субъект РФ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(ниже среднего значения)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Адаптированный суммарный  индекс 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44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147" y="188640"/>
            <a:ext cx="8870349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2215" b="1" dirty="0">
                <a:solidFill>
                  <a:srgbClr val="FFFF00"/>
                </a:solidFill>
              </a:rPr>
              <a:t>Б. самостоятельная поликлиника </a:t>
            </a:r>
            <a:br>
              <a:rPr lang="ru-RU" sz="2215" b="1" dirty="0">
                <a:solidFill>
                  <a:srgbClr val="FFFF00"/>
                </a:solidFill>
              </a:rPr>
            </a:br>
            <a:r>
              <a:rPr lang="ru-RU" sz="2215" b="1" dirty="0">
                <a:solidFill>
                  <a:srgbClr val="FFFF00"/>
                </a:solidFill>
              </a:rPr>
              <a:t> (средние значения по субъекту, по данным за 2015 год)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625362" y="6257193"/>
            <a:ext cx="1828800" cy="337038"/>
          </a:xfrm>
        </p:spPr>
        <p:txBody>
          <a:bodyPr/>
          <a:lstStyle/>
          <a:p>
            <a:fld id="{8A2F2249-0E77-4C2B-98F8-5713E4F4937E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4753867"/>
              </p:ext>
            </p:extLst>
          </p:nvPr>
        </p:nvGraphicFramePr>
        <p:xfrm>
          <a:off x="192202" y="980728"/>
          <a:ext cx="8758362" cy="5208303"/>
        </p:xfrm>
        <a:graphic>
          <a:graphicData uri="http://schemas.openxmlformats.org/drawingml/2006/table">
            <a:tbl>
              <a:tblPr/>
              <a:tblGrid>
                <a:gridCol w="2189589"/>
                <a:gridCol w="547398"/>
                <a:gridCol w="547398"/>
                <a:gridCol w="547398"/>
                <a:gridCol w="547398"/>
                <a:gridCol w="2189589"/>
                <a:gridCol w="547398"/>
                <a:gridCol w="547398"/>
                <a:gridCol w="547398"/>
                <a:gridCol w="547398"/>
              </a:tblGrid>
              <a:tr h="13016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Субъект РФ (выше среднероссийского значения)</a:t>
                      </a:r>
                    </a:p>
                  </a:txBody>
                  <a:tcPr marL="3552" marR="3552" marT="3552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Адаптированный суммарный индекс 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Субъект РФ (ниже среднероссийского значения)</a:t>
                      </a:r>
                    </a:p>
                  </a:txBody>
                  <a:tcPr marL="3552" marR="3552" marT="3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Адаптированный суммарный индекс </a:t>
                      </a:r>
                    </a:p>
                  </a:txBody>
                  <a:tcPr marL="3552" marR="3552" marT="3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взр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дет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см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взр</a:t>
                      </a:r>
                    </a:p>
                  </a:txBody>
                  <a:tcPr marL="3552" marR="3552" marT="3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дет</a:t>
                      </a:r>
                    </a:p>
                  </a:txBody>
                  <a:tcPr marL="3552" marR="3552" marT="3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см</a:t>
                      </a:r>
                    </a:p>
                  </a:txBody>
                  <a:tcPr marL="3552" marR="3552" marT="3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</a:t>
                      </a:r>
                    </a:p>
                  </a:txBody>
                  <a:tcPr marL="3552" marR="3552" marT="355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Тамбовская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7,758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9,182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8,381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Санкт-Петербург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7,232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8,147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7,619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7,660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Саратовская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8,148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8,317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8,261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8,344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C2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7,604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8,110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7,373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7,598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F7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Ханты-Мансийский авт.округ-Югра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8,696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8,276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8,291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7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Кировская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7,927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7,596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F7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Бурятия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8,267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8,267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9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Ростовская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7,070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8,145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7,549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7,577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F4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7,859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7,811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8,224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Адыгея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7,424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7,703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7,227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7,573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F4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Амурская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7,771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8,214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E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Башкортостан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7,075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8,157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7,522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7,568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0F3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Сахалинская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7,685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8,603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7,872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8,093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9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Ставропольский край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7,124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8,091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7,483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7,558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FF2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Краснодарский край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8,412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8,124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8,074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B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Архангельская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7,349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8,239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7,294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7,550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EF1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Белгородская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7,438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9,107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8,064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Марий Эл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7,086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7,650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7,543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DF0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Саха (Якутия)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8,060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8,060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Алтайский край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7,216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7,796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7,622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7,542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DF0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Нижегородская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8,313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8,059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D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Челябинская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7,040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7,942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7,531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CEE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Ярославская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7,785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8,384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7,992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8,035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Липецкая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7,294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7,152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7,524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BEE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7,531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7,750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8,085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7,234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8,312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7,050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7,508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9EC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Пензенская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7,493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8,539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8,025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Калининградская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7,294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7,799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7,231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7,498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8EA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Хакасия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7,409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8,367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8,231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8,010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7,169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7,557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7,643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7,490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7E9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Воронежская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7,678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7,954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7,986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E3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7,155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7,777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7,543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7,489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E9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Пермский край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7,472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8,644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7,686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7,978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Вологодская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6,912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7,987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7,278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7,428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FE2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7,755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8,188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7,677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Ульяновская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7,014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DE0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7,489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8,383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7,955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Псковская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7,339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7,386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7,395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BDE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7,721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7,915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7,932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Калмыкия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6,986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7,384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DC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Ненецкий авт.округ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7,919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7,919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Владимирская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7,020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7,286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7,708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7,355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6D9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Брянская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7,446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8,279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8,066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7,905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B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Севастополь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7,687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7,319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1D4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Кабардино-Балкарская Республика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7,474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8,154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7,880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Коми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6,801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8,067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6,973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7,307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0D3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Смоленская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7,424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7,847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Новгородская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7,289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7,289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ED0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Ингушетия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7,372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8,277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7,836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Камчатский край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6,859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7,711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7,287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ED0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Астраханская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7,652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8,208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7,597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7,832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2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Свердловская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6,728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7,829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7,462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7,284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DD0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Мордовия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7,499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8,073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7,856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7,823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F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Карачаево-Черкесская Республика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6,831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7,247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9CB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Забайкальский край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7,498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8,057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7,798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Удмуртская Республика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6,466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7,975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7,366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7,236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7CA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Тюменская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7,328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8,349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7,784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7,796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Орловская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6,783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7,605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3C5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Волгоградская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7,382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8,205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7,616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7,786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Магаданская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6,793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C3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Рязанская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7,184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8,297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7,777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Карелия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6,854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7,548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6,745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CBE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Московская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7,540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7,991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7,776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7,772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7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6,501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7,795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7,448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7,135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BBD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Москва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7,434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8,142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7,462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7,762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Мурманская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6,476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7,035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EB1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Хабаровский край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7,429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8,152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7,474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7,727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Крым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6,980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6,941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7,028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EB0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Татарстан(Татарстан)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7,273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8,186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7,393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7,720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Тверская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6,609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6,985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8AB"/>
                    </a:solidFill>
                  </a:tcPr>
                </a:tc>
              </a:tr>
              <a:tr h="11609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Северная Осетия- Алания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7,169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8,224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7,556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7,716</a:t>
                      </a:r>
                    </a:p>
                  </a:txBody>
                  <a:tcPr marL="3552" marR="3552" marT="355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6,568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6,942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3A5"/>
                    </a:solidFill>
                  </a:tcPr>
                </a:tc>
              </a:tr>
              <a:tr h="1301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Чеченская Республика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6,609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6,939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6,847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9A"/>
                    </a:solidFill>
                  </a:tcPr>
                </a:tc>
              </a:tr>
              <a:tr h="1301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Курганская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6,250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7,477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6,777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F91"/>
                    </a:solidFill>
                  </a:tcPr>
                </a:tc>
              </a:tr>
              <a:tr h="1301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Калужская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5,939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7,376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6,643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E80"/>
                    </a:solidFill>
                  </a:tcPr>
                </a:tc>
              </a:tr>
              <a:tr h="1301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Ивановская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6,834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6,506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D6F"/>
                    </a:solidFill>
                  </a:tcPr>
                </a:tc>
              </a:tr>
              <a:tr h="130161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52" marR="3552" marT="355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Костромская область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6,118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6,467</a:t>
                      </a:r>
                    </a:p>
                  </a:txBody>
                  <a:tcPr marL="3552" marR="3552" marT="355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63344" y="6121310"/>
            <a:ext cx="3976608" cy="608804"/>
          </a:xfrm>
          <a:prstGeom prst="roundRect">
            <a:avLst>
              <a:gd name="adj" fmla="val 1034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/>
            <a:r>
              <a:rPr lang="ru-RU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 – </a:t>
            </a:r>
            <a:r>
              <a:rPr lang="en-US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7,701</a:t>
            </a:r>
            <a:endParaRPr lang="ru-RU" sz="166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"/>
            <a:r>
              <a:rPr lang="ru-RU" sz="1477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</a:t>
            </a:r>
            <a:r>
              <a:rPr lang="ru-RU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</a:t>
            </a:r>
            <a:r>
              <a:rPr lang="en-U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286 </a:t>
            </a:r>
            <a:r>
              <a:rPr lang="ru-RU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 </a:t>
            </a:r>
            <a:r>
              <a:rPr lang="ru-RU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 - </a:t>
            </a:r>
            <a:r>
              <a:rPr lang="en-U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|</a:t>
            </a:r>
            <a:r>
              <a:rPr lang="ru-RU" sz="147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см - </a:t>
            </a:r>
            <a:r>
              <a:rPr lang="ru-RU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</a:t>
            </a:r>
            <a:r>
              <a:rPr lang="en-US" sz="147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701</a:t>
            </a:r>
            <a:endParaRPr lang="ru-RU" sz="147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2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/>
        </p:nvSpPr>
        <p:spPr>
          <a:xfrm>
            <a:off x="107504" y="167045"/>
            <a:ext cx="8856984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36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9621"/>
            <a:ext cx="82885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</a:rPr>
              <a:t>Динамика смертности детей и подростков 1-19 лет (на 100 тыс., стандартизованный коэффициент)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811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56" y="188640"/>
            <a:ext cx="8887027" cy="86259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FFFF00"/>
                </a:solidFill>
              </a:rPr>
              <a:t>Группа В. РБ и ЦРБ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(средние значения по субъекту, по данным за 2015 год)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4831" y="6257193"/>
            <a:ext cx="1828800" cy="337038"/>
          </a:xfrm>
        </p:spPr>
        <p:txBody>
          <a:bodyPr/>
          <a:lstStyle/>
          <a:p>
            <a:fld id="{8A2F2249-0E77-4C2B-98F8-5713E4F4937E}" type="slidenum">
              <a:rPr lang="ru-RU" smtClean="0"/>
              <a:pPr/>
              <a:t>50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0985676"/>
              </p:ext>
            </p:extLst>
          </p:nvPr>
        </p:nvGraphicFramePr>
        <p:xfrm>
          <a:off x="146517" y="1124744"/>
          <a:ext cx="8798304" cy="5289870"/>
        </p:xfrm>
        <a:graphic>
          <a:graphicData uri="http://schemas.openxmlformats.org/drawingml/2006/table">
            <a:tbl>
              <a:tblPr/>
              <a:tblGrid>
                <a:gridCol w="2521748"/>
                <a:gridCol w="1877404"/>
                <a:gridCol w="2521748"/>
                <a:gridCol w="1877404"/>
              </a:tblGrid>
              <a:tr h="2568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Субъект РФ (выше среднероссийского значения)</a:t>
                      </a:r>
                    </a:p>
                  </a:txBody>
                  <a:tcPr marL="3608" marR="3608" marT="3608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Адаптированный суммарный индекс 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Субъект РФ (ниже среднероссийского значения)</a:t>
                      </a:r>
                    </a:p>
                  </a:txBody>
                  <a:tcPr marL="3608" marR="3608" marT="3608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Адаптированный суммарный индекс </a:t>
                      </a:r>
                    </a:p>
                  </a:txBody>
                  <a:tcPr marL="3608" marR="3608" marT="36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8,283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Ивановская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7,645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Краснодарский край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8,277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BF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Ханты-Мансийский авт.округ-Югра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7,640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Тамбовская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8,258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1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Кабардино-Балкарская Республика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7,611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7FA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Чувашская Республика(Чувашия)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8,241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3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Саха (Якутия)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7,598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6F9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Тюменская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8,173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9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Хакасия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7,569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F5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Пензенская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8,170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A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Смоленская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7,517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CEF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Саратовская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8,127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E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Кировская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7,515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CEF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Белгородская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8,119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F9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Тульская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7,511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CEE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Мордовия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8,115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F9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Хабаровский край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7,485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8EB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7,986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C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Ставропольский край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7,484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8EB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Ярославская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7,985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C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Челябинская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7,481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8EB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Бурятия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7,962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E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Алтайский край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7,478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8EB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Воронежская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7,955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Северная Осетия- Алания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7,453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E8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Сахалинская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7,907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E3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Адыгея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7,436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3E6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Липецкая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7,907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E3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Калининградская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7,417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0E3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Башкортостан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7,892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Костромская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7,406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FE2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Нижегородская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7,891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Марий Эл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7,400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EE1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7,849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Калужская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7,386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DE0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Амурская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7,848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7,374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BDE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Мурманская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7,848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9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Свердловская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7,348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8DB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Татарстан(Татарстан)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7,844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Карачаево-Черкесская Республика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7,328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6D9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Удмуртская Республика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7,841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7,303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3D6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Магаданская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7,804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7,294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D5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Рязанская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7,802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Новгородская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7,276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0D2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7,800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Орловская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7,275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0D2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Калмыкия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7,790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F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Курганская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7,255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DD0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Астраханская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7,756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Ленинградская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7,221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9CC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Брянская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7,747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Архангельская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7,194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6C8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7,737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7,166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3C5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Ульяновская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7,731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4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Тверская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7,152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1C3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7,730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F5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Владимирская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7,150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1C3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Московская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7,719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Ингушетия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6,991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EB0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Алтай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7,717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Карелия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6,982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DAF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Пермский край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7,715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Камчатский край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6,942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8AA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Волгоградская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7,713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Крым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6,890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2A4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Ямало-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енецкий авт.округ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7,710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Чеченская Республика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6,808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89A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7,708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Псковская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6,754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294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Вологодская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7,704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Чукотский авт.округ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6,706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C8E"/>
                    </a:solidFill>
                  </a:tcPr>
                </a:tc>
              </a:tr>
              <a:tr h="11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Коми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7,699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Еврейская автономная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6,409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14428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Ростовская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7,667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28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Забайкальский край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7,653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28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Оренбургская область</a:t>
                      </a: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7,649</a:t>
                      </a:r>
                    </a:p>
                  </a:txBody>
                  <a:tcPr marL="3608" marR="3608" marT="360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8" marR="3608" marT="360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8" marR="3608" marT="3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089068" y="6168883"/>
            <a:ext cx="3554002" cy="388508"/>
          </a:xfrm>
          <a:prstGeom prst="roundRect">
            <a:avLst>
              <a:gd name="adj" fmla="val 18169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/>
            <a:r>
              <a:rPr lang="ru-RU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 - 7,646</a:t>
            </a:r>
          </a:p>
        </p:txBody>
      </p:sp>
    </p:spTree>
    <p:extLst>
      <p:ext uri="{BB962C8B-B14F-4D97-AF65-F5344CB8AC3E}">
        <p14:creationId xmlns:p14="http://schemas.microsoft.com/office/powerpoint/2010/main" xmlns="" val="37521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16204"/>
            <a:ext cx="8639159" cy="720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FFFF00"/>
                </a:solidFill>
              </a:rPr>
              <a:t>Результаты проведения работы</a:t>
            </a:r>
          </a:p>
        </p:txBody>
      </p:sp>
      <p:sp>
        <p:nvSpPr>
          <p:cNvPr id="21" name="Объект 2"/>
          <p:cNvSpPr>
            <a:spLocks noGrp="1"/>
          </p:cNvSpPr>
          <p:nvPr>
            <p:ph sz="quarter" idx="4294967295"/>
          </p:nvPr>
        </p:nvSpPr>
        <p:spPr>
          <a:xfrm>
            <a:off x="454018" y="1052736"/>
            <a:ext cx="8229600" cy="48298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Проведение оценки критериев качества оказания и доступности медицинской помощи медицинскими организациями в амбулаторных условиях позволило</a:t>
            </a:r>
            <a:r>
              <a:rPr lang="ru-RU" sz="1800" b="1" dirty="0" smtClean="0"/>
              <a:t>:</a:t>
            </a:r>
            <a:endParaRPr lang="ru-RU" sz="1800" b="1" dirty="0"/>
          </a:p>
          <a:p>
            <a:pPr marL="250587" indent="-20809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dirty="0"/>
              <a:t>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Стимулировать повышение качества работы </a:t>
            </a:r>
            <a:r>
              <a:rPr lang="ru-RU" sz="1800" b="1" dirty="0"/>
              <a:t>медицинских организаций;</a:t>
            </a:r>
          </a:p>
          <a:p>
            <a:pPr marL="250587" indent="-20809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b="1" dirty="0"/>
              <a:t>Повысить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информированность потребителей</a:t>
            </a:r>
            <a:r>
              <a:rPr lang="ru-RU" sz="1800" b="1" dirty="0"/>
              <a:t> о порядке предоставления медицинской организацией медицинских услуг; </a:t>
            </a:r>
          </a:p>
          <a:p>
            <a:pPr marL="250587" indent="-20809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b="1" dirty="0"/>
              <a:t>Обеспечить потребителей услуг в сфере здравоохранения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дополнительной информацией о работе медицинской организации</a:t>
            </a:r>
            <a:r>
              <a:rPr lang="ru-RU" sz="1800" b="1" dirty="0"/>
              <a:t>, в том числе в целях реализации принадлежащего потребителям права выбора конкретной медицинской организации для получения услуг в сфере здравоохранения;</a:t>
            </a:r>
          </a:p>
          <a:p>
            <a:pPr marL="250587" indent="-20809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b="1" dirty="0"/>
              <a:t>Укрепить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общественного контроля </a:t>
            </a:r>
            <a:r>
              <a:rPr lang="ru-RU" sz="1800" b="1" dirty="0"/>
              <a:t>в сфере здравоохранения;</a:t>
            </a:r>
          </a:p>
          <a:p>
            <a:pPr marL="250587" indent="-20809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b="1" dirty="0"/>
              <a:t>Определить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деятельности медицинской организации </a:t>
            </a:r>
            <a:r>
              <a:rPr lang="ru-RU" sz="1800" b="1" dirty="0"/>
              <a:t>и принять своевременные меры по повышению эффективности или по оптимизации ее деятельности;</a:t>
            </a:r>
          </a:p>
          <a:p>
            <a:pPr marL="250587" indent="-208090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1800" b="1" dirty="0"/>
              <a:t>Своевременно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выявить негативные факторы</a:t>
            </a:r>
            <a:r>
              <a:rPr lang="ru-RU" sz="1800" b="1" dirty="0"/>
              <a:t>, влияющие на качество и доступности предоставления услуг в сфере здравоохранения, и устранение их причин путем реализации целевых мероприятий.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5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4446" y="4887769"/>
            <a:ext cx="3891934" cy="1422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497" algn="ctr">
              <a:spcBef>
                <a:spcPts val="1108"/>
              </a:spcBef>
            </a:pPr>
            <a:r>
              <a:rPr lang="ru-RU" sz="1292" b="1" dirty="0"/>
              <a:t>Подготовлена доказательная база </a:t>
            </a:r>
            <a:r>
              <a:rPr lang="ru-RU" sz="1292" b="1" dirty="0">
                <a:solidFill>
                  <a:srgbClr val="FF0000"/>
                </a:solidFill>
              </a:rPr>
              <a:t>для формирования политики в здравоохранении</a:t>
            </a:r>
            <a:r>
              <a:rPr lang="ru-RU" sz="1292" b="1" dirty="0">
                <a:solidFill>
                  <a:schemeClr val="tx1"/>
                </a:solidFill>
              </a:rPr>
              <a:t> в первичном секторе и выработки целевых мероприятий, направленных на </a:t>
            </a:r>
            <a:r>
              <a:rPr lang="ru-RU" sz="1292" b="1" dirty="0">
                <a:solidFill>
                  <a:srgbClr val="0000FF"/>
                </a:solidFill>
              </a:rPr>
              <a:t>повышение качества оказания первичной медико-санитарной помощи</a:t>
            </a:r>
          </a:p>
        </p:txBody>
      </p:sp>
      <p:sp>
        <p:nvSpPr>
          <p:cNvPr id="44" name="Нашивка 43"/>
          <p:cNvSpPr/>
          <p:nvPr/>
        </p:nvSpPr>
        <p:spPr>
          <a:xfrm rot="12755776">
            <a:off x="2237908" y="3019460"/>
            <a:ext cx="350288" cy="184837"/>
          </a:xfrm>
          <a:prstGeom prst="chevron">
            <a:avLst>
              <a:gd name="adj" fmla="val 50831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44083">
              <a:defRPr/>
            </a:pPr>
            <a:endParaRPr lang="ru-RU" sz="1662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413051" y="3344930"/>
            <a:ext cx="4586537" cy="918095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algn="ctr" defTabSz="844083">
              <a:defRPr/>
            </a:pPr>
            <a:r>
              <a:rPr lang="ru-RU" sz="1477" b="1" kern="0" dirty="0">
                <a:solidFill>
                  <a:prstClr val="black"/>
                </a:solidFill>
                <a:latin typeface="Calibri"/>
              </a:rPr>
              <a:t>Оценка деятельности медицинских организаций, оказывающих амбулаторную медицинскую помощь и имеющих прикрепленное население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776594" y="1286274"/>
            <a:ext cx="2240310" cy="1862567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844083">
              <a:defRPr/>
            </a:pPr>
            <a:r>
              <a:rPr lang="ru-RU" sz="1477" kern="0" dirty="0">
                <a:solidFill>
                  <a:prstClr val="black"/>
                </a:solidFill>
                <a:latin typeface="Calibri"/>
              </a:rPr>
              <a:t>Взаимодействие с общественными советами при проведении независимой оценки качества оказания медицинской помощи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5623" y="1257362"/>
            <a:ext cx="1979392" cy="1682302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 defTabSz="844083">
              <a:defRPr/>
            </a:pPr>
            <a:r>
              <a:rPr lang="ru-RU" sz="1477" kern="0" dirty="0">
                <a:solidFill>
                  <a:prstClr val="black"/>
                </a:solidFill>
                <a:latin typeface="Calibri"/>
              </a:rPr>
              <a:t>База для проведения социологических исследований качества оказания медицинской помощи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10694" y="1421484"/>
            <a:ext cx="4094657" cy="1359593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42497" defTabSz="844083">
              <a:spcBef>
                <a:spcPts val="1108"/>
              </a:spcBef>
              <a:defRPr/>
            </a:pPr>
            <a:r>
              <a:rPr lang="ru-RU" sz="1477" kern="0" dirty="0">
                <a:solidFill>
                  <a:prstClr val="black"/>
                </a:solidFill>
                <a:latin typeface="Calibri"/>
              </a:rPr>
              <a:t>Общее звено для интеграции и объединения различных вариантов оценки качества оказания и доступности медицинской помощи с учетом «независимости» мнения при проведении оценки.</a:t>
            </a:r>
          </a:p>
        </p:txBody>
      </p:sp>
      <p:sp>
        <p:nvSpPr>
          <p:cNvPr id="54" name="Нашивка 53"/>
          <p:cNvSpPr/>
          <p:nvPr/>
        </p:nvSpPr>
        <p:spPr>
          <a:xfrm rot="19715237">
            <a:off x="6530208" y="3031574"/>
            <a:ext cx="350288" cy="184837"/>
          </a:xfrm>
          <a:prstGeom prst="chevron">
            <a:avLst>
              <a:gd name="adj" fmla="val 50831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44083">
              <a:defRPr/>
            </a:pPr>
            <a:endParaRPr lang="ru-RU" sz="1662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Нашивка 56"/>
          <p:cNvSpPr/>
          <p:nvPr/>
        </p:nvSpPr>
        <p:spPr>
          <a:xfrm rot="16200000">
            <a:off x="4518351" y="3022389"/>
            <a:ext cx="350288" cy="184837"/>
          </a:xfrm>
          <a:prstGeom prst="chevron">
            <a:avLst>
              <a:gd name="adj" fmla="val 50831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44083">
              <a:defRPr/>
            </a:pPr>
            <a:endParaRPr lang="ru-RU" sz="1662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253165" y="4173462"/>
            <a:ext cx="2809714" cy="393830"/>
          </a:xfrm>
          <a:prstGeom prst="roundRect">
            <a:avLst>
              <a:gd name="adj" fmla="val 3304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77" b="1" dirty="0">
                <a:solidFill>
                  <a:prstClr val="black"/>
                </a:solidFill>
              </a:rPr>
              <a:t>Медицинская организация</a:t>
            </a:r>
            <a:endParaRPr lang="ru-RU" sz="1477" b="1" dirty="0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684675" y="4404337"/>
            <a:ext cx="446870" cy="281347"/>
          </a:xfrm>
          <a:prstGeom prst="downArrow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662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7" y="172825"/>
            <a:ext cx="8639159" cy="78639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FFFF00"/>
                </a:solidFill>
              </a:rPr>
              <a:t>Взаимодействие при оценке качества оказания медицинской помощи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186362" y="4417836"/>
            <a:ext cx="446870" cy="281347"/>
          </a:xfrm>
          <a:prstGeom prst="downArrow">
            <a:avLst/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662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10455" y="4869431"/>
            <a:ext cx="4493481" cy="1422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497" algn="ctr">
              <a:spcBef>
                <a:spcPts val="1108"/>
              </a:spcBef>
            </a:pPr>
            <a:r>
              <a:rPr lang="ru-RU" sz="1292" b="1" dirty="0"/>
              <a:t>Подготовлена доказательная база </a:t>
            </a:r>
            <a:r>
              <a:rPr lang="ru-RU" sz="1292" b="1" dirty="0">
                <a:solidFill>
                  <a:srgbClr val="FF0000"/>
                </a:solidFill>
              </a:rPr>
              <a:t>для руководителей различного уровня, </a:t>
            </a:r>
            <a:r>
              <a:rPr lang="ru-RU" sz="1292" b="1" dirty="0">
                <a:solidFill>
                  <a:schemeClr val="tx1"/>
                </a:solidFill>
              </a:rPr>
              <a:t>от медицинских организаций до региональных руководителей органов исполнительной власти в сфере охраны здоровья для </a:t>
            </a:r>
            <a:r>
              <a:rPr lang="ru-RU" sz="1292" b="1" dirty="0">
                <a:solidFill>
                  <a:srgbClr val="0000FF"/>
                </a:solidFill>
              </a:rPr>
              <a:t>повышения качества профилактической работы и работы с прикрепленным населением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5846" y="2996952"/>
            <a:ext cx="1885206" cy="1800200"/>
          </a:xfrm>
          <a:prstGeom prst="roundRect">
            <a:avLst>
              <a:gd name="adj" fmla="val 1459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defTabSz="844083">
              <a:defRPr/>
            </a:pPr>
            <a:r>
              <a:rPr lang="ru-RU" sz="1292" b="1" kern="0" dirty="0">
                <a:solidFill>
                  <a:prstClr val="black"/>
                </a:solidFill>
                <a:latin typeface="Calibri"/>
              </a:rPr>
              <a:t>Взаимодействие с системой учета жалоб населения на качество и доступность амбулаторной медицинской помощи</a:t>
            </a:r>
          </a:p>
        </p:txBody>
      </p:sp>
      <p:sp>
        <p:nvSpPr>
          <p:cNvPr id="20" name="Нашивка 19"/>
          <p:cNvSpPr/>
          <p:nvPr/>
        </p:nvSpPr>
        <p:spPr>
          <a:xfrm rot="10800000">
            <a:off x="2117331" y="3912441"/>
            <a:ext cx="233083" cy="184838"/>
          </a:xfrm>
          <a:prstGeom prst="chevron">
            <a:avLst>
              <a:gd name="adj" fmla="val 50831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844083">
              <a:defRPr/>
            </a:pPr>
            <a:endParaRPr lang="ru-RU" sz="1662" ker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6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116" y="1326789"/>
            <a:ext cx="7132131" cy="29939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FFFF00"/>
                </a:solidFill>
              </a:rPr>
              <a:t>Мониторинг и оценка качества </a:t>
            </a:r>
            <a:r>
              <a:rPr lang="ru-RU" sz="3600" b="1" dirty="0">
                <a:solidFill>
                  <a:srgbClr val="FFFF00"/>
                </a:solidFill>
              </a:rPr>
              <a:t>оказания и доступности медицинской помощи </a:t>
            </a:r>
            <a:r>
              <a:rPr lang="ru-RU" sz="3600" b="1" dirty="0" smtClean="0">
                <a:solidFill>
                  <a:srgbClr val="FFFF00"/>
                </a:solidFill>
              </a:rPr>
              <a:t>в Свердловской области в сравнении с данными РФ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301" y="655653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46668" y="987250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7345" y="1127927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2978" y="7963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53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378" y="9487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85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6128724"/>
            <a:ext cx="684078" cy="729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6" y="113270"/>
            <a:ext cx="863915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Свердловская область</a:t>
            </a:r>
            <a:endParaRPr lang="ru-RU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8" name="Объект 7" descr="http://marketologi.ru/docs/articles/balaev/07/0.png">
            <a:hlinkClick r:id="rId4" tgtFrame="&quot;_blank&quot;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78" y="1222132"/>
            <a:ext cx="7732189" cy="5231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27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Нашивка 42"/>
          <p:cNvSpPr/>
          <p:nvPr/>
        </p:nvSpPr>
        <p:spPr>
          <a:xfrm>
            <a:off x="3745523" y="3052045"/>
            <a:ext cx="563191" cy="921696"/>
          </a:xfrm>
          <a:prstGeom prst="chevron">
            <a:avLst>
              <a:gd name="adj" fmla="val 62489"/>
            </a:avLst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6128724"/>
            <a:ext cx="684078" cy="729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24" y="-1599417"/>
            <a:ext cx="8639159" cy="126785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Структура сети медицинских организаций оказывающих медицинскую помощь в амбулаторных условиях </a:t>
            </a:r>
            <a:br>
              <a:rPr lang="ru-RU" sz="2800" b="1" dirty="0" smtClean="0"/>
            </a:br>
            <a:r>
              <a:rPr lang="ru-RU" sz="2800" dirty="0" smtClean="0"/>
              <a:t>(на основании данных формы ФСН №47 за 2014 год )</a:t>
            </a:r>
            <a:endParaRPr lang="ru-RU" sz="28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793289" y="-1740070"/>
            <a:ext cx="1318846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55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18431481"/>
              </p:ext>
            </p:extLst>
          </p:nvPr>
        </p:nvGraphicFramePr>
        <p:xfrm>
          <a:off x="0" y="1927211"/>
          <a:ext cx="4313766" cy="359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41373" y="3334019"/>
            <a:ext cx="3060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ru-RU" sz="1400" b="1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0721" y="2590381"/>
            <a:ext cx="375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0183" y="3197043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268170">
            <a:off x="2707080" y="4601377"/>
            <a:ext cx="2043433" cy="592055"/>
          </a:xfrm>
          <a:prstGeom prst="rightArrow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16697" y="4593039"/>
            <a:ext cx="3405129" cy="1534478"/>
          </a:xfrm>
          <a:prstGeom prst="roundRect">
            <a:avLst>
              <a:gd name="adj" fmla="val 71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Подразделения, оказывающие амбулаторную помощь в составе больничных учреждений:</a:t>
            </a:r>
          </a:p>
          <a:p>
            <a:pPr lvl="0"/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Многопрофильные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 и центральные городские больницы,  имеющие прикрепленное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исследование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вошли 50 мед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организаций (юридических лиц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Стрелка вправо 25"/>
          <p:cNvSpPr/>
          <p:nvPr/>
        </p:nvSpPr>
        <p:spPr>
          <a:xfrm rot="20586243">
            <a:off x="3009813" y="2100135"/>
            <a:ext cx="1794985" cy="339457"/>
          </a:xfrm>
          <a:prstGeom prst="rightArrow">
            <a:avLst/>
          </a:prstGeom>
          <a:ln w="952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112727" y="1579352"/>
            <a:ext cx="2974305" cy="1139726"/>
          </a:xfrm>
          <a:prstGeom prst="roundRect">
            <a:avLst>
              <a:gd name="adj" fmla="val 100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поликлинические организации:</a:t>
            </a:r>
          </a:p>
          <a:p>
            <a:pPr lvl="0"/>
            <a:r>
              <a:rPr lang="ru-RU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исследование вошли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мед. организаций (юридических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796455" y="2997058"/>
            <a:ext cx="2013438" cy="15323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В. 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больницы и центральные районные больницы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исследование вошли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мед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организаций (юридических лиц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242496" y="113270"/>
            <a:ext cx="4066218" cy="118213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Число медицинских организаций, оказывающих медицинскую помощь в амбулаторных условиях  и имеющих прикрепленное население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4717109" y="113270"/>
            <a:ext cx="4066218" cy="118213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Типы медицинских организаций, оказывающих медицинскую помощь в амбулаторных условиях  и имеющих прикрепленное население</a:t>
            </a:r>
            <a:endParaRPr lang="ru-RU" sz="18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510454" y="113270"/>
            <a:ext cx="0" cy="651613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право с вырезом 43"/>
          <p:cNvSpPr/>
          <p:nvPr/>
        </p:nvSpPr>
        <p:spPr>
          <a:xfrm>
            <a:off x="4196860" y="3334019"/>
            <a:ext cx="2419673" cy="374277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3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6128724"/>
            <a:ext cx="684078" cy="729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6" y="113270"/>
            <a:ext cx="863915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Группы МО и категории обслуживаемого населения </a:t>
            </a:r>
            <a:endParaRPr lang="ru-RU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54470" y="1138321"/>
            <a:ext cx="4287510" cy="5446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ru-RU" sz="1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18713" y="1138321"/>
            <a:ext cx="0" cy="5077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9735235"/>
              </p:ext>
            </p:extLst>
          </p:nvPr>
        </p:nvGraphicFramePr>
        <p:xfrm>
          <a:off x="242496" y="1547449"/>
          <a:ext cx="4042740" cy="42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569"/>
                <a:gridCol w="889121"/>
                <a:gridCol w="629040"/>
                <a:gridCol w="886828"/>
                <a:gridCol w="874182"/>
              </a:tblGrid>
              <a:tr h="9517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населения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населения по типу местности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поселение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сельская местность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</a:tr>
              <a:tr h="23794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1 561 564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10 878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</a:tr>
              <a:tr h="237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769 315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</a:tr>
              <a:tr h="237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366 965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</a:tr>
              <a:tr h="23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2 697 844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10 878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</a:tr>
              <a:tr h="23794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5 217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</a:tr>
              <a:tr h="237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382 877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</a:tr>
              <a:tr h="237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46 861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</a:tr>
              <a:tr h="23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434 955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</a:tr>
              <a:tr h="23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744 825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151 776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</a:tr>
              <a:tr h="237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3 877 624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162 654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3954113"/>
              </p:ext>
            </p:extLst>
          </p:nvPr>
        </p:nvGraphicFramePr>
        <p:xfrm>
          <a:off x="4650454" y="1138239"/>
          <a:ext cx="4250292" cy="249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873165440"/>
              </p:ext>
            </p:extLst>
          </p:nvPr>
        </p:nvGraphicFramePr>
        <p:xfrm>
          <a:off x="4634224" y="3701563"/>
          <a:ext cx="4247431" cy="265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5724128" y="378904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55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116" y="1326789"/>
            <a:ext cx="7132131" cy="29939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FFFF00"/>
                </a:solidFill>
              </a:rPr>
              <a:t>Мониторинг смертности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в Свердловской области в сравнении с данными РФ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301" y="655653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46668" y="987250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7345" y="1127927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2978" y="7963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57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378" y="9487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92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91" y="152726"/>
            <a:ext cx="8839590" cy="126004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умерших на дому лиц трудоспособного возраста (женщины 18-54 года, мужчины 18-59 лет) на 1000 прикрепленного населения соответствующего возраста в Свердловской области по данным за 2015 год </a:t>
            </a: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ГРУППА 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16" y="1052736"/>
            <a:ext cx="8604540" cy="4886545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/>
          <a:p>
            <a:pPr marL="42496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6313938"/>
              </p:ext>
            </p:extLst>
          </p:nvPr>
        </p:nvGraphicFramePr>
        <p:xfrm>
          <a:off x="363016" y="1450517"/>
          <a:ext cx="8518641" cy="4006950"/>
        </p:xfrm>
        <a:graphic>
          <a:graphicData uri="http://schemas.openxmlformats.org/drawingml/2006/table">
            <a:tbl>
              <a:tblPr firstRow="1" firstCol="1" bandRow="1"/>
              <a:tblGrid>
                <a:gridCol w="3741313"/>
                <a:gridCol w="1162668"/>
                <a:gridCol w="1291144"/>
                <a:gridCol w="1161758"/>
                <a:gridCol w="1161758"/>
              </a:tblGrid>
              <a:tr h="6038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наименование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юридического лица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обслуживаемого населения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 на дому лиц трудоспособного возраста (женщины 18-54 года, мужчины 18-59 лет) на 1000 прикрепленного населения соответствующего возраста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 числа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34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многопрофильные больницы и центральные городские больницы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90" marR="507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90" marR="5079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61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"Верхнесалдинская ЦГБ"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2,043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D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7,201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AE"/>
                    </a:solidFill>
                  </a:tcPr>
                </a:tc>
              </a:tr>
              <a:tr h="12639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"Малышевская 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7,302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1"/>
                    </a:solidFill>
                  </a:tcPr>
                </a:tc>
              </a:tr>
              <a:tr h="1166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"ГБ №1 город Первоуральск"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1,626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7,772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2"/>
                    </a:solidFill>
                  </a:tcPr>
                </a:tc>
              </a:tr>
              <a:tr h="1069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"Березовская ЦГБ"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1,570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7,849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</a:tr>
              <a:tr h="16974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"ЦГБ город верхняя Тура"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1,480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7,972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00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"Арамильская 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1,034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4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8,583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92"/>
                    </a:solidFill>
                  </a:tcPr>
                </a:tc>
              </a:tr>
              <a:tr h="12799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"ЦГБ г.Кушва"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1,031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4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8,588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498"/>
                    </a:solidFill>
                  </a:tcPr>
                </a:tc>
              </a:tr>
              <a:tr h="1128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МАУЗ "ЦГКБ № 40"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0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8,627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397"/>
                    </a:solidFill>
                  </a:tcPr>
                </a:tc>
              </a:tr>
              <a:tr h="14108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 "ЦГБ №20"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9A1"/>
                    </a:solidFill>
                  </a:tcPr>
                </a:tc>
              </a:tr>
              <a:tr h="1712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"Рефтинская 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0,817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8,881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"Краснотурьинская ГБ №1"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9,044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79D"/>
                    </a:solidFill>
                  </a:tcPr>
                </a:tc>
              </a:tr>
              <a:tr h="1128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МАУЗ "ЦГБ №3"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0,329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E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9,224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69C"/>
                    </a:solidFill>
                  </a:tcPr>
                </a:tc>
              </a:tr>
              <a:tr h="1248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 "ЦГКБ №23"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9A2"/>
                    </a:solidFill>
                  </a:tcPr>
                </a:tc>
              </a:tr>
              <a:tr h="1128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"ЦГКБ № 6"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9,302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9F"/>
                    </a:solidFill>
                  </a:tcPr>
                </a:tc>
              </a:tr>
              <a:tr h="1056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"ЦГБ № 2 имени А.А. Миславского"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9,337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396"/>
                    </a:solidFill>
                  </a:tcPr>
                </a:tc>
              </a:tr>
              <a:tr h="16806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"ЦГКБ № 1 Октябрьского района"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0,277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9,348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95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"ЦГКБ №24"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F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9,398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A7"/>
                    </a:solidFill>
                  </a:tcPr>
                </a:tc>
              </a:tr>
              <a:tr h="14108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"ЦГБ №7"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9,402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90" marR="50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BA4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3015" y="5536414"/>
            <a:ext cx="857740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показатель за 2015 год по Российской Федерации 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группы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население взрослое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- 1,368; смешанное – 2,081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9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91" y="214177"/>
            <a:ext cx="8839590" cy="126004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умерших на дому лиц трудоспособного возраста (женщины 18-54 года, мужчины 18-59 лет) на 1000 прикрепленного населения соответствующего возраста в Свердловской области по данным за 2015 год </a:t>
            </a: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ГРУППА </a:t>
            </a:r>
            <a:r>
              <a:rPr lang="ru-RU" sz="1600" b="1" dirty="0" smtClean="0">
                <a:solidFill>
                  <a:srgbClr val="00B0F0"/>
                </a:solidFill>
              </a:rPr>
              <a:t>Б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16" y="1052736"/>
            <a:ext cx="8604540" cy="4886545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/>
          <a:p>
            <a:pPr marL="42496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674" y="4581128"/>
            <a:ext cx="8577404" cy="869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показатель за 2015 год по Российской Федерации </a:t>
            </a:r>
            <a:endParaRPr lang="ru-RU" sz="16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группы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r>
              <a:rPr lang="ru-RU" sz="1600" dirty="0"/>
              <a:t> </a:t>
            </a:r>
            <a:r>
              <a:rPr lang="ru-RU" sz="1600" b="1" dirty="0" smtClean="0"/>
              <a:t>Самостоятельные поликлиники</a:t>
            </a:r>
            <a:r>
              <a:rPr lang="ru-RU" sz="1600" dirty="0" smtClean="0"/>
              <a:t> –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sz="1600" dirty="0" smtClean="0"/>
              <a:t> </a:t>
            </a:r>
            <a:r>
              <a:rPr lang="ru-RU" sz="1600" b="1" dirty="0"/>
              <a:t>взрослое - 0,739; смешанное – 0,850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2213488"/>
              </p:ext>
            </p:extLst>
          </p:nvPr>
        </p:nvGraphicFramePr>
        <p:xfrm>
          <a:off x="310273" y="1831076"/>
          <a:ext cx="8385449" cy="2355405"/>
        </p:xfrm>
        <a:graphic>
          <a:graphicData uri="http://schemas.openxmlformats.org/drawingml/2006/table">
            <a:tbl>
              <a:tblPr firstRow="1" firstCol="1" bandRow="1"/>
              <a:tblGrid>
                <a:gridCol w="3932254"/>
                <a:gridCol w="1449571"/>
                <a:gridCol w="1139054"/>
                <a:gridCol w="932285"/>
                <a:gridCol w="932285"/>
              </a:tblGrid>
              <a:tr h="8371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наименование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юридического лица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обслуживаемого населения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 на дому лиц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-способного возраста (женщины 18-54 года, мужчины 18-59 лет) на 1000 прикрепленного населения соответствующего возраста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 числа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Б.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Самостоятельные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"Верх-Нейвинская ГП"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4,388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28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"ГП №3 г.Нижний Тагил"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3,915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5B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"ГП город Каменск-Уральский"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2,630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1,159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"ГП №4 г. Нижний Тагил"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2,230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B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2,505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7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"ЕКДЦ"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0,253</a:t>
                      </a: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9,150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2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37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/>
        </p:nvSpPr>
        <p:spPr>
          <a:xfrm>
            <a:off x="67308" y="202239"/>
            <a:ext cx="8856984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36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1000" y="3148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dirty="0" smtClean="0">
                <a:solidFill>
                  <a:srgbClr val="FFFF00"/>
                </a:solidFill>
              </a:rPr>
              <a:t>Динамика смертности населения в возрасте 20-59 лет (на 100 тыс., стандартизованный коэффициент)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1970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91" y="132716"/>
            <a:ext cx="8839590" cy="126004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умерших на дому лиц трудоспособного возраста (женщины 18-54 года, мужчины 18-59 лет) на 1000 прикрепленного населения соответствующего возраста в Свердловской области по данным за 2015 год </a:t>
            </a: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ГРУППА </a:t>
            </a:r>
            <a:r>
              <a:rPr lang="ru-RU" sz="1600" b="1" dirty="0" smtClean="0">
                <a:solidFill>
                  <a:srgbClr val="00B0F0"/>
                </a:solidFill>
              </a:rPr>
              <a:t>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16" y="1052736"/>
            <a:ext cx="8604540" cy="4886545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/>
          <a:p>
            <a:pPr marL="42496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218908"/>
            <a:ext cx="857740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показатель за 2015 год по Российской Федерации </a:t>
            </a:r>
            <a:endParaRPr lang="ru-RU" sz="16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группы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sz="1600" dirty="0" smtClean="0"/>
              <a:t> </a:t>
            </a:r>
            <a:r>
              <a:rPr lang="ru-RU" sz="1600" b="1" dirty="0" smtClean="0"/>
              <a:t>смешанное  </a:t>
            </a:r>
            <a:r>
              <a:rPr lang="ru-RU" sz="1600" b="1" dirty="0"/>
              <a:t>– 2,748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5940070"/>
              </p:ext>
            </p:extLst>
          </p:nvPr>
        </p:nvGraphicFramePr>
        <p:xfrm>
          <a:off x="446874" y="1745941"/>
          <a:ext cx="8265023" cy="3362843"/>
        </p:xfrm>
        <a:graphic>
          <a:graphicData uri="http://schemas.openxmlformats.org/drawingml/2006/table">
            <a:tbl>
              <a:tblPr firstRow="1" firstCol="1" bandRow="1"/>
              <a:tblGrid>
                <a:gridCol w="3799961"/>
                <a:gridCol w="1400803"/>
                <a:gridCol w="1112735"/>
                <a:gridCol w="975762"/>
                <a:gridCol w="975762"/>
              </a:tblGrid>
              <a:tr h="746223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наименование 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юридического лица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обслуживаемого населения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 на дому лиц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-способного возраста (женщины 18-54 года, мужчины 18-59 лет) на 1000 прикрепленного населения соответствующего возраста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 числа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87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 районные больницы и центральные районные больницы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35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"Режевская ЦРБ"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2,722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6,250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044"/>
                    </a:solidFill>
                  </a:tcPr>
                </a:tc>
              </a:tr>
              <a:tr h="1509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"Ачитская ЦРБ"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2,682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6,305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2F"/>
                    </a:solidFill>
                  </a:tcPr>
                </a:tc>
              </a:tr>
              <a:tr h="1509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Тавдинская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2,483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6,579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3F"/>
                    </a:solidFill>
                  </a:tcPr>
                </a:tc>
              </a:tr>
              <a:tr h="1509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"Сухоложская РБ"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2,320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7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6,804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3F"/>
                    </a:solidFill>
                  </a:tcPr>
                </a:tc>
              </a:tr>
              <a:tr h="1509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"Слободо-Туринская РБ"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2,315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6,811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62D"/>
                    </a:solidFill>
                  </a:tcPr>
                </a:tc>
              </a:tr>
              <a:tr h="1697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"Невьянская ЦРБ"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2,309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6,819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3B"/>
                    </a:solidFill>
                  </a:tcPr>
                </a:tc>
              </a:tr>
              <a:tr h="1509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"Белоярская ЦРБ"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2,297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6,835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9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3B"/>
                    </a:solidFill>
                  </a:tcPr>
                </a:tc>
              </a:tr>
              <a:tr h="1509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"Каменская ЦРБ"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2,247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7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6,903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8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35"/>
                    </a:solidFill>
                  </a:tcPr>
                </a:tc>
              </a:tr>
              <a:tr h="1509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"Горноуральская РБ"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2,107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6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7,097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34"/>
                    </a:solidFill>
                  </a:tcPr>
                </a:tc>
              </a:tr>
              <a:tr h="1509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"Ивдельская ЦРБ"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1,951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5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7,312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2F"/>
                    </a:solidFill>
                  </a:tcPr>
                </a:tc>
              </a:tr>
              <a:tr h="1697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"Сысертская ЦРБ"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1,660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3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7,713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3D"/>
                    </a:solidFill>
                  </a:tcPr>
                </a:tc>
              </a:tr>
              <a:tr h="1509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Алапаевская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ЦРБ"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1,600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2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7,796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2F"/>
                    </a:solidFill>
                  </a:tcPr>
                </a:tc>
              </a:tr>
              <a:tr h="15093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Талицкая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РБ"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1,505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7,927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36"/>
                    </a:solidFill>
                  </a:tcPr>
                </a:tc>
              </a:tr>
              <a:tr h="2415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"Байкаловская ЦРБ"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0,918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8,736</a:t>
                      </a:r>
                      <a:endParaRPr lang="ru-RU" sz="12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1" marR="650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12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32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17" y="152726"/>
            <a:ext cx="8839590" cy="67398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300" b="1" dirty="0" smtClean="0">
                <a:solidFill>
                  <a:srgbClr val="FFFF00"/>
                </a:solidFill>
              </a:rPr>
              <a:t>Число </a:t>
            </a:r>
            <a:r>
              <a:rPr lang="ru-RU" sz="1300" b="1" dirty="0">
                <a:solidFill>
                  <a:srgbClr val="FFFF00"/>
                </a:solidFill>
              </a:rPr>
              <a:t>лиц, умерших от инсульта и инфаркта миокарда в возрасте до 65 лет, на 1000 прикрепленного населения соответствующего возраста в Свердловской области по данным за 2015 год</a:t>
            </a: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 smtClean="0">
                <a:solidFill>
                  <a:srgbClr val="00B0F0"/>
                </a:solidFill>
              </a:rPr>
              <a:t>ГРУППА </a:t>
            </a:r>
            <a:r>
              <a:rPr lang="ru-RU" sz="1300" b="1" dirty="0">
                <a:solidFill>
                  <a:srgbClr val="00B0F0"/>
                </a:solidFill>
              </a:rPr>
              <a:t>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16" y="1052736"/>
            <a:ext cx="8604540" cy="4886545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/>
          <a:p>
            <a:pPr marL="42496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787" y="6165304"/>
            <a:ext cx="488572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показатель за 2015 год по Российской Федерации </a:t>
            </a:r>
            <a:r>
              <a:rPr 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группы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sz="1200" b="1" dirty="0"/>
              <a:t>взрослое - 0,525; смешанное - 0,632 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680061"/>
              </p:ext>
            </p:extLst>
          </p:nvPr>
        </p:nvGraphicFramePr>
        <p:xfrm>
          <a:off x="266746" y="826713"/>
          <a:ext cx="8615208" cy="5401659"/>
        </p:xfrm>
        <a:graphic>
          <a:graphicData uri="http://schemas.openxmlformats.org/drawingml/2006/table">
            <a:tbl>
              <a:tblPr firstRow="1" firstCol="1" bandRow="1"/>
              <a:tblGrid>
                <a:gridCol w="4421573"/>
                <a:gridCol w="1341499"/>
                <a:gridCol w="1051856"/>
                <a:gridCol w="900140"/>
                <a:gridCol w="900140"/>
              </a:tblGrid>
              <a:tr h="2504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наименование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юридического лица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обслуживаемого населения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лиц, умерших от инсульта и инфаркта миокарда в возрасте до 65 лет, на 1000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прикреп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соответствующего возраста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 числа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ЦГБ"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0,600*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7,207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E"/>
                    </a:solidFill>
                  </a:tcPr>
                </a:tc>
              </a:tr>
              <a:tr h="97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"ГБ №4 город Нижний Тагил"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0,757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7,213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8C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Верхнепышминская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ЦГБ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им.П.Д.Бородина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0,593*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7,240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89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Ревдинская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ГБ"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0,508*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7,636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8C"/>
                    </a:solidFill>
                  </a:tcPr>
                </a:tc>
              </a:tr>
              <a:tr h="183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Свердловской области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Серовская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больница"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0,485*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7,740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8A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"ЦГБ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г.Кушва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0,482*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7,755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D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"Полевская ЦГБ"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0,442*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7,944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8C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"Алапаевская 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0,437*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7,966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D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"Малышевская 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0,425*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8,020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"Демидовская 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0,403*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8,124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E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"Березовская ЦГБ"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0,368*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8,288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8D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"Рефтинская 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0,285*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8,671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"Верхнесалдинская ЦГБ"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0,218*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8,984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E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 "ЦГКБ №23"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0,210*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9,021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8D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"Арамильская 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0,146*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9,322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"Волчанская 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0,128*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9,402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"Нижнетуринская ЦГБ"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0,120*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9,442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"ГБ №1 город Первоуральск"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0,046*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9,786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"Краснотурьинская ГБ №1"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0,044*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9,794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"ЦГБ № 2 имени А.А. Миславского"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0,028 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9,898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МАУЗ "ЦГБ №3"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0,019 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9,930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"Карпинская ЦГБ"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 *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"Кировградская ЦГБ"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 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"ГБ город Верхний Тагил"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 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"ЦГКБ №24"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 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 "ЦГБ №20"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 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"ЦГКБ № 1 Октябрьского района"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 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"ЦГКБ № 6"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 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133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"ЦГБ №7"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 *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73" marR="35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04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17" y="152726"/>
            <a:ext cx="8839590" cy="12600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Число </a:t>
            </a:r>
            <a:r>
              <a:rPr lang="ru-RU" sz="1800" b="1" dirty="0">
                <a:solidFill>
                  <a:srgbClr val="FFFF00"/>
                </a:solidFill>
              </a:rPr>
              <a:t>лиц, умерших от инсульта и инфаркта миокарда в возрасте до 65 лет, на 1000 прикрепленного населения соответствующего возраста в Свердловской области по данным за 2015 год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>
                <a:solidFill>
                  <a:srgbClr val="00B0F0"/>
                </a:solidFill>
              </a:rPr>
              <a:t>ГРУППА Б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16" y="1052736"/>
            <a:ext cx="8604540" cy="4886545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/>
          <a:p>
            <a:pPr marL="42496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085184"/>
            <a:ext cx="589383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показатель за 2015 год по Российской Федерации 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группы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sz="1600" b="1" dirty="0"/>
              <a:t>взрослое - 0,264; смешанное - 0,270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239142"/>
              </p:ext>
            </p:extLst>
          </p:nvPr>
        </p:nvGraphicFramePr>
        <p:xfrm>
          <a:off x="395536" y="1772816"/>
          <a:ext cx="8424936" cy="2739394"/>
        </p:xfrm>
        <a:graphic>
          <a:graphicData uri="http://schemas.openxmlformats.org/drawingml/2006/table">
            <a:tbl>
              <a:tblPr firstRow="1" firstCol="1" bandRow="1"/>
              <a:tblGrid>
                <a:gridCol w="3816138"/>
                <a:gridCol w="1513924"/>
                <a:gridCol w="1030168"/>
                <a:gridCol w="1032353"/>
                <a:gridCol w="1032353"/>
              </a:tblGrid>
              <a:tr h="9315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наименование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юридического лица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обслуживаемого населения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лиц, умерших от инсульта и инфаркта миокарда в возрасте до 65 лет, на 1000 прикрепленного населения соответствующего возраста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 числа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Б. самостоятельные поликлиники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"ГП №4 г. Нижний Тагил"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0,373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6,793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0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"Верх-Нейвинская ГП"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5,753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0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"ГП город Каменск-Уральский"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0,073 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9,375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"ГП №3 г. Нижний Тагил"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0,103 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"ЕКДЦ"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взрослое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 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24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17" y="152726"/>
            <a:ext cx="8839590" cy="9720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Число </a:t>
            </a:r>
            <a:r>
              <a:rPr lang="ru-RU" sz="1600" b="1" dirty="0">
                <a:solidFill>
                  <a:srgbClr val="FFFF00"/>
                </a:solidFill>
              </a:rPr>
              <a:t>лиц, умерших от инсульта и инфаркта миокарда в возрасте до 65 лет, на 1000 прикрепленного населения соответствующего возраста в Свердловской области по данным за 2015 год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>
                <a:solidFill>
                  <a:srgbClr val="00B0F0"/>
                </a:solidFill>
              </a:rPr>
              <a:t>ГРУППА 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16" y="1052736"/>
            <a:ext cx="8604540" cy="4886545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/>
          <a:p>
            <a:pPr marL="42496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787" y="6165304"/>
            <a:ext cx="488572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показатель за 2015 год по Российской Федерации </a:t>
            </a:r>
            <a:r>
              <a:rPr 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группы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sz="1200" b="1" dirty="0" smtClean="0"/>
              <a:t>смешанное </a:t>
            </a:r>
            <a:r>
              <a:rPr lang="ru-RU" sz="1200" b="1" dirty="0"/>
              <a:t>- 0,653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5211291"/>
              </p:ext>
            </p:extLst>
          </p:nvPr>
        </p:nvGraphicFramePr>
        <p:xfrm>
          <a:off x="395536" y="1196752"/>
          <a:ext cx="8424935" cy="4772514"/>
        </p:xfrm>
        <a:graphic>
          <a:graphicData uri="http://schemas.openxmlformats.org/drawingml/2006/table">
            <a:tbl>
              <a:tblPr firstRow="1" firstCol="1" bandRow="1"/>
              <a:tblGrid>
                <a:gridCol w="3988699"/>
                <a:gridCol w="1109450"/>
                <a:gridCol w="1109450"/>
                <a:gridCol w="1108668"/>
                <a:gridCol w="1108668"/>
              </a:tblGrid>
              <a:tr h="61846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наименование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юридического лица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обслуживае-мого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лиц, умерших от инсульта и инфаркта миокарда в возрасте до 65 лет, на 1000 прикрепленного населения соответствующего возраста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 числа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 районные больницы и центральные районные больницы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"Туринская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0,650*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A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"Горноуральская 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0,540*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7,350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"Ачитская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0,522*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8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7,440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"Пышминская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0,515*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7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7,473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"Слободо-Туринская районная больница"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0,507*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7,512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"Артемовская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0,485*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7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7,619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"Тавдинская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0,401*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8,033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"Талицкая 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0,353*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4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8,267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"Камышловская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0,347*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4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8,298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"Байкаловская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0,293*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3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8,563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D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"Нижнесергинская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0,176*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1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9,135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"Сысертская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0,101*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F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9,502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"Режевская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0,096*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F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9,531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E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"Белоярская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0,080*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F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9,608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"Каменская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0,047*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9,771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22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"Богдановичская ЦРБ"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0,027*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9,866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0" marR="59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55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91" y="152726"/>
            <a:ext cx="8839590" cy="126004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Число умерших на дому детей 0-17 лет на 1000 прикрепленного населения соответствующего возраста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в Свердловской области по данным за 2015 </a:t>
            </a:r>
            <a:r>
              <a:rPr lang="ru-RU" sz="2000" b="1" dirty="0" smtClean="0">
                <a:solidFill>
                  <a:srgbClr val="FFFF00"/>
                </a:solidFill>
              </a:rPr>
              <a:t>год</a:t>
            </a: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ГРУППА 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16" y="1052736"/>
            <a:ext cx="8604540" cy="4886545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/>
          <a:p>
            <a:pPr marL="42496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015" y="5536414"/>
            <a:ext cx="857740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показатель за 2015 год по Российской Федерации 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группы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sz="1600" b="1" dirty="0"/>
              <a:t>детское - 0,074; смешанное - 0,119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3199660"/>
              </p:ext>
            </p:extLst>
          </p:nvPr>
        </p:nvGraphicFramePr>
        <p:xfrm>
          <a:off x="277116" y="1413323"/>
          <a:ext cx="8663303" cy="4126761"/>
        </p:xfrm>
        <a:graphic>
          <a:graphicData uri="http://schemas.openxmlformats.org/drawingml/2006/table">
            <a:tbl>
              <a:tblPr firstRow="1" firstCol="1" bandRow="1"/>
              <a:tblGrid>
                <a:gridCol w="3979715"/>
                <a:gridCol w="1467147"/>
                <a:gridCol w="1164215"/>
                <a:gridCol w="1026113"/>
                <a:gridCol w="1026113"/>
              </a:tblGrid>
              <a:tr h="5035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наименование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юридического лица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обслуживаемого населения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Число умерших на дому детей 0-17 лет на 1000 прикрепленного населения соответствующего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 числа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"ЦГБ город верхняя Тура"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"Красноуральская 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5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"ГБ ЗАТО Свободный"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4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"Ревдинская 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"ЦГБ г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Кушва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0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"Малышевская 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9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"Верхнесалдинская ЦГБ"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 "ЦГКБ №23"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"Нижнетуринская ЦГБ"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"ГБ №1 город Первоуральск"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"Карпинская ЦГБ"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0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"ГБ город Верхний Тагил"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9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МБУ "ЦГКБ №24"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 "ГДБ №16"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5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 "ДГБ №8"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2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"Нижнесалдинская ЦГБ"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2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"Североуральская ЦГБ"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75" marR="638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18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91" y="152726"/>
            <a:ext cx="8839590" cy="126004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Число умерших на дому детей 0-17 лет на 1000 прикрепленного населения соответствующего возраста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в Свердловской области по данным за 2015 </a:t>
            </a:r>
            <a:r>
              <a:rPr lang="ru-RU" sz="2000" b="1" dirty="0" smtClean="0">
                <a:solidFill>
                  <a:srgbClr val="FFFF00"/>
                </a:solidFill>
              </a:rPr>
              <a:t>год</a:t>
            </a: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ГРУППА </a:t>
            </a:r>
            <a:r>
              <a:rPr lang="ru-RU" sz="1600" b="1" dirty="0" smtClean="0">
                <a:solidFill>
                  <a:srgbClr val="00B0F0"/>
                </a:solidFill>
              </a:rPr>
              <a:t>Б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16" y="1052736"/>
            <a:ext cx="8604540" cy="4886545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/>
          <a:p>
            <a:pPr marL="42496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85184"/>
            <a:ext cx="857740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показатель за 2015 год по Российской Федерации 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группы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sz="1600" dirty="0" smtClean="0"/>
              <a:t> </a:t>
            </a:r>
            <a:r>
              <a:rPr lang="ru-RU" sz="1600" b="1" dirty="0"/>
              <a:t>детское -0,046; смешанное - 0,066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7362225"/>
              </p:ext>
            </p:extLst>
          </p:nvPr>
        </p:nvGraphicFramePr>
        <p:xfrm>
          <a:off x="358603" y="1819883"/>
          <a:ext cx="8523052" cy="2776184"/>
        </p:xfrm>
        <a:graphic>
          <a:graphicData uri="http://schemas.openxmlformats.org/drawingml/2006/table">
            <a:tbl>
              <a:tblPr firstRow="1" firstCol="1" bandRow="1"/>
              <a:tblGrid>
                <a:gridCol w="3849884"/>
                <a:gridCol w="1438524"/>
                <a:gridCol w="1188282"/>
                <a:gridCol w="1023181"/>
                <a:gridCol w="1023181"/>
              </a:tblGrid>
              <a:tr h="11230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наименование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юридического лица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обслуживаемого населения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Число умерших на дому детей 0-17 лет на 1000 прикрепленного населения соответствующего возраста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абс.числа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Б. самостоятельные поликлиники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 "Детская городская поликлиника №13"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6,717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7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"Верх-Нейвинская ГП"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"ДГП № 4 город Нижний Тагил"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"ДГП № 5 город Нижний Тагил"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83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91" y="152726"/>
            <a:ext cx="8839590" cy="126004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Число умерших на дому детей 0-17 лет на 1000 прикрепленного населения соответствующего возраста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в Свердловской области по данным за 2015 </a:t>
            </a:r>
            <a:r>
              <a:rPr lang="ru-RU" sz="2000" b="1" dirty="0" smtClean="0">
                <a:solidFill>
                  <a:srgbClr val="FFFF00"/>
                </a:solidFill>
              </a:rPr>
              <a:t>год</a:t>
            </a:r>
            <a:r>
              <a:rPr lang="ru-RU" sz="1600" b="1" dirty="0">
                <a:solidFill>
                  <a:srgbClr val="FFFF00"/>
                </a:solidFill>
              </a:rPr>
              <a:t/>
            </a:r>
            <a:br>
              <a:rPr lang="ru-RU" sz="1600" b="1" dirty="0">
                <a:solidFill>
                  <a:srgbClr val="FFFF0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ГРУППА </a:t>
            </a:r>
            <a:r>
              <a:rPr lang="ru-RU" sz="1600" b="1" dirty="0" smtClean="0">
                <a:solidFill>
                  <a:srgbClr val="00B0F0"/>
                </a:solidFill>
              </a:rPr>
              <a:t>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9653" y="1052736"/>
            <a:ext cx="8604540" cy="4886545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/>
          <a:p>
            <a:pPr marL="42496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939281"/>
            <a:ext cx="4642233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показатель за 2015 год по Российской Федерации 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группы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sz="1600" dirty="0" smtClean="0"/>
              <a:t> </a:t>
            </a:r>
            <a:r>
              <a:rPr lang="ru-RU" sz="1600" b="1" dirty="0" smtClean="0"/>
              <a:t>смешанное </a:t>
            </a:r>
            <a:r>
              <a:rPr lang="ru-RU" sz="1600" b="1" dirty="0"/>
              <a:t>- 0,168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4466763"/>
              </p:ext>
            </p:extLst>
          </p:nvPr>
        </p:nvGraphicFramePr>
        <p:xfrm>
          <a:off x="266421" y="1448093"/>
          <a:ext cx="8683064" cy="4483106"/>
        </p:xfrm>
        <a:graphic>
          <a:graphicData uri="http://schemas.openxmlformats.org/drawingml/2006/table">
            <a:tbl>
              <a:tblPr firstRow="1" firstCol="1" bandRow="1"/>
              <a:tblGrid>
                <a:gridCol w="3225459"/>
                <a:gridCol w="1728192"/>
                <a:gridCol w="1296144"/>
                <a:gridCol w="1360557"/>
                <a:gridCol w="1072712"/>
              </a:tblGrid>
              <a:tr h="6496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наименование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юридического лица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обслуживаемого населения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 на дому детей 0-17 лет на 1000 прикрепленного населения соответствующего возраста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Абс. числа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"ЦРБ Верхотурского района"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0,280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6,275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0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"Нижнесергинская ЦРБ"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6,803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E0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"Ивдельская ЦРБ"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E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6,852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0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"Тугулымская ЦРБ"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7,148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0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"Талицкая 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7,506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E0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"Каменская ЦРБ"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7,729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0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"Сысертская ЦРБ"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0,144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8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8,080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E0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"Красноуфимская 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0,134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8,223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E0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"Сухоложская 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0,093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4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8,763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0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"Богдановичская ЦРБ"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0,093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4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8,770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0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"Белоярская ЦРБ"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"Алапаевская ЦРБ"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"Ачитская ЦРБ"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"Байкаловская ЦРБ"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"Горноуральская 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"Невьянская ЦРБ"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СО "Новолялинская РБ"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7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116" y="1326789"/>
            <a:ext cx="7132131" cy="29939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FFFF00"/>
                </a:solidFill>
              </a:rPr>
              <a:t>Мониторинг </a:t>
            </a:r>
            <a:r>
              <a:rPr lang="ru-RU" sz="3600" b="1" dirty="0" smtClean="0">
                <a:solidFill>
                  <a:srgbClr val="FFFF00"/>
                </a:solidFill>
              </a:rPr>
              <a:t>выявления онкологических заболеваний </a:t>
            </a: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в Свердловской области в сравнении с данными РФ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301" y="655653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46668" y="987250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7345" y="1127927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2978" y="7963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67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378" y="9487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92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Региональные показатели ЗНО </a:t>
            </a:r>
            <a:r>
              <a:rPr lang="en-US" sz="3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I-II </a:t>
            </a:r>
            <a:r>
              <a:rPr lang="ru-RU" sz="3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стадий заболевания в 2014-2015 гг.</a:t>
            </a:r>
            <a:endParaRPr lang="ru-RU" sz="30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2983885"/>
              </p:ext>
            </p:extLst>
          </p:nvPr>
        </p:nvGraphicFramePr>
        <p:xfrm>
          <a:off x="457200" y="1600201"/>
          <a:ext cx="7975299" cy="4539607"/>
        </p:xfrm>
        <a:graphic>
          <a:graphicData uri="http://schemas.openxmlformats.org/drawingml/2006/table">
            <a:tbl>
              <a:tblPr firstRow="1" firstCol="1" bandRow="1"/>
              <a:tblGrid>
                <a:gridCol w="3367193"/>
                <a:gridCol w="1517745"/>
                <a:gridCol w="1538716"/>
                <a:gridCol w="1551645"/>
              </a:tblGrid>
              <a:tr h="246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ЗНО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стадии заболевания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Динамика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89">
                <a:tc>
                  <a:txBody>
                    <a:bodyPr/>
                    <a:lstStyle/>
                    <a:p>
                      <a:endParaRPr lang="ru-RU" sz="14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988" marR="51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 г.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 г.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Самарская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Воронежская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Камчатский край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2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Белгородская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</a:tr>
              <a:tr h="119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г.Севастополь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Саратовская область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3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Алтайский край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Мурманская область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Республика Северная Осетия - Алания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Липецкая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Удмуртская Республика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г.Москва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E"/>
                    </a:solidFill>
                  </a:tcPr>
                </a:tc>
              </a:tr>
              <a:tr h="17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СВЕРДЛОВСКАЯ ОБЛАСТЬ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1E783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Тамбовская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3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Краснодарский край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3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182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Магаданская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17F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Чувашская Республика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87E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Пермский край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Томская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Астраханская область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</a:tr>
              <a:tr h="12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Республика Мордовия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34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Забайкальский край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Омская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Ханты-Мансийский автономный округ-Югра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Республика Карелия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81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Челябинская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29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Курская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Ярославская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83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Амурская область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</a:tr>
              <a:tr h="179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РОССИЙСКАЯ ФЕДЕРАЦИЯ</a:t>
                      </a: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3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Карачаево-Черкесская Республика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988" marR="51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68</a:t>
            </a:fld>
            <a:endParaRPr lang="ru-RU"/>
          </a:p>
        </p:txBody>
      </p:sp>
      <p:pic>
        <p:nvPicPr>
          <p:cNvPr id="5" name="Рисунок 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6128724"/>
            <a:ext cx="684078" cy="729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92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6128724"/>
            <a:ext cx="684078" cy="729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6" y="113270"/>
            <a:ext cx="863915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Динамика </a:t>
            </a:r>
            <a:r>
              <a:rPr lang="ru-RU" sz="2800" b="1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выявляемости</a:t>
            </a:r>
            <a:r>
              <a:rPr lang="ru-RU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ЗНО и ЗНО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I-II</a:t>
            </a:r>
            <a:r>
              <a:rPr lang="ru-RU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ст.заб</a:t>
            </a:r>
            <a:r>
              <a:rPr lang="ru-RU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69</a:t>
            </a:fld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6059895"/>
              </p:ext>
            </p:extLst>
          </p:nvPr>
        </p:nvGraphicFramePr>
        <p:xfrm>
          <a:off x="342039" y="1351440"/>
          <a:ext cx="8480026" cy="4777290"/>
        </p:xfrm>
        <a:graphic>
          <a:graphicData uri="http://schemas.openxmlformats.org/drawingml/2006/table">
            <a:tbl>
              <a:tblPr firstRow="1" firstCol="1" bandRow="1"/>
              <a:tblGrid>
                <a:gridCol w="942370"/>
                <a:gridCol w="793281"/>
                <a:gridCol w="1169911"/>
                <a:gridCol w="784538"/>
                <a:gridCol w="915603"/>
                <a:gridCol w="1439858"/>
                <a:gridCol w="784538"/>
                <a:gridCol w="915603"/>
                <a:gridCol w="734324"/>
              </a:tblGrid>
              <a:tr h="84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МО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(случаи ЗНО на 100 тыс. нас.)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(случаи ЗНО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 тыс. нас.)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84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+6,2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1 856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14 607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8 264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29764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федеральный округ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23 004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12 730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+7,6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11 624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+12,9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+60,9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+77,7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41 454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+5,5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22 175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+5,7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229764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151 604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81 091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141 374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+6,6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78 978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209 473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104 627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504 031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265 585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+6,6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863969" y="1923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3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/>
        </p:nvSpPr>
        <p:spPr>
          <a:xfrm>
            <a:off x="179512" y="188640"/>
            <a:ext cx="8856984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36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2309" y="301216"/>
            <a:ext cx="87713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FFFF00"/>
                </a:solidFill>
              </a:rPr>
              <a:t>Динамика смертности пожилого населения в возрасте 60 лет и старше (на 100 тыс., стандартизованный коэффициент)</a:t>
            </a:r>
            <a:endParaRPr lang="ru-RU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5503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Доля МО с ранней </a:t>
            </a:r>
            <a:r>
              <a:rPr lang="ru-RU" sz="3000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выявляемостью</a:t>
            </a:r>
            <a:r>
              <a:rPr lang="ru-RU" sz="3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ЗНО, %</a:t>
            </a:r>
            <a:endParaRPr lang="ru-RU" sz="30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665" y="1573822"/>
            <a:ext cx="8197135" cy="46674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70</a:t>
            </a:fld>
            <a:endParaRPr lang="ru-RU"/>
          </a:p>
        </p:txBody>
      </p:sp>
      <p:pic>
        <p:nvPicPr>
          <p:cNvPr id="5" name="Рисунок 4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6128724"/>
            <a:ext cx="684078" cy="729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824070" y="-161807"/>
            <a:ext cx="8319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66600"/>
              </p:ext>
            </p:extLst>
          </p:nvPr>
        </p:nvGraphicFramePr>
        <p:xfrm>
          <a:off x="457200" y="1573822"/>
          <a:ext cx="8229600" cy="4552341"/>
        </p:xfrm>
        <a:graphic>
          <a:graphicData uri="http://schemas.openxmlformats.org/presentationml/2006/ole">
            <p:oleObj spid="_x0000_s45058" name="Диаграмма" r:id="rId4" imgW="5499069" imgH="321287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16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7920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Зависимость доли ЗНО </a:t>
            </a:r>
            <a:r>
              <a:rPr lang="en-US" sz="2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I-II </a:t>
            </a:r>
            <a:r>
              <a:rPr lang="ru-RU" sz="2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ст. заболеваний от критериев оценки деятельности МО группы А</a:t>
            </a:r>
            <a:endParaRPr lang="ru-RU" sz="24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6036789"/>
              </p:ext>
            </p:extLst>
          </p:nvPr>
        </p:nvGraphicFramePr>
        <p:xfrm>
          <a:off x="251520" y="1155392"/>
          <a:ext cx="8712967" cy="5498900"/>
        </p:xfrm>
        <a:graphic>
          <a:graphicData uri="http://schemas.openxmlformats.org/drawingml/2006/table">
            <a:tbl>
              <a:tblPr firstRow="1" firstCol="1" bandRow="1"/>
              <a:tblGrid>
                <a:gridCol w="3338092"/>
                <a:gridCol w="401812"/>
                <a:gridCol w="885912"/>
                <a:gridCol w="1033800"/>
                <a:gridCol w="771725"/>
                <a:gridCol w="770820"/>
                <a:gridCol w="771725"/>
                <a:gridCol w="739081"/>
              </a:tblGrid>
              <a:tr h="71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800" b="1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медицинской </a:t>
                      </a:r>
                      <a:r>
                        <a:rPr lang="ru-RU" sz="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организации</a:t>
                      </a:r>
                      <a:endParaRPr lang="ru-RU" sz="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нас.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Доля ЗНО 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I-II стадии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заболевания, 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Сред.чис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прикреп.нас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на одно физ. лицо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уч. службы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Коэф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совм. врачей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участк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службы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Фондо</a:t>
                      </a:r>
                      <a:endParaRPr lang="ru-RU" sz="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вооружен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проф. мед.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</a:t>
                      </a:r>
                      <a:r>
                        <a:rPr lang="ru-RU" sz="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диспансериз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нас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.,%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А. Многопрофильные и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центральные ГБ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Нижнесалдинская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2647,7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1,333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B95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Полевская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C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3531,0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0,950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623,8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890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№ 1 город Асбест"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C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4889,4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1,446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401,3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99,5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0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C98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"ЦГКБ № 6"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55,6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3288,5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1,302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324,6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№ 1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г.Первоуральск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3527,1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1,634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3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590,2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B95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"ЦГКБ № 1 Октябрьского р-на"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3880,2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101,6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88F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 "ЦГКБ № 23"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56,6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9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5281,4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1,438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458,9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н/д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104,5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589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 "ЦГБ № 20"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9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4521,9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1,412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235,4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486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ЗАТО Свободный"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8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1319,0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508,9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F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B95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"ЦГБ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г.Верхняя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Тура"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57,5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3253,3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494,5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B95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Алапаевская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57,7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15136,0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279,0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B95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Серовская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57,7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8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8507,8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3,125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48,4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78D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МАУЗ "ЦГБ № 3"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3389,9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1,364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352,2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104,7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88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"Дегтярская ГБ"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2671,8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1,333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404,6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E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92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Нижнетуринская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59,5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5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3807,7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1,464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7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555,1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"ЦГБ № 2 им. А.А.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Миславского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59,7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5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4098,5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1,500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301,1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68C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"ЦГКБ № 24"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5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2872,2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4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913,8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н/д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386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№ 4 г.Нижний Тагил"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8508,5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3293,0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B95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"Верхнесалдинская ЦГБ"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6827,9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701,6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95,9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6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68A"/>
                    </a:solidFill>
                  </a:tcPr>
                </a:tc>
              </a:tr>
              <a:tr h="107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Верхнепышминская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им.П.Д.Бородина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60,7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3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2168,5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0,910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592,9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B95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"ЦГБ № 7"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1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3501,1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1,111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2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Арамильская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63,6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2128,6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1,300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1007,2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B95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№ 1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г.Нижний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Тагил"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64,8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D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6974,7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542,8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н/д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891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"Малышевская ГБ"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2719,5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810,2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101,7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891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Красноуральская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5216,6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1,400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B95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Рефтинская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69,2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2074,0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0,875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9B3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"Березовская ЦГБ"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71,4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2927,1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1,323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437,3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B95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г.Верхний Тагил"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2175,0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355,7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B95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"ЦГБ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г.Кушва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72,6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2076,8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1,158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10,6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Ревдинская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2584,0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1,600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559,2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"ДГБ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г.Каменск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-Уральский"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73,7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1,300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707,7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5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МАУЗ "ЦГКБ № 40"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78,1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A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2215,8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1,045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2"/>
                    </a:solidFill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"ДГБ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г.Первоуральск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2133,2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2,333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2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515,7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 "ДГКБ № 11"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790,0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0,830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377,0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97,1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4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96" marR="381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5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Зависимость доли ЗНО </a:t>
            </a:r>
            <a:r>
              <a:rPr lang="en-US" sz="2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I-II </a:t>
            </a:r>
            <a:r>
              <a:rPr lang="ru-RU" sz="2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ст. заболеваний от критериев оценки деятельности МО группы Б</a:t>
            </a:r>
            <a:endParaRPr lang="ru-RU" sz="24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72</a:t>
            </a:fld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8731416"/>
              </p:ext>
            </p:extLst>
          </p:nvPr>
        </p:nvGraphicFramePr>
        <p:xfrm>
          <a:off x="457201" y="1732081"/>
          <a:ext cx="8161966" cy="3483830"/>
        </p:xfrm>
        <a:graphic>
          <a:graphicData uri="http://schemas.openxmlformats.org/drawingml/2006/table">
            <a:tbl>
              <a:tblPr firstRow="1" firstCol="1" bandRow="1"/>
              <a:tblGrid>
                <a:gridCol w="3126998"/>
                <a:gridCol w="484214"/>
                <a:gridCol w="722072"/>
                <a:gridCol w="968426"/>
                <a:gridCol w="722922"/>
                <a:gridCol w="722072"/>
                <a:gridCol w="722922"/>
                <a:gridCol w="692340"/>
              </a:tblGrid>
              <a:tr h="1626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медицинской организации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Доля ЗНО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I-II стадии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заболевания, 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Сред.чис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прикреп.нас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на одно физ. лицо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участк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службы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Коэф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совм. врачей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участк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службы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Фондовооруженн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проф. мед.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детей, 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диспансеризацией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нас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.,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Б. Самостоятельные поликлиники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"Верх-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Нейвинская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ГП"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1 739,0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"ГП № 4 г. Нижний Тагил"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57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13 951,5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3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224,4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"ГП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г.Каменск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-Уральский"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8 462,0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B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"ЕКДЦ"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3 996,4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863,7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F7D"/>
                    </a:solidFill>
                  </a:tcPr>
                </a:tc>
              </a:tr>
              <a:tr h="304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 "ДГП № 13"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н/д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655,4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F9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05" marR="633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82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Зависимость доли ЗНО </a:t>
            </a:r>
            <a:r>
              <a:rPr lang="en-US" sz="2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I-II </a:t>
            </a:r>
            <a:r>
              <a:rPr lang="ru-RU" sz="2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ст. заболеваний от критериев оценки деятельности МО группы В</a:t>
            </a:r>
            <a:endParaRPr lang="ru-RU" sz="24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73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1552976"/>
              </p:ext>
            </p:extLst>
          </p:nvPr>
        </p:nvGraphicFramePr>
        <p:xfrm>
          <a:off x="495074" y="1591417"/>
          <a:ext cx="8191727" cy="4769486"/>
        </p:xfrm>
        <a:graphic>
          <a:graphicData uri="http://schemas.openxmlformats.org/drawingml/2006/table">
            <a:tbl>
              <a:tblPr firstRow="1" firstCol="1" bandRow="1"/>
              <a:tblGrid>
                <a:gridCol w="2507838"/>
                <a:gridCol w="365219"/>
                <a:gridCol w="787250"/>
                <a:gridCol w="1087541"/>
                <a:gridCol w="779133"/>
                <a:gridCol w="990150"/>
                <a:gridCol w="844062"/>
                <a:gridCol w="830534"/>
              </a:tblGrid>
              <a:tr h="719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медицинской организации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Доля ЗНО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I-II стадии </a:t>
                      </a:r>
                      <a:r>
                        <a:rPr lang="ru-RU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%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Сред.чис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прикреп.нас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на одно физ. лицо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службы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совм. врачей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Фондовооруженн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проф. мед.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осм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детей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(0-17 лет), %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диспансеризацией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нас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 РБ и ЦРБ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Богдановичская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4 322,8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1,091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8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Режевская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2 823,6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0,912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5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Алапаевская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3 146,9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1,444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315,6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Пышминская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3 291,3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0,833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630,4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F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"Каменская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3 333,3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1,278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704,5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7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Тугулымская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1 935,6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386,4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"Артемовская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3 804,1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307,3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"ЦРБ Верхотурского р-на"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8 192,5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Сухоложская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4 051,4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372,1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2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Байкаловская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2 794,3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1,333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678,1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Сысертская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3 733,6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0,941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336,6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EF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"Невьянская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62,4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2 818,4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1,033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355,6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3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5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Красноуфимская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2 999,3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0,950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381,1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Слободо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-Туринская 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65,9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2 673,7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1,143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343,5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36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Ивдельская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381,6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59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"Нижнесергинская ЦРБ"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2 885,8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480" marR="454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66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Зависимость критериев </a:t>
            </a:r>
            <a:r>
              <a:rPr lang="ru-RU" sz="2400" b="1" dirty="0">
                <a:solidFill>
                  <a:srgbClr val="FFFF00"/>
                </a:solidFill>
                <a:cs typeface="Times New Roman" panose="02020603050405020304" pitchFamily="18" charset="0"/>
              </a:rPr>
              <a:t>оценки деятельности МО группы </a:t>
            </a:r>
            <a:r>
              <a:rPr lang="ru-RU" sz="24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А от среднего числа прикрепленного населения на одного врача (взрослое и детское население)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0297115"/>
              </p:ext>
            </p:extLst>
          </p:nvPr>
        </p:nvGraphicFramePr>
        <p:xfrm>
          <a:off x="179511" y="1340769"/>
          <a:ext cx="8784978" cy="4803544"/>
        </p:xfrm>
        <a:graphic>
          <a:graphicData uri="http://schemas.openxmlformats.org/drawingml/2006/table">
            <a:tbl>
              <a:tblPr firstRow="1" firstCol="1" bandRow="1"/>
              <a:tblGrid>
                <a:gridCol w="2520281"/>
                <a:gridCol w="720080"/>
                <a:gridCol w="1504388"/>
                <a:gridCol w="992085"/>
                <a:gridCol w="655638"/>
                <a:gridCol w="862682"/>
                <a:gridCol w="1529824"/>
              </a:tblGrid>
              <a:tr h="1076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медицинской организации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насел.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Среднее число прикрепленного населения, приходящееся на одно физическое лицо врача участковой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службы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Коэффициент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совмести-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тельства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врачей участковой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службы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ЗНО I-II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стадии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профилактическими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мед.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осм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детей,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диспансеризацией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взрослого населения,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МАУЗ "ЦГКБ № 40"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2 215,8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1,045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3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891"/>
                    </a:solidFill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"ЦГКБ № 6"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3 288,5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1,302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МАУЗ "ЦГБ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3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3 389,9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1,364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E0"/>
                    </a:solidFill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"ЦГБ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7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3 501,1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1,111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B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993"/>
                    </a:solidFill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"ЦГКБ № 1 Октябрьского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р-на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3 880,2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4AA"/>
                    </a:solidFill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"ЦГБ № 2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им.А.А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Миславского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4 098,5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0C3"/>
                    </a:solidFill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 "ЦГБ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20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4 521,9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1,412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№4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г.Нижний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Тагил"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8 508,5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8618">
                <a:tc>
                  <a:txBody>
                    <a:bodyPr/>
                    <a:lstStyle/>
                    <a:p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 "ДГКБ № 11"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0,830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F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 "ДГБ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8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944,2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1,070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7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 "ГДБ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16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983,3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1,103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 ДГБ № 15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1 071,2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1,022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«ДГБ №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1 086,6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1,206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D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"ДГБ № 5"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1 384,5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1,292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D1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"ДГБ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г.Первоуральск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2 133,2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F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2,333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"ДГБ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г.Каменск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-Уральский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1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6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ДГБ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г.Нижний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Тагил"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4 024,4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1,118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9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130" marR="26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2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89231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Зависимость критериев </a:t>
            </a:r>
            <a:r>
              <a:rPr lang="ru-RU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оценки деятельности МО группы </a:t>
            </a:r>
            <a:r>
              <a:rPr lang="ru-RU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А от среднего числа прикрепленного населения на одного врача (смешанное население)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75</a:t>
            </a:fld>
            <a:endParaRPr lang="ru-RU"/>
          </a:p>
        </p:txBody>
      </p:sp>
      <p:pic>
        <p:nvPicPr>
          <p:cNvPr id="11" name="Рисунок 10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6180993"/>
            <a:ext cx="746670" cy="6770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761070"/>
              </p:ext>
            </p:extLst>
          </p:nvPr>
        </p:nvGraphicFramePr>
        <p:xfrm>
          <a:off x="251520" y="905863"/>
          <a:ext cx="8640959" cy="5522519"/>
        </p:xfrm>
        <a:graphic>
          <a:graphicData uri="http://schemas.openxmlformats.org/drawingml/2006/table">
            <a:tbl>
              <a:tblPr firstRow="1" firstCol="1" bandRow="1"/>
              <a:tblGrid>
                <a:gridCol w="3287448"/>
                <a:gridCol w="1480510"/>
                <a:gridCol w="870268"/>
                <a:gridCol w="907300"/>
                <a:gridCol w="910719"/>
                <a:gridCol w="1184714"/>
              </a:tblGrid>
              <a:tr h="472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медицинской организации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Среднее число ПН на одно физическое лицо врача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уч.службы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Коэфф.совм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уч.сл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ЗНО I-II ст.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Охват проф.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мед.осм.детей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диспансеризацией взрослого нас.,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ЗАТО Свободный"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1 319,0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Рефтинская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2 074,0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0,875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5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F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1C7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"ЦГБ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г.Кушва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2 076,8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1,158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FE4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Арамильская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2 128,6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48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Верхнепышминская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им.П.Д.Бородина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2 168,5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0,910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6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город Верхний Тагил"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2 175,0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"Демидовская 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2 252,8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1,673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8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Ревдинская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2 584,0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7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Нижнесалдинская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2 647,7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1,333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D0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8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Дегтярская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2 671,8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1,333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D0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1E8"/>
                    </a:solidFill>
                  </a:tcPr>
                </a:tc>
              </a:tr>
              <a:tr h="148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"Малышевская 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2 719,5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"ЦГКБ №24"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2 872,2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н/д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4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"Кировградская ЦГБ"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2 897,4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CDD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Шалинская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2 924,4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1,286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"Березовская ЦГБ"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2 927,1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1,323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0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"Карпинская ЦГБ"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3 041,8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1,050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9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E1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"ЦГБ город верхняя Тура"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3 253,3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№1 город Первоуральск"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3 527,1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1,634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7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Полевская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3 531,0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0,950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7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EA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Краснотурьинская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 №1"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3 743,2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1,278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41,6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1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BDC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Нижнетуринская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3 807,7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1,464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3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8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"Качканарская ЦГБ"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4 697,0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1,111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B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н/д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№1 город Асбест"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4 889,4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1,446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3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Красноуральская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5 216,6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2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 "ЦГКБ №23"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5 281,4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1,438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3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н/д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F1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Североуральская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5 636,4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8B4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Бисертская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6 456,0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4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9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Верхнесалдинская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6 827,9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0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"ГБ №1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г.Нижний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Тагил"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6 974,7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н/д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</a:tr>
              <a:tr h="173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СО"Серовская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8 507,8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3,125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ED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Ирбитская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9 767,3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3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Волчанская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9 890,0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1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  <a:tr h="15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Алапаевская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15 136,0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8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810" marR="198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16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74" y="274639"/>
            <a:ext cx="8191725" cy="789231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Зависимость критериев </a:t>
            </a:r>
            <a:r>
              <a:rPr lang="ru-RU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оценки деятельности МО группы </a:t>
            </a:r>
            <a:r>
              <a:rPr lang="ru-RU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Б от среднего числа прикрепленного населения на одного врача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76</a:t>
            </a:fld>
            <a:endParaRPr lang="ru-RU"/>
          </a:p>
        </p:txBody>
      </p:sp>
      <p:pic>
        <p:nvPicPr>
          <p:cNvPr id="11" name="Рисунок 10" descr="Федеральное государственное бюджетное учреждение «Центральный научно-исследовательский институт организации и информатизации здравоохранения» Министерства здравоохранения Российской Федераци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412"/>
          <a:stretch/>
        </p:blipFill>
        <p:spPr bwMode="auto">
          <a:xfrm>
            <a:off x="0" y="6180993"/>
            <a:ext cx="746670" cy="6770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1120154"/>
              </p:ext>
            </p:extLst>
          </p:nvPr>
        </p:nvGraphicFramePr>
        <p:xfrm>
          <a:off x="495074" y="1310054"/>
          <a:ext cx="8191726" cy="4654156"/>
        </p:xfrm>
        <a:graphic>
          <a:graphicData uri="http://schemas.openxmlformats.org/drawingml/2006/table">
            <a:tbl>
              <a:tblPr firstRow="1" firstCol="1" bandRow="1"/>
              <a:tblGrid>
                <a:gridCol w="2349375"/>
                <a:gridCol w="968472"/>
                <a:gridCol w="955338"/>
                <a:gridCol w="720661"/>
                <a:gridCol w="1001745"/>
                <a:gridCol w="1147104"/>
                <a:gridCol w="1049031"/>
              </a:tblGrid>
              <a:tr h="1758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медицинской организации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Категория обслуживаемого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Среднее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прикрепленного населения, приходящееся на одно физическое лицо врача участковой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службы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Коэффици-ент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совмести-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тельства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врачей участковой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службы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ЗНО I-II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стадии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профилактическими медицинскими осмотрами детей в возрасте 0-17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лет,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диспансеризацией определенных групп взрослого населения из числа подлежащих диспансеризации в текущем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году,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 "ЕКДЦ"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3 996,4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100,7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D9A"/>
                    </a:solidFill>
                  </a:tcPr>
                </a:tc>
              </a:tr>
              <a:tr h="197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"ГП </a:t>
                      </a:r>
                      <a:r>
                        <a:rPr lang="ru-RU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г.Каменск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-Уральский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8 462,0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1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01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"ГП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4 </a:t>
                      </a:r>
                      <a:r>
                        <a:rPr lang="ru-RU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г.Нижний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Тагил"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13 951,5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7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8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384"/>
                    </a:solidFill>
                  </a:tcPr>
                </a:tc>
              </a:tr>
              <a:tr h="180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"ГП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3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г.Нижний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Тагил"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взрослое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14 941,0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1,833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180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МАУ "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ДГП № 13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920,5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0,933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3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н/д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"ДГП № 4 </a:t>
                      </a:r>
                      <a:r>
                        <a:rPr lang="ru-RU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г.Нижний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Тагил"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1 624,0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"ДГП № 5 </a:t>
                      </a:r>
                      <a:r>
                        <a:rPr lang="ru-RU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г.Нижний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Тагил"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детское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2 225,0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0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"Верх-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Нейвинская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ГП"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1 739,0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57,7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36" marR="466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19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74" y="116632"/>
            <a:ext cx="8191725" cy="78923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Зависимость критериев </a:t>
            </a:r>
            <a:r>
              <a:rPr lang="ru-RU" sz="2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оценки деятельности МО группы </a:t>
            </a:r>
            <a:r>
              <a:rPr lang="ru-RU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В от среднего числа прикрепленного населения на одного врача (смешанное население)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77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6370895"/>
              </p:ext>
            </p:extLst>
          </p:nvPr>
        </p:nvGraphicFramePr>
        <p:xfrm>
          <a:off x="107504" y="975342"/>
          <a:ext cx="8959269" cy="4999346"/>
        </p:xfrm>
        <a:graphic>
          <a:graphicData uri="http://schemas.openxmlformats.org/drawingml/2006/table">
            <a:tbl>
              <a:tblPr firstRow="1" firstCol="1" bandRow="1"/>
              <a:tblGrid>
                <a:gridCol w="2232248"/>
                <a:gridCol w="864096"/>
                <a:gridCol w="1018549"/>
                <a:gridCol w="883155"/>
                <a:gridCol w="1238724"/>
                <a:gridCol w="1423232"/>
                <a:gridCol w="1299265"/>
              </a:tblGrid>
              <a:tr h="56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медицинской организации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Категория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Среднее число ПН на одно физ. лицо врача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уч.службы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Коэфф.совм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врачей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уч.сл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ЗНО I-II ст.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проф.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мед.осм.детей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диспансеризацией взрослого нас., %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Тугулымская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1 935,6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"Туринская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2 043,7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1,038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3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EB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"Белоярская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2 157,1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1,145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8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Новолялинская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2 210,8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6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Артинская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2 344,9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101,5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</a:tr>
              <a:tr h="12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 "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Слободо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-Туринская  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2 673,7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1,143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Байкаловская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2 794,3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1,333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A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"Невьянская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2 818,4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1,033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5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Режевская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2 823,6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0,912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58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Ачитская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2 831,3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1,167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B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EB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"Нижнесергинская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2 885,8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1,067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3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Красноуфимская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2 999,3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0,950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62,6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6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Алапаевская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3 146,9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1,444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53,2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Горноуральская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3 241,0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1,194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8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299,4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Пышминская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3 291,3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0,833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"Каменская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3 333,3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1,278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7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Сысертская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3 733,6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0,941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3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EF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"Артемовская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3 804,1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Сухоложская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4 051,4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59,8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F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Талицкая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4 243,8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0,917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9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Богдановичская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4 322,8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1,091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8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Тавдинская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4 355,7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</a:tr>
              <a:tr h="126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"ЦРБ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Верхотурского р-на»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8 192,5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58,7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105,9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Камышловская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13 786,8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84,4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7"/>
                    </a:solidFill>
                  </a:tcPr>
                </a:tc>
              </a:tr>
              <a:tr h="170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СО "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Ивдельская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ЦРБ"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смешанное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69,7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337" marR="1733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</a:tr>
              <a:tr h="152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337" marR="173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337" marR="173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337" marR="173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337" marR="173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337" marR="173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337" marR="173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337" marR="173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1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116" y="1326789"/>
            <a:ext cx="7132131" cy="29939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Организация </a:t>
            </a:r>
            <a:r>
              <a:rPr lang="ru-RU" sz="3600" b="1" dirty="0">
                <a:solidFill>
                  <a:srgbClr val="FFFF00"/>
                </a:solidFill>
              </a:rPr>
              <a:t>первичной медико-санитарной помощи </a:t>
            </a:r>
            <a:r>
              <a:rPr lang="ru-RU" sz="3600" b="1" dirty="0" smtClean="0">
                <a:solidFill>
                  <a:srgbClr val="FFFF00"/>
                </a:solidFill>
              </a:rPr>
              <a:t>пациентам </a:t>
            </a:r>
            <a:r>
              <a:rPr lang="ru-RU" sz="3600" b="1" dirty="0">
                <a:solidFill>
                  <a:srgbClr val="FFFF00"/>
                </a:solidFill>
              </a:rPr>
              <a:t>в возрасте 60+ с </a:t>
            </a:r>
            <a:r>
              <a:rPr lang="ru-RU" sz="3600" b="1" dirty="0" err="1">
                <a:solidFill>
                  <a:srgbClr val="FFFF00"/>
                </a:solidFill>
              </a:rPr>
              <a:t>мультипатологией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2301" y="655653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46668" y="987250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7345" y="1127927"/>
            <a:ext cx="82296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2978" y="7963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78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378" y="948730"/>
            <a:ext cx="3" cy="3665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6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FFFF00"/>
                </a:solidFill>
              </a:rPr>
              <a:t>Рассматриваются следующие модели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организации первичной медико-санитарной помощи (ПМСП)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пациентам в возрасте 60+ с </a:t>
            </a:r>
            <a:r>
              <a:rPr lang="ru-RU" b="1" dirty="0" err="1" smtClean="0">
                <a:solidFill>
                  <a:srgbClr val="FFFF00"/>
                </a:solidFill>
              </a:rPr>
              <a:t>мультипатологией</a:t>
            </a:r>
            <a:r>
              <a:rPr lang="ru-RU" b="1" dirty="0" smtClean="0">
                <a:solidFill>
                  <a:srgbClr val="FFFF00"/>
                </a:solidFill>
              </a:rPr>
              <a:t>: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1656184" cy="20882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1.</a:t>
            </a:r>
          </a:p>
          <a:p>
            <a:pPr algn="ctr"/>
            <a:r>
              <a:rPr lang="ru-RU" sz="1600" dirty="0" smtClean="0"/>
              <a:t>Выделен </a:t>
            </a:r>
          </a:p>
          <a:p>
            <a:pPr algn="ctr"/>
            <a:r>
              <a:rPr lang="ru-RU" sz="1600" dirty="0" smtClean="0"/>
              <a:t>врач для оказания помощи </a:t>
            </a:r>
          </a:p>
          <a:p>
            <a:pPr algn="ctr"/>
            <a:r>
              <a:rPr lang="ru-RU" sz="1600" dirty="0" smtClean="0"/>
              <a:t>пациентам 60+ с </a:t>
            </a:r>
            <a:r>
              <a:rPr lang="ru-RU" sz="1600" dirty="0" err="1" smtClean="0">
                <a:latin typeface="Arial Narrow" pitchFamily="34" charset="0"/>
              </a:rPr>
              <a:t>мультипатологией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052736"/>
            <a:ext cx="1728192" cy="20882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2.</a:t>
            </a:r>
          </a:p>
          <a:p>
            <a:pPr algn="ctr"/>
            <a:r>
              <a:rPr lang="ru-RU" sz="1600" dirty="0" smtClean="0"/>
              <a:t>Выделен </a:t>
            </a:r>
          </a:p>
          <a:p>
            <a:pPr algn="ctr"/>
            <a:r>
              <a:rPr lang="ru-RU" sz="1600" dirty="0" smtClean="0"/>
              <a:t>врач для оказания </a:t>
            </a:r>
          </a:p>
          <a:p>
            <a:pPr algn="ctr"/>
            <a:r>
              <a:rPr lang="ru-RU" sz="1600" dirty="0" smtClean="0"/>
              <a:t>помощи </a:t>
            </a:r>
          </a:p>
          <a:p>
            <a:pPr algn="ctr"/>
            <a:r>
              <a:rPr lang="ru-RU" sz="1600" dirty="0" smtClean="0"/>
              <a:t>всем пациентам 60+</a:t>
            </a:r>
          </a:p>
          <a:p>
            <a:pPr algn="ctr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052736"/>
            <a:ext cx="1728192" cy="20882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3.</a:t>
            </a:r>
          </a:p>
          <a:p>
            <a:pPr algn="ctr"/>
            <a:r>
              <a:rPr lang="ru-RU" sz="1600" dirty="0" smtClean="0"/>
              <a:t>Врач</a:t>
            </a:r>
          </a:p>
          <a:p>
            <a:pPr algn="ctr"/>
            <a:r>
              <a:rPr lang="ru-RU" sz="1600" dirty="0" smtClean="0"/>
              <a:t>участковый </a:t>
            </a:r>
          </a:p>
          <a:p>
            <a:pPr algn="ctr"/>
            <a:r>
              <a:rPr lang="ru-RU" sz="1600" dirty="0" smtClean="0"/>
              <a:t>для всего  прикрепленного населения</a:t>
            </a:r>
          </a:p>
          <a:p>
            <a:pPr algn="ctr"/>
            <a:r>
              <a:rPr lang="ru-RU" sz="1600" dirty="0" smtClean="0"/>
              <a:t>независимо от возраста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1052736"/>
            <a:ext cx="1728192" cy="20882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4.</a:t>
            </a:r>
          </a:p>
          <a:p>
            <a:pPr algn="ctr"/>
            <a:r>
              <a:rPr lang="ru-RU" sz="1600" dirty="0" smtClean="0"/>
              <a:t>Врач</a:t>
            </a:r>
          </a:p>
          <a:p>
            <a:pPr algn="ctr"/>
            <a:r>
              <a:rPr lang="ru-RU" sz="1600" dirty="0" smtClean="0"/>
              <a:t>участковый </a:t>
            </a:r>
          </a:p>
          <a:p>
            <a:pPr algn="ctr"/>
            <a:r>
              <a:rPr lang="ru-RU" sz="1600" dirty="0" smtClean="0"/>
              <a:t>для всего  прикрепленного населения</a:t>
            </a:r>
          </a:p>
          <a:p>
            <a:pPr algn="ctr"/>
            <a:r>
              <a:rPr lang="ru-RU" sz="1600" dirty="0" smtClean="0"/>
              <a:t>независимо от возраста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501008"/>
            <a:ext cx="8496944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cap="all" dirty="0" smtClean="0"/>
              <a:t>Число дополнительных медицинских сестер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4005064"/>
            <a:ext cx="6480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4005064"/>
            <a:ext cx="6480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4005064"/>
            <a:ext cx="6480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8344" y="4005064"/>
            <a:ext cx="6480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4869160"/>
            <a:ext cx="8496944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cap="all" dirty="0" smtClean="0"/>
              <a:t>Дополнительное обучение персонала по гериатрии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5229200"/>
            <a:ext cx="82089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всем участникам всех четырех моделей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6093296"/>
            <a:ext cx="8496944" cy="504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Конкретная модель выбирается и адаптируется исходя из конкретных условий 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683568" y="3140968"/>
            <a:ext cx="1008112" cy="36004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915816" y="3140968"/>
            <a:ext cx="1008112" cy="36004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220072" y="3140968"/>
            <a:ext cx="1008112" cy="36004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452320" y="3140968"/>
            <a:ext cx="1008112" cy="36004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3568" y="4509120"/>
            <a:ext cx="1008112" cy="36004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2915816" y="4509120"/>
            <a:ext cx="1008112" cy="36004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220072" y="4509120"/>
            <a:ext cx="1008112" cy="36004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452320" y="4509120"/>
            <a:ext cx="1008112" cy="36004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779912" y="5733256"/>
            <a:ext cx="1512168" cy="360040"/>
          </a:xfrm>
          <a:prstGeom prst="down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79512" y="1052736"/>
            <a:ext cx="194421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948264" y="1052736"/>
            <a:ext cx="194421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716016" y="1052736"/>
            <a:ext cx="2016224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411760" y="1052736"/>
            <a:ext cx="2016224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90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368788931"/>
              </p:ext>
            </p:extLst>
          </p:nvPr>
        </p:nvGraphicFramePr>
        <p:xfrm>
          <a:off x="214282" y="1214422"/>
          <a:ext cx="4324352" cy="547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285860"/>
          <a:ext cx="4352956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/>
        </p:nvSpPr>
        <p:spPr>
          <a:xfrm>
            <a:off x="144172" y="188640"/>
            <a:ext cx="8856984" cy="10257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36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946" y="130031"/>
            <a:ext cx="8715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FF00"/>
                </a:solidFill>
              </a:rPr>
              <a:t>Темпы изменения смертности от основных причин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 2005-2015 г., %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6617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1656184" cy="20882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1.</a:t>
            </a:r>
          </a:p>
          <a:p>
            <a:pPr algn="ctr"/>
            <a:r>
              <a:rPr lang="ru-RU" sz="1600" dirty="0" smtClean="0"/>
              <a:t>Выделен </a:t>
            </a:r>
          </a:p>
          <a:p>
            <a:pPr algn="ctr"/>
            <a:r>
              <a:rPr lang="ru-RU" sz="1600" dirty="0" smtClean="0"/>
              <a:t>врач для оказания помощи </a:t>
            </a:r>
          </a:p>
          <a:p>
            <a:pPr algn="ctr"/>
            <a:r>
              <a:rPr lang="ru-RU" sz="1600" dirty="0" smtClean="0"/>
              <a:t>пациентам 60+ с </a:t>
            </a:r>
            <a:r>
              <a:rPr lang="ru-RU" sz="1600" dirty="0" err="1" smtClean="0">
                <a:latin typeface="Arial Narrow" pitchFamily="34" charset="0"/>
              </a:rPr>
              <a:t>мультипатологией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МОДЕЛЬ 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005064"/>
            <a:ext cx="165618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минимум 2 медицинские сестры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1052737"/>
            <a:ext cx="61926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Выделяется 1 врач, ему передается часть прикрепленного населения нескольких терапевтических участков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572000" y="1772816"/>
            <a:ext cx="2160240" cy="576064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1940639"/>
            <a:ext cx="6192688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Характеристика передаваемых пациентов:</a:t>
            </a:r>
          </a:p>
          <a:p>
            <a:pPr marL="342900" indent="-342900">
              <a:buAutoNum type="arabicPeriod"/>
            </a:pPr>
            <a:r>
              <a:rPr lang="ru-RU" dirty="0" smtClean="0"/>
              <a:t>Возраст 60+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Наличие  хронических неинфекционных заболеваний, требующих диспансерного наблюдения 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0" y="3212976"/>
            <a:ext cx="2160240" cy="64807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11760" y="3380041"/>
            <a:ext cx="6192688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Требования к подготовке медицинского персонала: </a:t>
            </a:r>
          </a:p>
          <a:p>
            <a:r>
              <a:rPr lang="ru-RU" dirty="0" smtClean="0"/>
              <a:t>Врач-терапевт (ВОП), имеющий переподготовку (?) по гериатрии</a:t>
            </a:r>
          </a:p>
          <a:p>
            <a:r>
              <a:rPr lang="ru-RU" dirty="0" smtClean="0"/>
              <a:t>Медицинские сестры, имеющие подготовку по гериатрии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7" idx="2"/>
            <a:endCxn id="9" idx="0"/>
          </p:cNvCxnSpPr>
          <p:nvPr/>
        </p:nvCxnSpPr>
        <p:spPr>
          <a:xfrm flipH="1">
            <a:off x="5508104" y="3140968"/>
            <a:ext cx="72008" cy="239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  <a:endCxn id="9" idx="1"/>
          </p:cNvCxnSpPr>
          <p:nvPr/>
        </p:nvCxnSpPr>
        <p:spPr>
          <a:xfrm flipV="1">
            <a:off x="1979712" y="3980206"/>
            <a:ext cx="432048" cy="486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36474" y="4781282"/>
            <a:ext cx="619268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УСЛОВИЯ РЕАЛИЗАЦИИ МОДЕЛИ: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Высокая плотность населения,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Наличие  достаточного количества медицинского персонала, как врачей, так и медицинских сестер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145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1656184" cy="20882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1.</a:t>
            </a:r>
          </a:p>
          <a:p>
            <a:pPr algn="ctr"/>
            <a:r>
              <a:rPr lang="ru-RU" sz="1600" dirty="0" smtClean="0"/>
              <a:t>Выделен </a:t>
            </a:r>
          </a:p>
          <a:p>
            <a:pPr algn="ctr"/>
            <a:r>
              <a:rPr lang="ru-RU" sz="1600" dirty="0" smtClean="0"/>
              <a:t>врач для оказания помощи </a:t>
            </a:r>
          </a:p>
          <a:p>
            <a:pPr algn="ctr"/>
            <a:r>
              <a:rPr lang="ru-RU" sz="1600" dirty="0" smtClean="0"/>
              <a:t>пациентам 60+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МОДЕЛЬ 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005064"/>
            <a:ext cx="165618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минимум 2 медицинские сестры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1052737"/>
            <a:ext cx="61926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Выделяется 1 врач, ему передается часть прикрепленного населения нескольких терапевтических участков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572000" y="1772816"/>
            <a:ext cx="2160240" cy="576064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2348880"/>
            <a:ext cx="6192688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Характеристика передаваемых пациентов:</a:t>
            </a:r>
          </a:p>
          <a:p>
            <a:pPr marL="342900" indent="-342900">
              <a:buAutoNum type="arabicPeriod"/>
            </a:pPr>
            <a:r>
              <a:rPr lang="ru-RU" dirty="0" smtClean="0"/>
              <a:t>Возраст 60</a:t>
            </a:r>
            <a:r>
              <a:rPr lang="en-US" dirty="0" smtClean="0"/>
              <a:t>+</a:t>
            </a:r>
            <a:endParaRPr lang="ru-RU" dirty="0" smtClean="0"/>
          </a:p>
        </p:txBody>
      </p:sp>
      <p:sp>
        <p:nvSpPr>
          <p:cNvPr id="8" name="Стрелка вниз 7"/>
          <p:cNvSpPr/>
          <p:nvPr/>
        </p:nvSpPr>
        <p:spPr>
          <a:xfrm>
            <a:off x="0" y="3212976"/>
            <a:ext cx="2160240" cy="64807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83768" y="3404899"/>
            <a:ext cx="6192688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Требования к подготовке медицинского персонала: </a:t>
            </a:r>
          </a:p>
          <a:p>
            <a:r>
              <a:rPr lang="ru-RU" dirty="0" smtClean="0"/>
              <a:t>Врач-терапевт (ВОП), имеющий переподготовку (?) по гериатрии</a:t>
            </a:r>
          </a:p>
          <a:p>
            <a:r>
              <a:rPr lang="ru-RU" dirty="0" smtClean="0"/>
              <a:t>Медицинские сестры, имеющие подготовку по гериатрии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7" idx="2"/>
            <a:endCxn id="9" idx="0"/>
          </p:cNvCxnSpPr>
          <p:nvPr/>
        </p:nvCxnSpPr>
        <p:spPr>
          <a:xfrm>
            <a:off x="5580112" y="2995211"/>
            <a:ext cx="0" cy="40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  <a:endCxn id="9" idx="1"/>
          </p:cNvCxnSpPr>
          <p:nvPr/>
        </p:nvCxnSpPr>
        <p:spPr>
          <a:xfrm flipV="1">
            <a:off x="1979712" y="4005064"/>
            <a:ext cx="504056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83768" y="4780802"/>
            <a:ext cx="619268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УСЛОВИЯ РЕАЛИЗАЦИИ МОДЕЛИ: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Высокая плотность населения,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Наличие  достаточного количества медицинского персонала, как врачей, так и медицинских сестер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9175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3166" y="0"/>
            <a:ext cx="91440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МОДЕЛЬ </a:t>
            </a:r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24" y="3588298"/>
            <a:ext cx="1656184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Введение не менее 1 </a:t>
            </a:r>
            <a:r>
              <a:rPr lang="ru-RU" dirty="0" err="1" smtClean="0"/>
              <a:t>дополни-тельной</a:t>
            </a:r>
            <a:r>
              <a:rPr lang="ru-RU" dirty="0" smtClean="0"/>
              <a:t>  медицинской сестры </a:t>
            </a:r>
          </a:p>
          <a:p>
            <a:pPr algn="ctr"/>
            <a:r>
              <a:rPr lang="ru-RU" dirty="0" smtClean="0"/>
              <a:t> для работы с пациентами 60+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523495"/>
            <a:ext cx="61926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Врачу-терапевту участковому (ВОП) добавляется не менее 1 медицинской сестры для работы с пациентами 60+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0" y="3212976"/>
            <a:ext cx="2160240" cy="344758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5776" y="3404899"/>
            <a:ext cx="6192688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Требования к подготовке медицинского персонала: </a:t>
            </a:r>
          </a:p>
          <a:p>
            <a:r>
              <a:rPr lang="ru-RU" dirty="0" smtClean="0"/>
              <a:t>Врач-терапевт (ВОП), имеющий переподготовку (?) по гериатрии</a:t>
            </a:r>
          </a:p>
          <a:p>
            <a:r>
              <a:rPr lang="ru-RU" dirty="0" smtClean="0"/>
              <a:t>Медицинские сестры, имеющие подготовку по гериатрии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5" idx="2"/>
            <a:endCxn id="9" idx="0"/>
          </p:cNvCxnSpPr>
          <p:nvPr/>
        </p:nvCxnSpPr>
        <p:spPr>
          <a:xfrm>
            <a:off x="5652120" y="2169826"/>
            <a:ext cx="0" cy="1235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  <a:endCxn id="9" idx="1"/>
          </p:cNvCxnSpPr>
          <p:nvPr/>
        </p:nvCxnSpPr>
        <p:spPr>
          <a:xfrm flipV="1">
            <a:off x="1943708" y="4005064"/>
            <a:ext cx="612068" cy="875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1052736"/>
            <a:ext cx="1728192" cy="20882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3.</a:t>
            </a:r>
          </a:p>
          <a:p>
            <a:pPr algn="ctr"/>
            <a:r>
              <a:rPr lang="ru-RU" sz="1600" dirty="0" smtClean="0"/>
              <a:t>Врач</a:t>
            </a:r>
          </a:p>
          <a:p>
            <a:pPr algn="ctr"/>
            <a:r>
              <a:rPr lang="ru-RU" sz="1600" dirty="0" smtClean="0"/>
              <a:t>участковый </a:t>
            </a:r>
          </a:p>
          <a:p>
            <a:pPr algn="ctr"/>
            <a:r>
              <a:rPr lang="ru-RU" sz="1600" dirty="0" smtClean="0"/>
              <a:t>для всего  прикрепленного населения</a:t>
            </a:r>
          </a:p>
          <a:p>
            <a:pPr algn="ctr"/>
            <a:r>
              <a:rPr lang="ru-RU" sz="1600" dirty="0" smtClean="0"/>
              <a:t>независимо от возраста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4771520"/>
            <a:ext cx="619268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УСЛОВИЯ РЕАЛИЗАЦИИ МОДЕЛИ: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Средняя (?) плотность населения либо  мало врачей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Наличие  достаточного количества среднего медицинского персонала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1746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МОДЕЛЬ 4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717032"/>
            <a:ext cx="16561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Отсутствуют </a:t>
            </a:r>
            <a:r>
              <a:rPr lang="ru-RU" dirty="0" err="1" smtClean="0"/>
              <a:t>дополни-тельные</a:t>
            </a:r>
            <a:r>
              <a:rPr lang="ru-RU" dirty="0" smtClean="0"/>
              <a:t> медицинские сестры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0" y="3068960"/>
            <a:ext cx="2160240" cy="64807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99792" y="2060848"/>
            <a:ext cx="6192688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Требования к подготовке медицинского персонала: </a:t>
            </a:r>
          </a:p>
          <a:p>
            <a:r>
              <a:rPr lang="ru-RU" dirty="0" smtClean="0"/>
              <a:t>Врач-терапевт (ВОП) и медицинские сестры проходят дополнительную подготовку по вопросам работы с пациентами 60+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10" idx="3"/>
            <a:endCxn id="9" idx="1"/>
          </p:cNvCxnSpPr>
          <p:nvPr/>
        </p:nvCxnSpPr>
        <p:spPr>
          <a:xfrm>
            <a:off x="1907704" y="2096852"/>
            <a:ext cx="792088" cy="564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  <a:endCxn id="9" idx="1"/>
          </p:cNvCxnSpPr>
          <p:nvPr/>
        </p:nvCxnSpPr>
        <p:spPr>
          <a:xfrm flipV="1">
            <a:off x="1835696" y="2661013"/>
            <a:ext cx="864096" cy="1794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1052736"/>
            <a:ext cx="1728192" cy="20882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/>
              <a:t>4.</a:t>
            </a:r>
          </a:p>
          <a:p>
            <a:pPr algn="ctr"/>
            <a:r>
              <a:rPr lang="ru-RU" sz="1600" dirty="0" smtClean="0"/>
              <a:t>Врач</a:t>
            </a:r>
          </a:p>
          <a:p>
            <a:pPr algn="ctr"/>
            <a:r>
              <a:rPr lang="ru-RU" sz="1600" dirty="0" smtClean="0"/>
              <a:t>участковый </a:t>
            </a:r>
          </a:p>
          <a:p>
            <a:pPr algn="ctr"/>
            <a:r>
              <a:rPr lang="ru-RU" sz="1600" dirty="0" smtClean="0"/>
              <a:t>для всего  прикрепленного населения</a:t>
            </a:r>
          </a:p>
          <a:p>
            <a:pPr algn="ctr"/>
            <a:r>
              <a:rPr lang="ru-RU" sz="1600" dirty="0" smtClean="0"/>
              <a:t>независимо от возраста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9792" y="3501008"/>
            <a:ext cx="619268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УСЛОВИЯ РЕАЛИЗАЦИИ МОДЕЛИ: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Низкая (?) плотность населения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Нет возможности увеличения числа медицинского персонала, ни врачей, ни </a:t>
            </a:r>
            <a:r>
              <a:rPr lang="ru-RU" b="1" dirty="0" err="1" smtClean="0">
                <a:solidFill>
                  <a:schemeClr val="bg1"/>
                </a:solidFill>
              </a:rPr>
              <a:t>мед.сестер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4933842"/>
            <a:ext cx="6048672" cy="1248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Таким образом, </a:t>
            </a:r>
          </a:p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Независимо от выбранной модели </a:t>
            </a:r>
          </a:p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Всем участникам всех четырех моделей </a:t>
            </a:r>
          </a:p>
          <a:p>
            <a:pPr algn="ctr"/>
            <a:r>
              <a:rPr lang="ru-RU" sz="1600" b="1" cap="all" dirty="0" smtClean="0">
                <a:solidFill>
                  <a:schemeClr val="bg1"/>
                </a:solidFill>
              </a:rPr>
              <a:t>Необходимо дополнительное обучение по вопросам оказания помощи пациентам 60+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0232" y="4933843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Narrow" pitchFamily="34" charset="0"/>
                <a:cs typeface="Traditional Arabic" pitchFamily="18" charset="-78"/>
              </a:rPr>
              <a:t>!</a:t>
            </a:r>
            <a:endParaRPr lang="ru-RU" sz="6000" b="1" dirty="0">
              <a:solidFill>
                <a:schemeClr val="bg1"/>
              </a:solidFill>
              <a:latin typeface="Arial Narrow" pitchFamily="34" charset="0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1769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477" y="1214439"/>
            <a:ext cx="1800958" cy="3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мобильный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1977" y="1839914"/>
            <a:ext cx="2088174" cy="644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имеет хронические заболевания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144000" cy="92392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>
              <a:defRPr/>
            </a:pPr>
            <a:r>
              <a:rPr lang="ru-RU" b="1" cap="all" dirty="0" smtClean="0">
                <a:solidFill>
                  <a:srgbClr val="FFFF00"/>
                </a:solidFill>
              </a:rPr>
              <a:t>ХАРАКТЕРИСТИКИ ПОЖИЛЫХ </a:t>
            </a:r>
            <a:r>
              <a:rPr lang="ru-RU" b="1" cap="all" dirty="0">
                <a:solidFill>
                  <a:srgbClr val="FFFF00"/>
                </a:solidFill>
              </a:rPr>
              <a:t>ЛЮДЕЙ,</a:t>
            </a:r>
          </a:p>
          <a:p>
            <a:pPr algn="ctr">
              <a:defRPr/>
            </a:pPr>
            <a:r>
              <a:rPr lang="ru-RU" b="1" cap="all" dirty="0">
                <a:solidFill>
                  <a:srgbClr val="FFFF00"/>
                </a:solidFill>
              </a:rPr>
              <a:t>Определяющие их </a:t>
            </a:r>
            <a:r>
              <a:rPr lang="ru-RU" b="1" cap="all" dirty="0" smtClean="0">
                <a:solidFill>
                  <a:srgbClr val="FFFF00"/>
                </a:solidFill>
              </a:rPr>
              <a:t>потребности в помощи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040673" y="1196975"/>
            <a:ext cx="3053862" cy="36004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Пациент 60+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174" y="1222375"/>
            <a:ext cx="1799492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не мобильный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493" y="1841501"/>
            <a:ext cx="2089638" cy="923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не имеет хронических заболеваний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493" y="3024188"/>
            <a:ext cx="2089638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живет в семье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7146" y="2619375"/>
            <a:ext cx="2088174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живет один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582" y="3551239"/>
            <a:ext cx="2089638" cy="3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работает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7146" y="3213100"/>
            <a:ext cx="2088174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не работает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566" y="3789364"/>
            <a:ext cx="2088173" cy="922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нуждается во внешней помощи (соц.работник?)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870" y="4151313"/>
            <a:ext cx="2089638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не нуждается во внешней помощи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5733256"/>
            <a:ext cx="9144000" cy="36988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2. </a:t>
            </a:r>
            <a:r>
              <a:rPr lang="ru-RU" b="1" cap="all" dirty="0">
                <a:solidFill>
                  <a:schemeClr val="bg1"/>
                </a:solidFill>
              </a:rPr>
              <a:t>Необходимо создание </a:t>
            </a:r>
            <a:r>
              <a:rPr lang="ru-RU" b="1" cap="all" dirty="0" err="1">
                <a:solidFill>
                  <a:schemeClr val="bg1"/>
                </a:solidFill>
              </a:rPr>
              <a:t>мультидисциплинарных</a:t>
            </a:r>
            <a:r>
              <a:rPr lang="ru-RU" b="1" cap="all" dirty="0">
                <a:solidFill>
                  <a:schemeClr val="bg1"/>
                </a:solidFill>
              </a:rPr>
              <a:t> бригад</a:t>
            </a:r>
          </a:p>
        </p:txBody>
      </p:sp>
      <p:pic>
        <p:nvPicPr>
          <p:cNvPr id="24592" name="Picture 29" descr="https://img-fotki.yandex.ru/get/6206/43904453.54/0_7efcd_e1277a3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451" y="1592264"/>
            <a:ext cx="27051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23557" idx="1"/>
            <a:endCxn id="2" idx="3"/>
          </p:cNvCxnSpPr>
          <p:nvPr/>
        </p:nvCxnSpPr>
        <p:spPr>
          <a:xfrm flipH="1" flipV="1">
            <a:off x="2627436" y="1400176"/>
            <a:ext cx="413238" cy="1597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3557" idx="1"/>
            <a:endCxn id="7" idx="3"/>
          </p:cNvCxnSpPr>
          <p:nvPr/>
        </p:nvCxnSpPr>
        <p:spPr>
          <a:xfrm flipH="1" flipV="1">
            <a:off x="2365131" y="2303464"/>
            <a:ext cx="675543" cy="693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3557" idx="1"/>
            <a:endCxn id="8" idx="3"/>
          </p:cNvCxnSpPr>
          <p:nvPr/>
        </p:nvCxnSpPr>
        <p:spPr>
          <a:xfrm flipH="1">
            <a:off x="2365131" y="2997200"/>
            <a:ext cx="675543" cy="211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54" name="Прямая со стрелкой 23553"/>
          <p:cNvCxnSpPr>
            <a:stCxn id="23557" idx="1"/>
            <a:endCxn id="10" idx="3"/>
          </p:cNvCxnSpPr>
          <p:nvPr/>
        </p:nvCxnSpPr>
        <p:spPr>
          <a:xfrm flipH="1">
            <a:off x="2340220" y="2997200"/>
            <a:ext cx="700454" cy="738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58" name="Прямая со стрелкой 23557"/>
          <p:cNvCxnSpPr>
            <a:stCxn id="23557" idx="1"/>
            <a:endCxn id="13" idx="3"/>
          </p:cNvCxnSpPr>
          <p:nvPr/>
        </p:nvCxnSpPr>
        <p:spPr>
          <a:xfrm flipH="1">
            <a:off x="2772508" y="2997201"/>
            <a:ext cx="268166" cy="1477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3" name="Прямая со стрелкой 23562"/>
          <p:cNvCxnSpPr>
            <a:stCxn id="23557" idx="3"/>
            <a:endCxn id="6" idx="1"/>
          </p:cNvCxnSpPr>
          <p:nvPr/>
        </p:nvCxnSpPr>
        <p:spPr>
          <a:xfrm flipV="1">
            <a:off x="6094536" y="1406526"/>
            <a:ext cx="565638" cy="1590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5" name="Прямая со стрелкой 23564"/>
          <p:cNvCxnSpPr>
            <a:stCxn id="23557" idx="3"/>
            <a:endCxn id="3" idx="1"/>
          </p:cNvCxnSpPr>
          <p:nvPr/>
        </p:nvCxnSpPr>
        <p:spPr>
          <a:xfrm flipV="1">
            <a:off x="6094535" y="2162176"/>
            <a:ext cx="637442" cy="83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23567"/>
          <p:cNvCxnSpPr>
            <a:stCxn id="23557" idx="3"/>
            <a:endCxn id="9" idx="1"/>
          </p:cNvCxnSpPr>
          <p:nvPr/>
        </p:nvCxnSpPr>
        <p:spPr>
          <a:xfrm flipV="1">
            <a:off x="6094535" y="2805114"/>
            <a:ext cx="672611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70" name="Прямая со стрелкой 23569"/>
          <p:cNvCxnSpPr>
            <a:stCxn id="23557" idx="3"/>
            <a:endCxn id="11" idx="1"/>
          </p:cNvCxnSpPr>
          <p:nvPr/>
        </p:nvCxnSpPr>
        <p:spPr>
          <a:xfrm>
            <a:off x="6094535" y="2997200"/>
            <a:ext cx="672611" cy="401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74" name="Прямая со стрелкой 23573"/>
          <p:cNvCxnSpPr>
            <a:stCxn id="23557" idx="3"/>
            <a:endCxn id="12" idx="1"/>
          </p:cNvCxnSpPr>
          <p:nvPr/>
        </p:nvCxnSpPr>
        <p:spPr>
          <a:xfrm>
            <a:off x="6094535" y="2997201"/>
            <a:ext cx="422031" cy="1254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" y="6237312"/>
            <a:ext cx="9144000" cy="36988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3. </a:t>
            </a:r>
            <a:r>
              <a:rPr lang="ru-RU" b="1" cap="all" dirty="0">
                <a:solidFill>
                  <a:schemeClr val="bg1"/>
                </a:solidFill>
              </a:rPr>
              <a:t>Необходима разработка персонифицированных технологий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" y="5013176"/>
            <a:ext cx="9144000" cy="6143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1. </a:t>
            </a:r>
            <a:r>
              <a:rPr lang="ru-RU" b="1" cap="all" dirty="0">
                <a:solidFill>
                  <a:schemeClr val="bg1"/>
                </a:solidFill>
              </a:rPr>
              <a:t>Необходима стратификация пациентов </a:t>
            </a:r>
            <a:endParaRPr lang="ru-RU" b="1" cap="all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b="1" cap="all" dirty="0" smtClean="0">
                <a:solidFill>
                  <a:schemeClr val="bg1"/>
                </a:solidFill>
              </a:rPr>
              <a:t>по потребностям в разных видах помощи</a:t>
            </a:r>
            <a:endParaRPr lang="ru-RU" sz="16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2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1178" y="1441450"/>
            <a:ext cx="1850781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врачи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1205" y="1443038"/>
            <a:ext cx="3383573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медицинские сестры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3654" y="1441451"/>
            <a:ext cx="1441938" cy="646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социальный работник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9405" y="3230563"/>
            <a:ext cx="1156188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психолог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00950" y="2366963"/>
            <a:ext cx="1094642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юрист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1205" y="2200275"/>
            <a:ext cx="3383573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сколько и какие?</a:t>
            </a:r>
          </a:p>
        </p:txBody>
      </p:sp>
      <p:cxnSp>
        <p:nvCxnSpPr>
          <p:cNvPr id="30" name="Прямая со стрелкой 29"/>
          <p:cNvCxnSpPr>
            <a:stCxn id="18" idx="2"/>
            <a:endCxn id="22" idx="0"/>
          </p:cNvCxnSpPr>
          <p:nvPr/>
        </p:nvCxnSpPr>
        <p:spPr>
          <a:xfrm flipH="1">
            <a:off x="4582258" y="1811339"/>
            <a:ext cx="0" cy="388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39405" y="3990976"/>
            <a:ext cx="1156188" cy="646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кто ещё???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" y="182123"/>
            <a:ext cx="9165981" cy="7127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b="1" cap="all" dirty="0" err="1">
                <a:solidFill>
                  <a:srgbClr val="FFFF00"/>
                </a:solidFill>
              </a:rPr>
              <a:t>мультидисциплинарная</a:t>
            </a:r>
            <a:r>
              <a:rPr lang="ru-RU" b="1" cap="all" dirty="0">
                <a:solidFill>
                  <a:srgbClr val="FFFF00"/>
                </a:solidFill>
              </a:rPr>
              <a:t> бригада: вопросы, требующие решения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1178" y="2198689"/>
            <a:ext cx="1850781" cy="3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сколько и какие?</a:t>
            </a:r>
          </a:p>
        </p:txBody>
      </p:sp>
      <p:cxnSp>
        <p:nvCxnSpPr>
          <p:cNvPr id="39" name="Прямая со стрелкой 38"/>
          <p:cNvCxnSpPr>
            <a:stCxn id="17" idx="2"/>
            <a:endCxn id="37" idx="0"/>
          </p:cNvCxnSpPr>
          <p:nvPr/>
        </p:nvCxnSpPr>
        <p:spPr>
          <a:xfrm>
            <a:off x="1255835" y="1809750"/>
            <a:ext cx="0" cy="38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528" y="4797152"/>
            <a:ext cx="8352928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ru-RU" b="1" cap="all" dirty="0"/>
              <a:t>Кто координатор?</a:t>
            </a:r>
          </a:p>
          <a:p>
            <a:pPr lvl="2">
              <a:defRPr/>
            </a:pPr>
            <a:r>
              <a:rPr lang="ru-RU" sz="2400" dirty="0" smtClean="0"/>
              <a:t>- в</a:t>
            </a:r>
            <a:r>
              <a:rPr lang="ru-RU" sz="2000" dirty="0" smtClean="0"/>
              <a:t>рач-терапевт участковый/врач общей практики? </a:t>
            </a:r>
          </a:p>
          <a:p>
            <a:pPr lvl="2">
              <a:buFontTx/>
              <a:buChar char="-"/>
              <a:defRPr/>
            </a:pPr>
            <a:r>
              <a:rPr lang="ru-RU" sz="2000" dirty="0" smtClean="0"/>
              <a:t> Врач-гериатр?</a:t>
            </a:r>
          </a:p>
          <a:p>
            <a:pPr lvl="2">
              <a:buFontTx/>
              <a:buChar char="-"/>
              <a:defRPr/>
            </a:pPr>
            <a:r>
              <a:rPr lang="ru-RU" sz="2000" dirty="0" smtClean="0"/>
              <a:t> Медицинская сестра, имеющая специальную подготовку?</a:t>
            </a:r>
            <a:endParaRPr lang="ru-RU" sz="2000" dirty="0"/>
          </a:p>
        </p:txBody>
      </p:sp>
      <p:cxnSp>
        <p:nvCxnSpPr>
          <p:cNvPr id="45" name="Прямая со стрелкой 44"/>
          <p:cNvCxnSpPr>
            <a:stCxn id="43" idx="0"/>
            <a:endCxn id="17" idx="2"/>
          </p:cNvCxnSpPr>
          <p:nvPr/>
        </p:nvCxnSpPr>
        <p:spPr>
          <a:xfrm flipH="1" flipV="1">
            <a:off x="1256569" y="1809750"/>
            <a:ext cx="3243423" cy="29874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3" idx="0"/>
            <a:endCxn id="18" idx="2"/>
          </p:cNvCxnSpPr>
          <p:nvPr/>
        </p:nvCxnSpPr>
        <p:spPr>
          <a:xfrm flipV="1">
            <a:off x="4499992" y="1811338"/>
            <a:ext cx="83000" cy="298581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3" idx="0"/>
            <a:endCxn id="19" idx="2"/>
          </p:cNvCxnSpPr>
          <p:nvPr/>
        </p:nvCxnSpPr>
        <p:spPr>
          <a:xfrm flipV="1">
            <a:off x="4499992" y="2087564"/>
            <a:ext cx="3474631" cy="2709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3" idx="0"/>
            <a:endCxn id="21" idx="1"/>
          </p:cNvCxnSpPr>
          <p:nvPr/>
        </p:nvCxnSpPr>
        <p:spPr>
          <a:xfrm flipV="1">
            <a:off x="4499992" y="2551113"/>
            <a:ext cx="3100958" cy="224603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3" idx="0"/>
            <a:endCxn id="20" idx="1"/>
          </p:cNvCxnSpPr>
          <p:nvPr/>
        </p:nvCxnSpPr>
        <p:spPr>
          <a:xfrm flipV="1">
            <a:off x="4499992" y="3414713"/>
            <a:ext cx="3039413" cy="138243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43" idx="0"/>
            <a:endCxn id="31" idx="1"/>
          </p:cNvCxnSpPr>
          <p:nvPr/>
        </p:nvCxnSpPr>
        <p:spPr>
          <a:xfrm flipV="1">
            <a:off x="4499992" y="4314033"/>
            <a:ext cx="3039413" cy="48311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69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0800000">
            <a:off x="4860031" y="5445224"/>
            <a:ext cx="432046" cy="1152128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7297" y="2125663"/>
            <a:ext cx="2334357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Оценка физического состояния пациента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7297" y="2943225"/>
            <a:ext cx="2334357" cy="922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Оценка психологического состояния пациента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" y="169069"/>
            <a:ext cx="9165981" cy="7127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b="1" cap="all" dirty="0">
                <a:solidFill>
                  <a:srgbClr val="FFFF00"/>
                </a:solidFill>
              </a:rPr>
              <a:t>Стратификация пациентов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7296" y="1116013"/>
            <a:ext cx="8527073" cy="527050"/>
          </a:xfrm>
          <a:prstGeom prst="rect">
            <a:avLst/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/>
              <a:t>Нами </a:t>
            </a:r>
            <a:r>
              <a:rPr lang="ru-RU" dirty="0"/>
              <a:t>разработаны опросники для комплексного гериатрического обследования</a:t>
            </a:r>
          </a:p>
        </p:txBody>
      </p:sp>
      <p:cxnSp>
        <p:nvCxnSpPr>
          <p:cNvPr id="56" name="Прямая со стрелкой 55"/>
          <p:cNvCxnSpPr>
            <a:stCxn id="43" idx="2"/>
            <a:endCxn id="20" idx="3"/>
          </p:cNvCxnSpPr>
          <p:nvPr/>
        </p:nvCxnSpPr>
        <p:spPr>
          <a:xfrm flipH="1">
            <a:off x="2681654" y="1643063"/>
            <a:ext cx="1929912" cy="8048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43" idx="2"/>
            <a:endCxn id="31" idx="3"/>
          </p:cNvCxnSpPr>
          <p:nvPr/>
        </p:nvCxnSpPr>
        <p:spPr>
          <a:xfrm flipH="1">
            <a:off x="2681654" y="1643064"/>
            <a:ext cx="1929912" cy="17621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3" idx="2"/>
            <a:endCxn id="64" idx="3"/>
          </p:cNvCxnSpPr>
          <p:nvPr/>
        </p:nvCxnSpPr>
        <p:spPr>
          <a:xfrm flipH="1">
            <a:off x="2681654" y="1643063"/>
            <a:ext cx="1929912" cy="269875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28246" y="4017963"/>
            <a:ext cx="2353408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Оценка условий проживания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7297" y="4818063"/>
            <a:ext cx="2334357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Оценка других факторов</a:t>
            </a:r>
          </a:p>
        </p:txBody>
      </p:sp>
      <p:cxnSp>
        <p:nvCxnSpPr>
          <p:cNvPr id="67" name="Прямая со стрелкой 66"/>
          <p:cNvCxnSpPr>
            <a:stCxn id="43" idx="2"/>
            <a:endCxn id="66" idx="3"/>
          </p:cNvCxnSpPr>
          <p:nvPr/>
        </p:nvCxnSpPr>
        <p:spPr>
          <a:xfrm flipH="1">
            <a:off x="2681654" y="1643063"/>
            <a:ext cx="1929912" cy="34972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20" idx="3"/>
            <a:endCxn id="71" idx="1"/>
          </p:cNvCxnSpPr>
          <p:nvPr/>
        </p:nvCxnSpPr>
        <p:spPr>
          <a:xfrm>
            <a:off x="2681654" y="2448719"/>
            <a:ext cx="1389185" cy="1491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31" idx="3"/>
            <a:endCxn id="71" idx="1"/>
          </p:cNvCxnSpPr>
          <p:nvPr/>
        </p:nvCxnSpPr>
        <p:spPr>
          <a:xfrm>
            <a:off x="2681654" y="3404394"/>
            <a:ext cx="1389185" cy="535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64" idx="3"/>
            <a:endCxn id="71" idx="1"/>
          </p:cNvCxnSpPr>
          <p:nvPr/>
        </p:nvCxnSpPr>
        <p:spPr>
          <a:xfrm flipV="1">
            <a:off x="2681654" y="3940225"/>
            <a:ext cx="1389185" cy="40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66" idx="3"/>
            <a:endCxn id="71" idx="1"/>
          </p:cNvCxnSpPr>
          <p:nvPr/>
        </p:nvCxnSpPr>
        <p:spPr>
          <a:xfrm flipV="1">
            <a:off x="2681654" y="3940225"/>
            <a:ext cx="1389185" cy="1200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Стрелка вправо 95"/>
          <p:cNvSpPr/>
          <p:nvPr/>
        </p:nvSpPr>
        <p:spPr>
          <a:xfrm rot="5400000">
            <a:off x="7589499" y="4564701"/>
            <a:ext cx="378992" cy="1419958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6723184" y="2786062"/>
            <a:ext cx="2111620" cy="2299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ru-RU" dirty="0"/>
              <a:t>Формирование программ работы и состава мульти-дисциплинарной бригады</a:t>
            </a:r>
          </a:p>
        </p:txBody>
      </p:sp>
      <p:sp>
        <p:nvSpPr>
          <p:cNvPr id="95" name="Стрелка вправо 94"/>
          <p:cNvSpPr/>
          <p:nvPr/>
        </p:nvSpPr>
        <p:spPr>
          <a:xfrm>
            <a:off x="6084168" y="2708920"/>
            <a:ext cx="576064" cy="2448272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4070839" y="2786063"/>
            <a:ext cx="2036885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Оценка потребностей пациента в помощи:</a:t>
            </a:r>
          </a:p>
          <a:p>
            <a:pPr lvl="1">
              <a:defRPr/>
            </a:pPr>
            <a:r>
              <a:rPr lang="ru-RU" dirty="0"/>
              <a:t>-медицинской</a:t>
            </a:r>
          </a:p>
          <a:p>
            <a:pPr lvl="1">
              <a:defRPr/>
            </a:pPr>
            <a:r>
              <a:rPr lang="ru-RU" dirty="0"/>
              <a:t>-социальной</a:t>
            </a:r>
          </a:p>
          <a:p>
            <a:pPr lvl="1">
              <a:defRPr/>
            </a:pPr>
            <a:r>
              <a:rPr lang="ru-RU" dirty="0"/>
              <a:t>-…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23528" y="5661248"/>
            <a:ext cx="4521565" cy="7096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Оценка результатов, контроль качества оказания помощи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080" y="5445224"/>
            <a:ext cx="3513453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ru-RU" dirty="0" smtClean="0"/>
              <a:t>Оказание помощи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42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7" y="188640"/>
            <a:ext cx="8639159" cy="78639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ts val="0"/>
              </a:spcBef>
            </a:pPr>
            <a:r>
              <a:rPr lang="ru-RU" sz="3600" b="1" dirty="0">
                <a:solidFill>
                  <a:srgbClr val="FFFF00"/>
                </a:solidFill>
              </a:rPr>
              <a:t>Дальнейшие перспективы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87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16" y="1052736"/>
            <a:ext cx="8604540" cy="4886545"/>
          </a:xfrm>
          <a:prstGeom prst="rect">
            <a:avLst/>
          </a:prstGeom>
          <a:noFill/>
        </p:spPr>
        <p:txBody>
          <a:bodyPr vert="horz" lIns="84406" tIns="42203" rIns="84406" bIns="42203" rtlCol="0">
            <a:noAutofit/>
          </a:bodyPr>
          <a:lstStyle/>
          <a:p>
            <a:pPr marL="328254" indent="-285758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b="1" dirty="0"/>
              <a:t>Разработан единый методологический подход при проведении оценки показателей качества и критериев доступности медицинской помощи оказываемой медицинскими организациями субъектов Российской Федерации.</a:t>
            </a:r>
          </a:p>
          <a:p>
            <a:pPr marL="328254" indent="-285758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b="1" dirty="0"/>
              <a:t>Выявлены факторы влияющие на качество и доступность медицинской помощи для дальнейшей разработки мероприятий по её повышению.</a:t>
            </a:r>
          </a:p>
          <a:p>
            <a:pPr marL="328254" indent="-285758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b="1" dirty="0"/>
              <a:t>Результаты работы будут использованы при оценке по приоритетным социально-значимым направлениям, таким как оказание помощи онкологическим больным, а также мероприятия по профилактике заболеваний.</a:t>
            </a:r>
          </a:p>
          <a:p>
            <a:pPr marL="328254" indent="-285758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b="1" dirty="0"/>
              <a:t>Будет оценена возможность использования групп из нескольких взаимосвязанных показателей в качестве единого многомерного показателя, влияющего на систему здравоохранения.</a:t>
            </a:r>
          </a:p>
          <a:p>
            <a:pPr marL="328254" indent="-285758">
              <a:spcBef>
                <a:spcPts val="1108"/>
              </a:spcBef>
              <a:spcAft>
                <a:spcPts val="277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b="1" dirty="0"/>
              <a:t>Позволит установить факторы и причины, определяющие показатели активного выявления онкологической патологии и смертности на дому с учетом качества диспансерной работы, осуществляемой среди прикрепленного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7917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54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5931406"/>
              </p:ext>
            </p:extLst>
          </p:nvPr>
        </p:nvGraphicFramePr>
        <p:xfrm>
          <a:off x="457200" y="1249386"/>
          <a:ext cx="4038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218165492"/>
              </p:ext>
            </p:extLst>
          </p:nvPr>
        </p:nvGraphicFramePr>
        <p:xfrm>
          <a:off x="4648200" y="1296754"/>
          <a:ext cx="4038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/>
        </p:nvSpPr>
        <p:spPr>
          <a:xfrm>
            <a:off x="78731" y="212363"/>
            <a:ext cx="8856984" cy="10257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84406" tIns="42203" rIns="84406" bIns="42203" rtlCol="0" anchor="ctr" anchorCtr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36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730" y="153754"/>
            <a:ext cx="86697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FFFF00"/>
                </a:solidFill>
              </a:rPr>
              <a:t>Смертность от основных причин в 2015 г. </a:t>
            </a:r>
            <a:br>
              <a:rPr lang="ru-RU" sz="2600" b="1" dirty="0" smtClean="0">
                <a:solidFill>
                  <a:srgbClr val="FFFF00"/>
                </a:solidFill>
              </a:rPr>
            </a:br>
            <a:r>
              <a:rPr lang="ru-RU" sz="2600" b="1" dirty="0" smtClean="0">
                <a:solidFill>
                  <a:srgbClr val="FFFF00"/>
                </a:solidFill>
              </a:rPr>
              <a:t>(на 100 тыс., стандартизованный коэффициент)</a:t>
            </a:r>
            <a:endParaRPr lang="ru-RU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55791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ЦНИИОИЗ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МИхайлова Свердловск</Template>
  <TotalTime>138</TotalTime>
  <Words>10789</Words>
  <Application>Microsoft Office PowerPoint</Application>
  <PresentationFormat>Экран (4:3)</PresentationFormat>
  <Paragraphs>3779</Paragraphs>
  <Slides>88</Slides>
  <Notes>43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88</vt:i4>
      </vt:variant>
    </vt:vector>
  </HeadingPairs>
  <TitlesOfParts>
    <vt:vector size="92" baseType="lpstr">
      <vt:lpstr>Шаблон презентации ЦНИИОИЗ</vt:lpstr>
      <vt:lpstr>Лист Microsoft Office Excel 97-2003</vt:lpstr>
      <vt:lpstr>Диаграмма</vt:lpstr>
      <vt:lpstr>Лист</vt:lpstr>
      <vt:lpstr>Первичная медико-санитарная помощь. Проблемы и пути решения.</vt:lpstr>
      <vt:lpstr>Медико-демографическая ситуация в Свердловской области в 2005-2015 гг.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Проблемы оказания первичной медико-санитарной помощи</vt:lpstr>
      <vt:lpstr>Слайд 14</vt:lpstr>
      <vt:lpstr>Нормативно-правовое обеспечение</vt:lpstr>
      <vt:lpstr>Слайд 16</vt:lpstr>
      <vt:lpstr>Слайд 17</vt:lpstr>
      <vt:lpstr>Достоинства и недостатки действующей модели оказания первичной медико-санитарной помощи в амбулаторных условиях в поликлиниках</vt:lpstr>
      <vt:lpstr>Данные федерального статистического наблюдения указывают на</vt:lpstr>
      <vt:lpstr>Слайд 20</vt:lpstr>
      <vt:lpstr>Слайд 21</vt:lpstr>
      <vt:lpstr>Слайд 22</vt:lpstr>
      <vt:lpstr>Слайд 23</vt:lpstr>
      <vt:lpstr>Распределение рабочего времени врачей по видам деятельности (данным хронометражных исследований, 2013-2014 годы)</vt:lpstr>
      <vt:lpstr>Медицинская сестра участковая</vt:lpstr>
      <vt:lpstr>ДОЛЯ ЗАТРАТ РАБОЧЕГО ВРЕМЕНИ ПО ВИДАМ ДЕЯТЕЛЬНОСТИ В СМЕНУ ВРАЧАМИ-ТЕРАПЕВТАМИ УЧАСТКОВЫМИ НА АМБУЛАТОРНОМ ПРИЕМЕ В ПОЛИКЛИНИКЕ, РАБОТАЮЩИМИ С МЕДИЦИНСКОЙ СЕСТРОЙ И БЕЗ МЕДИЦИНСКОЙ СЕСТРЫ (в %)</vt:lpstr>
      <vt:lpstr>Слайд 27</vt:lpstr>
      <vt:lpstr>Основные принципы формирования новой организационной модели деятельности медицинских организаций, оказывающих медицинскую помощь в амбулаторных условиях</vt:lpstr>
      <vt:lpstr>Основные проблемы организации ПМСП:</vt:lpstr>
      <vt:lpstr>Независимая оценка уровня качества оказания и доступности медицинской помощи медицинскими организациями в амбулаторных условиях</vt:lpstr>
      <vt:lpstr>Нормативная база проведения работы </vt:lpstr>
      <vt:lpstr>База проведения работы </vt:lpstr>
      <vt:lpstr>Этапы проведения работы</vt:lpstr>
      <vt:lpstr>1 этап: Разработка критериев для проведения  типизации медицинских организаций </vt:lpstr>
      <vt:lpstr>Группы медицинских организаций</vt:lpstr>
      <vt:lpstr>2 этап: Разработка системы показателей для проведения оценки</vt:lpstr>
      <vt:lpstr>Перечень показателей для проведения оценки</vt:lpstr>
      <vt:lpstr>Перечень показателей для проведения оценки</vt:lpstr>
      <vt:lpstr>3 этап: Сбор статистических данных</vt:lpstr>
      <vt:lpstr>Сбор информации</vt:lpstr>
      <vt:lpstr>Уровни контроля данных</vt:lpstr>
      <vt:lpstr>4 этап: Агрегация информации в единую базу данных и математическая обработка результатов</vt:lpstr>
      <vt:lpstr>Определение лучших значений показателей</vt:lpstr>
      <vt:lpstr>Методика формирования индексов  благополучия показателей </vt:lpstr>
      <vt:lpstr>Результаты оценки качества и доступности ПМСП в регионах Российской Федерации</vt:lpstr>
      <vt:lpstr>В процессе проведения оценки осуществлялась методическая работа с субъектами РФ по:</vt:lpstr>
      <vt:lpstr>А. многопрофильная больница и центральная городская больница (средние значения, по данным за 2015 год)</vt:lpstr>
      <vt:lpstr>А. многопрофильная больница и центральная городская больница (средние значения, по данным за 2015 год)</vt:lpstr>
      <vt:lpstr>Б. самостоятельная поликлиника   (средние значения по субъекту, по данным за 2015 год)</vt:lpstr>
      <vt:lpstr>Группа В. РБ и ЦРБ (средние значения по субъекту, по данным за 2015 год)</vt:lpstr>
      <vt:lpstr>Результаты проведения работы</vt:lpstr>
      <vt:lpstr>Взаимодействие при оценке качества оказания медицинской помощи</vt:lpstr>
      <vt:lpstr>Мониторинг и оценка качества оказания и доступности медицинской помощи в Свердловской области в сравнении с данными РФ</vt:lpstr>
      <vt:lpstr>Свердловская область</vt:lpstr>
      <vt:lpstr>Структура сети медицинских организаций оказывающих медицинскую помощь в амбулаторных условиях  (на основании данных формы ФСН №47 за 2014 год )</vt:lpstr>
      <vt:lpstr>Группы МО и категории обслуживаемого населения </vt:lpstr>
      <vt:lpstr>Мониторинг смертности  в Свердловской области в сравнении с данными РФ</vt:lpstr>
      <vt:lpstr>  Число умерших на дому лиц трудоспособного возраста (женщины 18-54 года, мужчины 18-59 лет) на 1000 прикрепленного населения соответствующего возраста в Свердловской области по данным за 2015 год  ГРУППА А </vt:lpstr>
      <vt:lpstr>  Число умерших на дому лиц трудоспособного возраста (женщины 18-54 года, мужчины 18-59 лет) на 1000 прикрепленного населения соответствующего возраста в Свердловской области по данным за 2015 год  ГРУППА Б </vt:lpstr>
      <vt:lpstr>  Число умерших на дому лиц трудоспособного возраста (женщины 18-54 года, мужчины 18-59 лет) на 1000 прикрепленного населения соответствующего возраста в Свердловской области по данным за 2015 год  ГРУППА В </vt:lpstr>
      <vt:lpstr>  Число лиц, умерших от инсульта и инфаркта миокарда в возрасте до 65 лет, на 1000 прикрепленного населения соответствующего возраста в Свердловской области по данным за 2015 год ГРУППА А </vt:lpstr>
      <vt:lpstr>  Число лиц, умерших от инсульта и инфаркта миокарда в возрасте до 65 лет, на 1000 прикрепленного населения соответствующего возраста в Свердловской области по данным за 2015 год ГРУППА Б </vt:lpstr>
      <vt:lpstr>  Число лиц, умерших от инсульта и инфаркта миокарда в возрасте до 65 лет, на 1000 прикрепленного населения соответствующего возраста в Свердловской области по данным за 2015 год ГРУППА В </vt:lpstr>
      <vt:lpstr>  Число умерших на дому детей 0-17 лет на 1000 прикрепленного населения соответствующего возраста  в Свердловской области по данным за 2015 год ГРУППА А </vt:lpstr>
      <vt:lpstr>  Число умерших на дому детей 0-17 лет на 1000 прикрепленного населения соответствующего возраста  в Свердловской области по данным за 2015 год ГРУППА Б </vt:lpstr>
      <vt:lpstr>  Число умерших на дому детей 0-17 лет на 1000 прикрепленного населения соответствующего возраста  в Свердловской области по данным за 2015 год ГРУППА В </vt:lpstr>
      <vt:lpstr>Мониторинг выявления онкологических заболеваний  в Свердловской области в сравнении с данными РФ</vt:lpstr>
      <vt:lpstr>Региональные показатели ЗНО I-II стадий заболевания в 2014-2015 гг.</vt:lpstr>
      <vt:lpstr>Динамика выявляемости ЗНО и ЗНО I-II ст.заб.</vt:lpstr>
      <vt:lpstr>Доля МО с ранней выявляемостью ЗНО, %</vt:lpstr>
      <vt:lpstr>Зависимость доли ЗНО I-II ст. заболеваний от критериев оценки деятельности МО группы А</vt:lpstr>
      <vt:lpstr>Зависимость доли ЗНО I-II ст. заболеваний от критериев оценки деятельности МО группы Б</vt:lpstr>
      <vt:lpstr>Зависимость доли ЗНО I-II ст. заболеваний от критериев оценки деятельности МО группы В</vt:lpstr>
      <vt:lpstr>Зависимость критериев оценки деятельности МО группы А от среднего числа прикрепленного населения на одного врача (взрослое и детское население)</vt:lpstr>
      <vt:lpstr>Зависимость критериев оценки деятельности МО группы А от среднего числа прикрепленного населения на одного врача (смешанное население)</vt:lpstr>
      <vt:lpstr>Зависимость критериев оценки деятельности МО группы Б от среднего числа прикрепленного населения на одного врача</vt:lpstr>
      <vt:lpstr>Зависимость критериев оценки деятельности МО группы В от среднего числа прикрепленного населения на одного врача (смешанное население)</vt:lpstr>
      <vt:lpstr>Организация первичной медико-санитарной помощи пациентам в возрасте 60+ с мультипатологией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Дальнейшие перспективы</vt:lpstr>
      <vt:lpstr>Благодарю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Б. Шикина</dc:creator>
  <cp:lastModifiedBy>m.gumba</cp:lastModifiedBy>
  <cp:revision>32</cp:revision>
  <cp:lastPrinted>2017-07-18T16:38:54Z</cp:lastPrinted>
  <dcterms:created xsi:type="dcterms:W3CDTF">2017-07-18T15:07:40Z</dcterms:created>
  <dcterms:modified xsi:type="dcterms:W3CDTF">2017-07-18T17:30:58Z</dcterms:modified>
</cp:coreProperties>
</file>