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5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6.xml" ContentType="application/vnd.openxmlformats-officedocument.presentationml.notesSlide+xml"/>
  <Override PartName="/ppt/tags/tag13.xml" ContentType="application/vnd.openxmlformats-officedocument.presentationml.tags+xml"/>
  <Override PartName="/ppt/notesSlides/notesSlide57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58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59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60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61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media/image145.jpg" ContentType="image/png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148"/>
  </p:notesMasterIdLst>
  <p:handoutMasterIdLst>
    <p:handoutMasterId r:id="rId149"/>
  </p:handoutMasterIdLst>
  <p:sldIdLst>
    <p:sldId id="476" r:id="rId2"/>
    <p:sldId id="589" r:id="rId3"/>
    <p:sldId id="477" r:id="rId4"/>
    <p:sldId id="478" r:id="rId5"/>
    <p:sldId id="479" r:id="rId6"/>
    <p:sldId id="480" r:id="rId7"/>
    <p:sldId id="481" r:id="rId8"/>
    <p:sldId id="590" r:id="rId9"/>
    <p:sldId id="591" r:id="rId10"/>
    <p:sldId id="394" r:id="rId11"/>
    <p:sldId id="395" r:id="rId12"/>
    <p:sldId id="396" r:id="rId13"/>
    <p:sldId id="466" r:id="rId14"/>
    <p:sldId id="334" r:id="rId15"/>
    <p:sldId id="378" r:id="rId16"/>
    <p:sldId id="592" r:id="rId17"/>
    <p:sldId id="593" r:id="rId18"/>
    <p:sldId id="594" r:id="rId19"/>
    <p:sldId id="595" r:id="rId20"/>
    <p:sldId id="467" r:id="rId21"/>
    <p:sldId id="363" r:id="rId22"/>
    <p:sldId id="341" r:id="rId23"/>
    <p:sldId id="344" r:id="rId24"/>
    <p:sldId id="364" r:id="rId25"/>
    <p:sldId id="365" r:id="rId26"/>
    <p:sldId id="342" r:id="rId27"/>
    <p:sldId id="596" r:id="rId28"/>
    <p:sldId id="468" r:id="rId29"/>
    <p:sldId id="326" r:id="rId30"/>
    <p:sldId id="429" r:id="rId31"/>
    <p:sldId id="397" r:id="rId32"/>
    <p:sldId id="427" r:id="rId33"/>
    <p:sldId id="597" r:id="rId34"/>
    <p:sldId id="426" r:id="rId35"/>
    <p:sldId id="598" r:id="rId36"/>
    <p:sldId id="399" r:id="rId37"/>
    <p:sldId id="431" r:id="rId38"/>
    <p:sldId id="432" r:id="rId39"/>
    <p:sldId id="614" r:id="rId40"/>
    <p:sldId id="401" r:id="rId41"/>
    <p:sldId id="433" r:id="rId42"/>
    <p:sldId id="402" r:id="rId43"/>
    <p:sldId id="435" r:id="rId44"/>
    <p:sldId id="581" r:id="rId45"/>
    <p:sldId id="599" r:id="rId46"/>
    <p:sldId id="582" r:id="rId47"/>
    <p:sldId id="584" r:id="rId48"/>
    <p:sldId id="583" r:id="rId49"/>
    <p:sldId id="600" r:id="rId50"/>
    <p:sldId id="601" r:id="rId51"/>
    <p:sldId id="580" r:id="rId52"/>
    <p:sldId id="579" r:id="rId53"/>
    <p:sldId id="552" r:id="rId54"/>
    <p:sldId id="553" r:id="rId55"/>
    <p:sldId id="554" r:id="rId56"/>
    <p:sldId id="490" r:id="rId57"/>
    <p:sldId id="491" r:id="rId58"/>
    <p:sldId id="492" r:id="rId59"/>
    <p:sldId id="493" r:id="rId60"/>
    <p:sldId id="494" r:id="rId61"/>
    <p:sldId id="495" r:id="rId62"/>
    <p:sldId id="563" r:id="rId63"/>
    <p:sldId id="496" r:id="rId64"/>
    <p:sldId id="564" r:id="rId65"/>
    <p:sldId id="539" r:id="rId66"/>
    <p:sldId id="540" r:id="rId67"/>
    <p:sldId id="538" r:id="rId68"/>
    <p:sldId id="557" r:id="rId69"/>
    <p:sldId id="602" r:id="rId70"/>
    <p:sldId id="603" r:id="rId71"/>
    <p:sldId id="604" r:id="rId72"/>
    <p:sldId id="605" r:id="rId73"/>
    <p:sldId id="497" r:id="rId74"/>
    <p:sldId id="498" r:id="rId75"/>
    <p:sldId id="499" r:id="rId76"/>
    <p:sldId id="500" r:id="rId77"/>
    <p:sldId id="501" r:id="rId78"/>
    <p:sldId id="502" r:id="rId79"/>
    <p:sldId id="503" r:id="rId80"/>
    <p:sldId id="504" r:id="rId81"/>
    <p:sldId id="505" r:id="rId82"/>
    <p:sldId id="506" r:id="rId83"/>
    <p:sldId id="507" r:id="rId84"/>
    <p:sldId id="508" r:id="rId85"/>
    <p:sldId id="509" r:id="rId86"/>
    <p:sldId id="510" r:id="rId87"/>
    <p:sldId id="511" r:id="rId88"/>
    <p:sldId id="512" r:id="rId89"/>
    <p:sldId id="513" r:id="rId90"/>
    <p:sldId id="514" r:id="rId91"/>
    <p:sldId id="515" r:id="rId92"/>
    <p:sldId id="516" r:id="rId93"/>
    <p:sldId id="577" r:id="rId94"/>
    <p:sldId id="578" r:id="rId95"/>
    <p:sldId id="585" r:id="rId96"/>
    <p:sldId id="586" r:id="rId97"/>
    <p:sldId id="587" r:id="rId98"/>
    <p:sldId id="470" r:id="rId99"/>
    <p:sldId id="606" r:id="rId100"/>
    <p:sldId id="321" r:id="rId101"/>
    <p:sldId id="404" r:id="rId102"/>
    <p:sldId id="446" r:id="rId103"/>
    <p:sldId id="405" r:id="rId104"/>
    <p:sldId id="447" r:id="rId105"/>
    <p:sldId id="448" r:id="rId106"/>
    <p:sldId id="607" r:id="rId107"/>
    <p:sldId id="454" r:id="rId108"/>
    <p:sldId id="608" r:id="rId109"/>
    <p:sldId id="410" r:id="rId110"/>
    <p:sldId id="449" r:id="rId111"/>
    <p:sldId id="411" r:id="rId112"/>
    <p:sldId id="609" r:id="rId113"/>
    <p:sldId id="408" r:id="rId114"/>
    <p:sldId id="451" r:id="rId115"/>
    <p:sldId id="409" r:id="rId116"/>
    <p:sldId id="452" r:id="rId117"/>
    <p:sldId id="546" r:id="rId118"/>
    <p:sldId id="548" r:id="rId119"/>
    <p:sldId id="547" r:id="rId120"/>
    <p:sldId id="549" r:id="rId121"/>
    <p:sldId id="550" r:id="rId122"/>
    <p:sldId id="551" r:id="rId123"/>
    <p:sldId id="403" r:id="rId124"/>
    <p:sldId id="453" r:id="rId125"/>
    <p:sldId id="471" r:id="rId126"/>
    <p:sldId id="566" r:id="rId127"/>
    <p:sldId id="567" r:id="rId128"/>
    <p:sldId id="610" r:id="rId129"/>
    <p:sldId id="569" r:id="rId130"/>
    <p:sldId id="570" r:id="rId131"/>
    <p:sldId id="571" r:id="rId132"/>
    <p:sldId id="611" r:id="rId133"/>
    <p:sldId id="612" r:id="rId134"/>
    <p:sldId id="574" r:id="rId135"/>
    <p:sldId id="520" r:id="rId136"/>
    <p:sldId id="521" r:id="rId137"/>
    <p:sldId id="522" r:id="rId138"/>
    <p:sldId id="523" r:id="rId139"/>
    <p:sldId id="613" r:id="rId140"/>
    <p:sldId id="472" r:id="rId141"/>
    <p:sldId id="368" r:id="rId142"/>
    <p:sldId id="362" r:id="rId143"/>
    <p:sldId id="367" r:id="rId144"/>
    <p:sldId id="369" r:id="rId145"/>
    <p:sldId id="575" r:id="rId146"/>
    <p:sldId id="475" r:id="rId147"/>
  </p:sldIdLst>
  <p:sldSz cx="12190413" cy="6859588"/>
  <p:notesSz cx="6858000" cy="9144000"/>
  <p:defaultTextStyle>
    <a:defPPr>
      <a:defRPr lang="ru-RU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0">
          <p15:clr>
            <a:srgbClr val="A4A3A4"/>
          </p15:clr>
        </p15:guide>
        <p15:guide id="2" orient="horz" pos="802">
          <p15:clr>
            <a:srgbClr val="A4A3A4"/>
          </p15:clr>
        </p15:guide>
        <p15:guide id="3" orient="horz" pos="131">
          <p15:clr>
            <a:srgbClr val="A4A3A4"/>
          </p15:clr>
        </p15:guide>
        <p15:guide id="4" orient="horz" pos="1363">
          <p15:clr>
            <a:srgbClr val="A4A3A4"/>
          </p15:clr>
        </p15:guide>
        <p15:guide id="5" pos="3872">
          <p15:clr>
            <a:srgbClr val="A4A3A4"/>
          </p15:clr>
        </p15:guide>
        <p15:guide id="6" pos="402">
          <p15:clr>
            <a:srgbClr val="A4A3A4"/>
          </p15:clr>
        </p15:guide>
        <p15:guide id="7" pos="7303">
          <p15:clr>
            <a:srgbClr val="A4A3A4"/>
          </p15:clr>
        </p15:guide>
        <p15:guide id="8" pos="74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3366FF"/>
    <a:srgbClr val="F8F8F8"/>
    <a:srgbClr val="F03C46"/>
    <a:srgbClr val="67CA5A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3" autoAdjust="0"/>
    <p:restoredTop sz="92281" autoAdjust="0"/>
  </p:normalViewPr>
  <p:slideViewPr>
    <p:cSldViewPr snapToGrid="0">
      <p:cViewPr varScale="1">
        <p:scale>
          <a:sx n="59" d="100"/>
          <a:sy n="59" d="100"/>
        </p:scale>
        <p:origin x="956" y="48"/>
      </p:cViewPr>
      <p:guideLst>
        <p:guide orient="horz" pos="2150"/>
        <p:guide orient="horz" pos="802"/>
        <p:guide orient="horz" pos="131"/>
        <p:guide orient="horz" pos="1363"/>
        <p:guide pos="3872"/>
        <p:guide pos="402"/>
        <p:guide pos="7303"/>
        <p:guide pos="74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990"/>
    </p:cViewPr>
  </p:sorterViewPr>
  <p:notesViewPr>
    <p:cSldViewPr snapToGrid="0">
      <p:cViewPr varScale="1">
        <p:scale>
          <a:sx n="51" d="100"/>
          <a:sy n="51" d="100"/>
        </p:scale>
        <p:origin x="-289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notesMaster" Target="notesMasters/notesMaster1.xml"/><Relationship Id="rId15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B8E45F-07FA-4620-8773-CE96DDA5B6B0}" type="datetimeFigureOut">
              <a:rPr lang="ru-RU" smtClean="0"/>
              <a:t>04.08.2020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558588-2094-409D-83D3-A627A887BD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9593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BB5852-A3B1-4EB0-89C0-EC596568DC9C}" type="datetimeFigureOut">
              <a:rPr lang="ru-RU" smtClean="0"/>
              <a:t>04.08.2020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4DEE1D-0D9C-4E4F-96B1-CBF1BEA7AD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214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658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19991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34232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06837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22809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17756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207409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40845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62352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07594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609509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876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854330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432940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377147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18738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125165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259747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069907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207153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181359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417290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3424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373122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63091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457787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902045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821185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868661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195276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245993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557032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55977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9585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671479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214145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9913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5781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7573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4773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627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0443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245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внедрения и массового тиражирования опыта, полученного в результате реализации пилотного и приоритетного проектов, сделаны выводы о необходимости перехода от отдельных проектов к единой модели «Бережливой поликлиники» с акцентами на качество и экономию ресурсов через «Критерии новой модели медицинской организации, оказывающей первичную медико-санитарную помощь».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этой целью разработаны </a:t>
            </a:r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критерии «Новой модели медицинской организации», основанные на принципах бережливого производства.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Выделено 22 критерия, которые формируют 9 блоков: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потоки пациентов,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качество пространства,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управление запасами,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качество медицинской помощи,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стандартизация процессов,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доступность медицинской помощи,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формирование системы управления,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вовлеченность персонала в улучшения процессов,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эффективность использования оборудования.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 критерии отвечают единым требованиям: объективность,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измеряемость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возможность улучшения достигнутых значений.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основе достижения критериев лежит работа с поликлиникой как целостной системой с едиными подходами в организации оказания медицинской помощи.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8E65D-E732-433E-BB84-DECCA2D2C10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3061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8734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005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6155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0999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2217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9635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9344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6091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361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44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0407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449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1869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2923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0081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9250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1791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4033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2533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0179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846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3123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1461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7301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0806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2069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6183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0236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8142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698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84527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106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63231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74269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1033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36587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6061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67197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32120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05047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95946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85942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174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32929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10956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93189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8557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87202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46718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06260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75762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51182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86001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4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93888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62355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15370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40947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58124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30515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30754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66277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58306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88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64516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37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22368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90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02153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91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21237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92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05231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93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71276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94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79288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95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77841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96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61946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97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82597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Заметки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ru-RU" sz="16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Заметки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ru-RU" sz="16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Для оценки достижения целевого значения критерия – </a:t>
                </a:r>
                <a:r>
                  <a:rPr lang="ru-RU" sz="16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наличие 100% элементов информации</a:t>
                </a:r>
                <a:r>
                  <a:rPr lang="ru-RU" sz="16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– заполняется проверочный лист </a:t>
                </a:r>
                <a:r>
                  <a:rPr lang="ru-RU" sz="16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(приложение 1).</a:t>
                </a:r>
                <a:r>
                  <a:rPr lang="ru-RU" sz="16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</a:p>
              <a:p>
                <a:r>
                  <a:rPr lang="ru-RU" sz="16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Проверочный лист состоит из нескольких столбцов. Данные </a:t>
                </a:r>
                <a:r>
                  <a:rPr lang="ru-RU" sz="16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в столбце 1</a:t>
                </a:r>
                <a:r>
                  <a:rPr lang="ru-RU" sz="16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являются фиксированными, </a:t>
                </a:r>
                <a:r>
                  <a:rPr lang="ru-RU" sz="16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в столбцы 2, 3, 4, 5, 6 </a:t>
                </a:r>
                <a:r>
                  <a:rPr lang="ru-RU" sz="16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данные вносятся специалистом, осуществляющим аудит. </a:t>
                </a:r>
              </a:p>
              <a:p>
                <a:r>
                  <a:rPr lang="ru-RU" sz="16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Столбец 1 </a:t>
                </a:r>
                <a:r>
                  <a:rPr lang="ru-RU" sz="16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содержит фиксированный перечень элементов системы информирования. </a:t>
                </a:r>
              </a:p>
              <a:p>
                <a:r>
                  <a:rPr lang="ru-RU" sz="16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Столбец 2 </a:t>
                </a:r>
                <a:r>
                  <a:rPr lang="ru-RU" sz="16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служит для внесения информации о наличии элемента системы информирования.</a:t>
                </a:r>
              </a:p>
              <a:p>
                <a:r>
                  <a:rPr lang="ru-RU" sz="16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Столбец 3</a:t>
                </a:r>
                <a:r>
                  <a:rPr lang="ru-RU" sz="16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служит для внесения информации об уместности элемента системы информирования. Уместность элемента определяется размещением информации там, где </a:t>
                </a:r>
                <a:br>
                  <a:rPr lang="ru-RU" sz="16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</a:br>
                <a:r>
                  <a:rPr lang="ru-RU" sz="16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у посетителя медицинской организации возникает потребность в ее получении.</a:t>
                </a:r>
              </a:p>
              <a:p>
                <a:r>
                  <a:rPr lang="ru-RU" sz="16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Столбец</a:t>
                </a:r>
                <a:r>
                  <a:rPr lang="ru-RU" sz="16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ru-RU" sz="16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4</a:t>
                </a:r>
                <a:r>
                  <a:rPr lang="ru-RU" sz="16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служит для внесения информации об актуальности отдельного элемента системы информирования. Элемент информации считается актуальным, если информация, содержащаяся </a:t>
                </a:r>
                <a:br>
                  <a:rPr lang="ru-RU" sz="16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</a:br>
                <a:r>
                  <a:rPr lang="ru-RU" sz="16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в нем, является действительной на момент обращения.</a:t>
                </a:r>
              </a:p>
              <a:p>
                <a:r>
                  <a:rPr lang="ru-RU" sz="16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Столбец 5</a:t>
                </a:r>
                <a:r>
                  <a:rPr lang="ru-RU" sz="16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служит для внесения информации о доступности отдельного элемента системы информирования. Доступность оценивается по критериям: 1) информация размещена в визуально доступном месте, читабельна с расстояния </a:t>
                </a:r>
                <a:r>
                  <a:rPr lang="ru-RU" sz="16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не менее 1 метра</a:t>
                </a:r>
                <a:r>
                  <a:rPr lang="ru-RU" sz="16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; 2) к элементам информации организован свободный доступ; 3) информация визуально структурирована, отсутствуют исправления; 4) в соответствии с региональными нормативно-правовыми актами проведено дублирование информации на государственных языках национальных республик России, других языках народов России; 5) нормативно-правовые акты имеются в полном объеме.</a:t>
                </a:r>
              </a:p>
              <a:p>
                <a:r>
                  <a:rPr lang="ru-RU" sz="16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Столбец 6</a:t>
                </a:r>
                <a:r>
                  <a:rPr lang="ru-RU" sz="16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служит для внесения информации о выполнении требований критерия</a:t>
                </a:r>
                <a:br>
                  <a:rPr lang="ru-RU" sz="16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</a:br>
                <a:r>
                  <a:rPr lang="ru-RU" sz="16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в соответствии с данными столбцов 2-5: указывается </a:t>
                </a:r>
                <a:r>
                  <a:rPr lang="ru-RU" sz="16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«ДА», если в столбцах 2-5 указано «ДА»</a:t>
                </a:r>
                <a:r>
                  <a:rPr lang="ru-RU" sz="16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</a:t>
                </a:r>
              </a:p>
              <a:p>
                <a:r>
                  <a:rPr lang="ru-RU" sz="16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После заполнения всех ячеек таблицы рассчитывается доля элементов информации, имеющихся в наличии, по формуле: </a:t>
                </a:r>
                <a:r>
                  <a:rPr lang="ru-RU" sz="16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(количество элементов информации с оценкой ""ДА\","  столбец 7)/18</a:t>
                </a:r>
                <a:r>
                  <a:rPr lang="ru-RU" sz="16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* 100%</a:t>
                </a:r>
              </a:p>
              <a:p>
                <a:endParaRPr lang="ru-RU" sz="16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99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89326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Заметки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ru-RU" sz="16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Заметки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ru-RU" sz="16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Для оценки достижения целевого значения критерия – </a:t>
                </a:r>
                <a:r>
                  <a:rPr lang="ru-RU" sz="16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наличие 100% элементов информации</a:t>
                </a:r>
                <a:r>
                  <a:rPr lang="ru-RU" sz="16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– заполняется проверочный лист </a:t>
                </a:r>
                <a:r>
                  <a:rPr lang="ru-RU" sz="16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(приложение 1).</a:t>
                </a:r>
                <a:r>
                  <a:rPr lang="ru-RU" sz="16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</a:p>
              <a:p>
                <a:r>
                  <a:rPr lang="ru-RU" sz="16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Проверочный лист состоит из нескольких столбцов. Данные </a:t>
                </a:r>
                <a:r>
                  <a:rPr lang="ru-RU" sz="16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в столбце 1</a:t>
                </a:r>
                <a:r>
                  <a:rPr lang="ru-RU" sz="16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являются фиксированными, </a:t>
                </a:r>
                <a:r>
                  <a:rPr lang="ru-RU" sz="16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в столбцы 2, 3, 4, 5, 6 </a:t>
                </a:r>
                <a:r>
                  <a:rPr lang="ru-RU" sz="16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данные вносятся специалистом, осуществляющим аудит. </a:t>
                </a:r>
              </a:p>
              <a:p>
                <a:r>
                  <a:rPr lang="ru-RU" sz="16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Столбец 1 </a:t>
                </a:r>
                <a:r>
                  <a:rPr lang="ru-RU" sz="16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содержит фиксированный перечень элементов системы информирования. </a:t>
                </a:r>
              </a:p>
              <a:p>
                <a:r>
                  <a:rPr lang="ru-RU" sz="16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Столбец 2 </a:t>
                </a:r>
                <a:r>
                  <a:rPr lang="ru-RU" sz="16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служит для внесения информации о наличии элемента системы информирования.</a:t>
                </a:r>
              </a:p>
              <a:p>
                <a:r>
                  <a:rPr lang="ru-RU" sz="16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Столбец 3</a:t>
                </a:r>
                <a:r>
                  <a:rPr lang="ru-RU" sz="16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служит для внесения информации об уместности элемента системы информирования. Уместность элемента определяется размещением информации там, где </a:t>
                </a:r>
                <a:br>
                  <a:rPr lang="ru-RU" sz="16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</a:br>
                <a:r>
                  <a:rPr lang="ru-RU" sz="16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у посетителя медицинской организации возникает потребность в ее получении.</a:t>
                </a:r>
              </a:p>
              <a:p>
                <a:r>
                  <a:rPr lang="ru-RU" sz="16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Столбец</a:t>
                </a:r>
                <a:r>
                  <a:rPr lang="ru-RU" sz="16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ru-RU" sz="16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4</a:t>
                </a:r>
                <a:r>
                  <a:rPr lang="ru-RU" sz="16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служит для внесения информации об актуальности отдельного элемента системы информирования. Элемент информации считается актуальным, если информация, содержащаяся </a:t>
                </a:r>
                <a:br>
                  <a:rPr lang="ru-RU" sz="16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</a:br>
                <a:r>
                  <a:rPr lang="ru-RU" sz="16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в нем, является действительной на момент обращения.</a:t>
                </a:r>
              </a:p>
              <a:p>
                <a:r>
                  <a:rPr lang="ru-RU" sz="16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Столбец 5</a:t>
                </a:r>
                <a:r>
                  <a:rPr lang="ru-RU" sz="16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служит для внесения информации о доступности отдельного элемента системы информирования. Доступность оценивается по критериям: 1) информация размещена в визуально доступном месте, читабельна с расстояния </a:t>
                </a:r>
                <a:r>
                  <a:rPr lang="ru-RU" sz="16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не менее 1 метра</a:t>
                </a:r>
                <a:r>
                  <a:rPr lang="ru-RU" sz="16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; 2) к элементам информации организован свободный доступ; 3) информация визуально структурирована, отсутствуют исправления; 4) в соответствии с региональными нормативно-правовыми актами проведено дублирование информации на государственных языках национальных республик России, других языках народов России; 5) нормативно-правовые акты имеются в полном объеме.</a:t>
                </a:r>
              </a:p>
              <a:p>
                <a:r>
                  <a:rPr lang="ru-RU" sz="16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Столбец 6</a:t>
                </a:r>
                <a:r>
                  <a:rPr lang="ru-RU" sz="16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служит для внесения информации о выполнении требований критерия</a:t>
                </a:r>
                <a:br>
                  <a:rPr lang="ru-RU" sz="16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</a:br>
                <a:r>
                  <a:rPr lang="ru-RU" sz="16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в соответствии с данными столбцов 2-5: указывается </a:t>
                </a:r>
                <a:r>
                  <a:rPr lang="ru-RU" sz="16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«ДА», если в столбцах 2-5 указано «ДА»</a:t>
                </a:r>
                <a:r>
                  <a:rPr lang="ru-RU" sz="16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</a:t>
                </a:r>
              </a:p>
              <a:p>
                <a:r>
                  <a:rPr lang="ru-RU" sz="16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После заполнения всех ячеек таблицы рассчитывается доля элементов информации, имеющихся в наличии, по формуле: </a:t>
                </a:r>
                <a:r>
                  <a:rPr lang="ru-RU" sz="16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(количество элементов информации с оценкой ""ДА\","  столбец 7)/18</a:t>
                </a:r>
                <a:r>
                  <a:rPr lang="ru-RU" sz="16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* 100%</a:t>
                </a:r>
              </a:p>
              <a:p>
                <a:endParaRPr lang="ru-RU" sz="16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100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006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28435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101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19978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102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25314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103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43665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104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9874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105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90014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106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55314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107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17760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108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18976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109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36627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EE1D-0D9C-4E4F-96B1-CBF1BEA7AD33}" type="slidenum">
              <a:rPr lang="ru-RU" smtClean="0"/>
              <a:t>110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234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282" y="2130920"/>
            <a:ext cx="10361851" cy="147036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563" y="3887101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9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3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38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23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07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9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76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9214"/>
            <a:fld id="{CD3060E9-4FE6-47CD-BD39-C884BB72A550}" type="datetimeFigureOut">
              <a:rPr lang="ru-RU" smtClean="0">
                <a:solidFill>
                  <a:prstClr val="black">
                    <a:tint val="75000"/>
                  </a:prstClr>
                </a:solidFill>
                <a:sym typeface="Open Sans"/>
              </a:rPr>
              <a:pPr defTabSz="969214"/>
              <a:t>04.08.2020</a:t>
            </a:fld>
            <a:endParaRPr lang="ru-RU">
              <a:solidFill>
                <a:prstClr val="black">
                  <a:tint val="75000"/>
                </a:prstClr>
              </a:solidFill>
              <a:sym typeface="Open San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9214"/>
            <a:endParaRPr lang="ru-RU">
              <a:solidFill>
                <a:prstClr val="black">
                  <a:tint val="75000"/>
                </a:prstClr>
              </a:solidFill>
              <a:sym typeface="Open San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9214"/>
            <a:fld id="{DFCA0FFB-D96C-424D-B66E-7E8B8A72FFDE}" type="slidenum">
              <a:rPr lang="ru-RU" smtClean="0">
                <a:solidFill>
                  <a:prstClr val="black">
                    <a:tint val="75000"/>
                  </a:prstClr>
                </a:solidFill>
                <a:sym typeface="Open Sans"/>
              </a:rPr>
              <a:pPr defTabSz="969214"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803099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9214"/>
            <a:fld id="{CD3060E9-4FE6-47CD-BD39-C884BB72A550}" type="datetimeFigureOut">
              <a:rPr lang="ru-RU" smtClean="0">
                <a:solidFill>
                  <a:prstClr val="black">
                    <a:tint val="75000"/>
                  </a:prstClr>
                </a:solidFill>
                <a:sym typeface="Open Sans"/>
              </a:rPr>
              <a:pPr defTabSz="969214"/>
              <a:t>04.08.2020</a:t>
            </a:fld>
            <a:endParaRPr lang="ru-RU">
              <a:solidFill>
                <a:prstClr val="black">
                  <a:tint val="75000"/>
                </a:prstClr>
              </a:solidFill>
              <a:sym typeface="Open San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9214"/>
            <a:endParaRPr lang="ru-RU">
              <a:solidFill>
                <a:prstClr val="black">
                  <a:tint val="75000"/>
                </a:prstClr>
              </a:solidFill>
              <a:sym typeface="Open San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9214"/>
            <a:fld id="{DFCA0FFB-D96C-424D-B66E-7E8B8A72FFDE}" type="slidenum">
              <a:rPr lang="ru-RU" smtClean="0">
                <a:solidFill>
                  <a:prstClr val="black">
                    <a:tint val="75000"/>
                  </a:prstClr>
                </a:solidFill>
                <a:sym typeface="Open Sans"/>
              </a:rPr>
              <a:pPr defTabSz="969214"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04196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8049" y="206423"/>
            <a:ext cx="2742843" cy="438886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522" y="206423"/>
            <a:ext cx="8025355" cy="438886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9214"/>
            <a:fld id="{CD3060E9-4FE6-47CD-BD39-C884BB72A550}" type="datetimeFigureOut">
              <a:rPr lang="ru-RU" smtClean="0">
                <a:solidFill>
                  <a:prstClr val="black">
                    <a:tint val="75000"/>
                  </a:prstClr>
                </a:solidFill>
                <a:sym typeface="Open Sans"/>
              </a:rPr>
              <a:pPr defTabSz="969214"/>
              <a:t>04.08.2020</a:t>
            </a:fld>
            <a:endParaRPr lang="ru-RU">
              <a:solidFill>
                <a:prstClr val="black">
                  <a:tint val="75000"/>
                </a:prstClr>
              </a:solidFill>
              <a:sym typeface="Open San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9214"/>
            <a:endParaRPr lang="ru-RU">
              <a:solidFill>
                <a:prstClr val="black">
                  <a:tint val="75000"/>
                </a:prstClr>
              </a:solidFill>
              <a:sym typeface="Open San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9214"/>
            <a:fld id="{DFCA0FFB-D96C-424D-B66E-7E8B8A72FFDE}" type="slidenum">
              <a:rPr lang="ru-RU" smtClean="0">
                <a:solidFill>
                  <a:prstClr val="black">
                    <a:tint val="75000"/>
                  </a:prstClr>
                </a:solidFill>
                <a:sym typeface="Open Sans"/>
              </a:rPr>
              <a:pPr defTabSz="969214"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780958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292042" y="92795"/>
            <a:ext cx="7043642" cy="1041965"/>
          </a:xfrm>
        </p:spPr>
        <p:txBody>
          <a:bodyPr anchor="t">
            <a:normAutofit/>
          </a:bodyPr>
          <a:lstStyle>
            <a:lvl1pPr algn="l">
              <a:defRPr sz="151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21" y="1257591"/>
            <a:ext cx="10971373" cy="4869991"/>
          </a:xfrm>
        </p:spPr>
        <p:txBody>
          <a:bodyPr>
            <a:normAutofit/>
          </a:bodyPr>
          <a:lstStyle>
            <a:lvl1pPr>
              <a:defRPr sz="1272"/>
            </a:lvl1pPr>
            <a:lvl2pPr>
              <a:defRPr sz="1272"/>
            </a:lvl2pPr>
            <a:lvl3pPr>
              <a:defRPr sz="1272"/>
            </a:lvl3pPr>
            <a:lvl4pPr>
              <a:defRPr sz="1272"/>
            </a:lvl4pPr>
            <a:lvl5pPr>
              <a:defRPr sz="1272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AC8ADC-E642-1343-9985-161361F8AE98}"/>
              </a:ext>
            </a:extLst>
          </p:cNvPr>
          <p:cNvSpPr txBox="1"/>
          <p:nvPr userDrawn="1"/>
        </p:nvSpPr>
        <p:spPr>
          <a:xfrm>
            <a:off x="11461982" y="274555"/>
            <a:ext cx="784479" cy="2989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665" tIns="0" rIns="33258" bIns="0" numCol="1" spcCol="19080" rtlCol="0" anchor="ctr">
            <a:noAutofit/>
          </a:bodyPr>
          <a:lstStyle/>
          <a:p>
            <a:pPr marL="0" marR="0" lvl="0" indent="0" algn="ctr" defTabSz="8365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F200C-9445-754A-90F3-4CDF0B5D0196}" type="slidenum">
              <a:rPr kumimoji="0" lang="ru-RU" sz="1193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Open Sans"/>
              </a:rPr>
              <a:pPr marL="0" marR="0" lvl="0" indent="0" algn="ctr" defTabSz="8365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Open Sans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408" y="204181"/>
            <a:ext cx="1585508" cy="41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0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4214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147">
                <a:solidFill>
                  <a:schemeClr val="tx1">
                    <a:tint val="75000"/>
                  </a:schemeClr>
                </a:solidFill>
              </a:defRPr>
            </a:lvl1pPr>
            <a:lvl2pPr marL="484608" indent="0">
              <a:buNone/>
              <a:defRPr sz="1908">
                <a:solidFill>
                  <a:schemeClr val="tx1">
                    <a:tint val="75000"/>
                  </a:schemeClr>
                </a:solidFill>
              </a:defRPr>
            </a:lvl2pPr>
            <a:lvl3pPr marL="969214" indent="0">
              <a:buNone/>
              <a:defRPr sz="1669">
                <a:solidFill>
                  <a:schemeClr val="tx1">
                    <a:tint val="75000"/>
                  </a:schemeClr>
                </a:solidFill>
              </a:defRPr>
            </a:lvl3pPr>
            <a:lvl4pPr marL="1453821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4pPr>
            <a:lvl5pPr marL="1938428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5pPr>
            <a:lvl6pPr marL="2423035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6pPr>
            <a:lvl7pPr marL="2907642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7pPr>
            <a:lvl8pPr marL="3392248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8pPr>
            <a:lvl9pPr marL="3876855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9214"/>
            <a:fld id="{CD3060E9-4FE6-47CD-BD39-C884BB72A550}" type="datetimeFigureOut">
              <a:rPr lang="ru-RU" smtClean="0">
                <a:solidFill>
                  <a:prstClr val="black">
                    <a:tint val="75000"/>
                  </a:prstClr>
                </a:solidFill>
                <a:sym typeface="Open Sans"/>
              </a:rPr>
              <a:pPr defTabSz="969214"/>
              <a:t>04.08.2020</a:t>
            </a:fld>
            <a:endParaRPr lang="ru-RU">
              <a:solidFill>
                <a:prstClr val="black">
                  <a:tint val="75000"/>
                </a:prstClr>
              </a:solidFill>
              <a:sym typeface="Open San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9214"/>
            <a:endParaRPr lang="ru-RU">
              <a:solidFill>
                <a:prstClr val="black">
                  <a:tint val="75000"/>
                </a:prstClr>
              </a:solidFill>
              <a:sym typeface="Open San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9214"/>
            <a:fld id="{DFCA0FFB-D96C-424D-B66E-7E8B8A72FFDE}" type="slidenum">
              <a:rPr lang="ru-RU" smtClean="0">
                <a:solidFill>
                  <a:prstClr val="black">
                    <a:tint val="75000"/>
                  </a:prstClr>
                </a:solidFill>
                <a:sym typeface="Open Sans"/>
              </a:rPr>
              <a:pPr defTabSz="969214"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774047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522" y="1200429"/>
            <a:ext cx="5384099" cy="3394861"/>
          </a:xfrm>
        </p:spPr>
        <p:txBody>
          <a:bodyPr/>
          <a:lstStyle>
            <a:lvl1pPr>
              <a:defRPr sz="2942"/>
            </a:lvl1pPr>
            <a:lvl2pPr>
              <a:defRPr sz="2544"/>
            </a:lvl2pPr>
            <a:lvl3pPr>
              <a:defRPr sz="2147"/>
            </a:lvl3pPr>
            <a:lvl4pPr>
              <a:defRPr sz="1908"/>
            </a:lvl4pPr>
            <a:lvl5pPr>
              <a:defRPr sz="1908"/>
            </a:lvl5pPr>
            <a:lvl6pPr>
              <a:defRPr sz="1908"/>
            </a:lvl6pPr>
            <a:lvl7pPr>
              <a:defRPr sz="1908"/>
            </a:lvl7pPr>
            <a:lvl8pPr>
              <a:defRPr sz="1908"/>
            </a:lvl8pPr>
            <a:lvl9pPr>
              <a:defRPr sz="190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793" y="1200429"/>
            <a:ext cx="5384099" cy="3394861"/>
          </a:xfrm>
        </p:spPr>
        <p:txBody>
          <a:bodyPr/>
          <a:lstStyle>
            <a:lvl1pPr>
              <a:defRPr sz="2942"/>
            </a:lvl1pPr>
            <a:lvl2pPr>
              <a:defRPr sz="2544"/>
            </a:lvl2pPr>
            <a:lvl3pPr>
              <a:defRPr sz="2147"/>
            </a:lvl3pPr>
            <a:lvl4pPr>
              <a:defRPr sz="1908"/>
            </a:lvl4pPr>
            <a:lvl5pPr>
              <a:defRPr sz="1908"/>
            </a:lvl5pPr>
            <a:lvl6pPr>
              <a:defRPr sz="1908"/>
            </a:lvl6pPr>
            <a:lvl7pPr>
              <a:defRPr sz="1908"/>
            </a:lvl7pPr>
            <a:lvl8pPr>
              <a:defRPr sz="1908"/>
            </a:lvl8pPr>
            <a:lvl9pPr>
              <a:defRPr sz="190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9214"/>
            <a:fld id="{CD3060E9-4FE6-47CD-BD39-C884BB72A550}" type="datetimeFigureOut">
              <a:rPr lang="ru-RU" smtClean="0">
                <a:solidFill>
                  <a:prstClr val="black">
                    <a:tint val="75000"/>
                  </a:prstClr>
                </a:solidFill>
                <a:sym typeface="Open Sans"/>
              </a:rPr>
              <a:pPr defTabSz="969214"/>
              <a:t>04.08.2020</a:t>
            </a:fld>
            <a:endParaRPr lang="ru-RU">
              <a:solidFill>
                <a:prstClr val="black">
                  <a:tint val="75000"/>
                </a:prstClr>
              </a:solidFill>
              <a:sym typeface="Open San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9214"/>
            <a:endParaRPr lang="ru-RU">
              <a:solidFill>
                <a:prstClr val="black">
                  <a:tint val="75000"/>
                </a:prstClr>
              </a:solidFill>
              <a:sym typeface="Open San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9214"/>
            <a:fld id="{DFCA0FFB-D96C-424D-B66E-7E8B8A72FFDE}" type="slidenum">
              <a:rPr lang="ru-RU" smtClean="0">
                <a:solidFill>
                  <a:prstClr val="black">
                    <a:tint val="75000"/>
                  </a:prstClr>
                </a:solidFill>
                <a:sym typeface="Open Sans"/>
              </a:rPr>
              <a:pPr defTabSz="969214"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583365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702"/>
            <a:ext cx="10971373" cy="114326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35470"/>
            <a:ext cx="5386216" cy="639911"/>
          </a:xfrm>
        </p:spPr>
        <p:txBody>
          <a:bodyPr anchor="b"/>
          <a:lstStyle>
            <a:lvl1pPr marL="0" indent="0">
              <a:buNone/>
              <a:defRPr sz="2544" b="1"/>
            </a:lvl1pPr>
            <a:lvl2pPr marL="484608" indent="0">
              <a:buNone/>
              <a:defRPr sz="2147" b="1"/>
            </a:lvl2pPr>
            <a:lvl3pPr marL="969214" indent="0">
              <a:buNone/>
              <a:defRPr sz="1908" b="1"/>
            </a:lvl3pPr>
            <a:lvl4pPr marL="1453821" indent="0">
              <a:buNone/>
              <a:defRPr sz="1669" b="1"/>
            </a:lvl4pPr>
            <a:lvl5pPr marL="1938428" indent="0">
              <a:buNone/>
              <a:defRPr sz="1669" b="1"/>
            </a:lvl5pPr>
            <a:lvl6pPr marL="2423035" indent="0">
              <a:buNone/>
              <a:defRPr sz="1669" b="1"/>
            </a:lvl6pPr>
            <a:lvl7pPr marL="2907642" indent="0">
              <a:buNone/>
              <a:defRPr sz="1669" b="1"/>
            </a:lvl7pPr>
            <a:lvl8pPr marL="3392248" indent="0">
              <a:buNone/>
              <a:defRPr sz="1669" b="1"/>
            </a:lvl8pPr>
            <a:lvl9pPr marL="3876855" indent="0">
              <a:buNone/>
              <a:defRPr sz="166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521" y="2175379"/>
            <a:ext cx="5386216" cy="3952203"/>
          </a:xfrm>
        </p:spPr>
        <p:txBody>
          <a:bodyPr/>
          <a:lstStyle>
            <a:lvl1pPr>
              <a:defRPr sz="2544"/>
            </a:lvl1pPr>
            <a:lvl2pPr>
              <a:defRPr sz="2147"/>
            </a:lvl2pPr>
            <a:lvl3pPr>
              <a:defRPr sz="1908"/>
            </a:lvl3pPr>
            <a:lvl4pPr>
              <a:defRPr sz="1669"/>
            </a:lvl4pPr>
            <a:lvl5pPr>
              <a:defRPr sz="1669"/>
            </a:lvl5pPr>
            <a:lvl6pPr>
              <a:defRPr sz="1669"/>
            </a:lvl6pPr>
            <a:lvl7pPr>
              <a:defRPr sz="1669"/>
            </a:lvl7pPr>
            <a:lvl8pPr>
              <a:defRPr sz="1669"/>
            </a:lvl8pPr>
            <a:lvl9pPr>
              <a:defRPr sz="166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3" y="1535470"/>
            <a:ext cx="5388332" cy="639911"/>
          </a:xfrm>
        </p:spPr>
        <p:txBody>
          <a:bodyPr anchor="b"/>
          <a:lstStyle>
            <a:lvl1pPr marL="0" indent="0">
              <a:buNone/>
              <a:defRPr sz="2544" b="1"/>
            </a:lvl1pPr>
            <a:lvl2pPr marL="484608" indent="0">
              <a:buNone/>
              <a:defRPr sz="2147" b="1"/>
            </a:lvl2pPr>
            <a:lvl3pPr marL="969214" indent="0">
              <a:buNone/>
              <a:defRPr sz="1908" b="1"/>
            </a:lvl3pPr>
            <a:lvl4pPr marL="1453821" indent="0">
              <a:buNone/>
              <a:defRPr sz="1669" b="1"/>
            </a:lvl4pPr>
            <a:lvl5pPr marL="1938428" indent="0">
              <a:buNone/>
              <a:defRPr sz="1669" b="1"/>
            </a:lvl5pPr>
            <a:lvl6pPr marL="2423035" indent="0">
              <a:buNone/>
              <a:defRPr sz="1669" b="1"/>
            </a:lvl6pPr>
            <a:lvl7pPr marL="2907642" indent="0">
              <a:buNone/>
              <a:defRPr sz="1669" b="1"/>
            </a:lvl7pPr>
            <a:lvl8pPr marL="3392248" indent="0">
              <a:buNone/>
              <a:defRPr sz="1669" b="1"/>
            </a:lvl8pPr>
            <a:lvl9pPr marL="3876855" indent="0">
              <a:buNone/>
              <a:defRPr sz="166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2563" y="2175379"/>
            <a:ext cx="5388332" cy="3952203"/>
          </a:xfrm>
        </p:spPr>
        <p:txBody>
          <a:bodyPr/>
          <a:lstStyle>
            <a:lvl1pPr>
              <a:defRPr sz="2544"/>
            </a:lvl1pPr>
            <a:lvl2pPr>
              <a:defRPr sz="2147"/>
            </a:lvl2pPr>
            <a:lvl3pPr>
              <a:defRPr sz="1908"/>
            </a:lvl3pPr>
            <a:lvl4pPr>
              <a:defRPr sz="1669"/>
            </a:lvl4pPr>
            <a:lvl5pPr>
              <a:defRPr sz="1669"/>
            </a:lvl5pPr>
            <a:lvl6pPr>
              <a:defRPr sz="1669"/>
            </a:lvl6pPr>
            <a:lvl7pPr>
              <a:defRPr sz="1669"/>
            </a:lvl7pPr>
            <a:lvl8pPr>
              <a:defRPr sz="1669"/>
            </a:lvl8pPr>
            <a:lvl9pPr>
              <a:defRPr sz="166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9214"/>
            <a:fld id="{CD3060E9-4FE6-47CD-BD39-C884BB72A550}" type="datetimeFigureOut">
              <a:rPr lang="ru-RU" smtClean="0">
                <a:solidFill>
                  <a:prstClr val="black">
                    <a:tint val="75000"/>
                  </a:prstClr>
                </a:solidFill>
                <a:sym typeface="Open Sans"/>
              </a:rPr>
              <a:pPr defTabSz="969214"/>
              <a:t>04.08.2020</a:t>
            </a:fld>
            <a:endParaRPr lang="ru-RU">
              <a:solidFill>
                <a:prstClr val="black">
                  <a:tint val="75000"/>
                </a:prstClr>
              </a:solidFill>
              <a:sym typeface="Open San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9214"/>
            <a:endParaRPr lang="ru-RU">
              <a:solidFill>
                <a:prstClr val="black">
                  <a:tint val="75000"/>
                </a:prstClr>
              </a:solidFill>
              <a:sym typeface="Open San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9214"/>
            <a:fld id="{DFCA0FFB-D96C-424D-B66E-7E8B8A72FFDE}" type="slidenum">
              <a:rPr lang="ru-RU" smtClean="0">
                <a:solidFill>
                  <a:prstClr val="black">
                    <a:tint val="75000"/>
                  </a:prstClr>
                </a:solidFill>
                <a:sym typeface="Open Sans"/>
              </a:rPr>
              <a:pPr defTabSz="969214"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15930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9214"/>
            <a:fld id="{CD3060E9-4FE6-47CD-BD39-C884BB72A550}" type="datetimeFigureOut">
              <a:rPr lang="ru-RU" smtClean="0">
                <a:solidFill>
                  <a:prstClr val="black">
                    <a:tint val="75000"/>
                  </a:prstClr>
                </a:solidFill>
                <a:sym typeface="Open Sans"/>
              </a:rPr>
              <a:pPr defTabSz="969214"/>
              <a:t>04.08.2020</a:t>
            </a:fld>
            <a:endParaRPr lang="ru-RU">
              <a:solidFill>
                <a:prstClr val="black">
                  <a:tint val="75000"/>
                </a:prstClr>
              </a:solidFill>
              <a:sym typeface="Open San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9214"/>
            <a:endParaRPr lang="ru-RU">
              <a:solidFill>
                <a:prstClr val="black">
                  <a:tint val="75000"/>
                </a:prstClr>
              </a:solidFill>
              <a:sym typeface="Open San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9214"/>
            <a:fld id="{DFCA0FFB-D96C-424D-B66E-7E8B8A72FFDE}" type="slidenum">
              <a:rPr lang="ru-RU" smtClean="0">
                <a:solidFill>
                  <a:prstClr val="black">
                    <a:tint val="75000"/>
                  </a:prstClr>
                </a:solidFill>
                <a:sym typeface="Open Sans"/>
              </a:rPr>
              <a:pPr defTabSz="969214"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569610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9214"/>
            <a:fld id="{CD3060E9-4FE6-47CD-BD39-C884BB72A550}" type="datetimeFigureOut">
              <a:rPr lang="ru-RU" smtClean="0">
                <a:solidFill>
                  <a:prstClr val="black">
                    <a:tint val="75000"/>
                  </a:prstClr>
                </a:solidFill>
                <a:sym typeface="Open Sans"/>
              </a:rPr>
              <a:pPr defTabSz="969214"/>
              <a:t>04.08.2020</a:t>
            </a:fld>
            <a:endParaRPr lang="ru-RU">
              <a:solidFill>
                <a:prstClr val="black">
                  <a:tint val="75000"/>
                </a:prstClr>
              </a:solidFill>
              <a:sym typeface="Open San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9214"/>
            <a:endParaRPr lang="ru-RU">
              <a:solidFill>
                <a:prstClr val="black">
                  <a:tint val="75000"/>
                </a:prstClr>
              </a:solidFill>
              <a:sym typeface="Open San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9214"/>
            <a:fld id="{DFCA0FFB-D96C-424D-B66E-7E8B8A72FFDE}" type="slidenum">
              <a:rPr lang="ru-RU" smtClean="0">
                <a:solidFill>
                  <a:prstClr val="black">
                    <a:tint val="75000"/>
                  </a:prstClr>
                </a:solidFill>
                <a:sym typeface="Open Sans"/>
              </a:rPr>
              <a:pPr defTabSz="969214"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884480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1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113" y="273114"/>
            <a:ext cx="6814779" cy="5854469"/>
          </a:xfrm>
        </p:spPr>
        <p:txBody>
          <a:bodyPr/>
          <a:lstStyle>
            <a:lvl1pPr>
              <a:defRPr sz="3419"/>
            </a:lvl1pPr>
            <a:lvl2pPr>
              <a:defRPr sz="2942"/>
            </a:lvl2pPr>
            <a:lvl3pPr>
              <a:defRPr sz="2544"/>
            </a:lvl3pPr>
            <a:lvl4pPr>
              <a:defRPr sz="2147"/>
            </a:lvl4pPr>
            <a:lvl5pPr>
              <a:defRPr sz="2147"/>
            </a:lvl5pPr>
            <a:lvl6pPr>
              <a:defRPr sz="2147"/>
            </a:lvl6pPr>
            <a:lvl7pPr>
              <a:defRPr sz="2147"/>
            </a:lvl7pPr>
            <a:lvl8pPr>
              <a:defRPr sz="2147"/>
            </a:lvl8pPr>
            <a:lvl9pPr>
              <a:defRPr sz="214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4" y="1435435"/>
            <a:ext cx="4010562" cy="4692149"/>
          </a:xfrm>
        </p:spPr>
        <p:txBody>
          <a:bodyPr/>
          <a:lstStyle>
            <a:lvl1pPr marL="0" indent="0">
              <a:buNone/>
              <a:defRPr sz="1511"/>
            </a:lvl1pPr>
            <a:lvl2pPr marL="484608" indent="0">
              <a:buNone/>
              <a:defRPr sz="1272"/>
            </a:lvl2pPr>
            <a:lvl3pPr marL="969214" indent="0">
              <a:buNone/>
              <a:defRPr sz="1033"/>
            </a:lvl3pPr>
            <a:lvl4pPr marL="1453821" indent="0">
              <a:buNone/>
              <a:defRPr sz="954"/>
            </a:lvl4pPr>
            <a:lvl5pPr marL="1938428" indent="0">
              <a:buNone/>
              <a:defRPr sz="954"/>
            </a:lvl5pPr>
            <a:lvl6pPr marL="2423035" indent="0">
              <a:buNone/>
              <a:defRPr sz="954"/>
            </a:lvl6pPr>
            <a:lvl7pPr marL="2907642" indent="0">
              <a:buNone/>
              <a:defRPr sz="954"/>
            </a:lvl7pPr>
            <a:lvl8pPr marL="3392248" indent="0">
              <a:buNone/>
              <a:defRPr sz="954"/>
            </a:lvl8pPr>
            <a:lvl9pPr marL="3876855" indent="0">
              <a:buNone/>
              <a:defRPr sz="95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9214"/>
            <a:fld id="{CD3060E9-4FE6-47CD-BD39-C884BB72A550}" type="datetimeFigureOut">
              <a:rPr lang="ru-RU" smtClean="0">
                <a:solidFill>
                  <a:prstClr val="black">
                    <a:tint val="75000"/>
                  </a:prstClr>
                </a:solidFill>
                <a:sym typeface="Open Sans"/>
              </a:rPr>
              <a:pPr defTabSz="969214"/>
              <a:t>04.08.2020</a:t>
            </a:fld>
            <a:endParaRPr lang="ru-RU">
              <a:solidFill>
                <a:prstClr val="black">
                  <a:tint val="75000"/>
                </a:prstClr>
              </a:solidFill>
              <a:sym typeface="Open San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9214"/>
            <a:endParaRPr lang="ru-RU">
              <a:solidFill>
                <a:prstClr val="black">
                  <a:tint val="75000"/>
                </a:prstClr>
              </a:solidFill>
              <a:sym typeface="Open San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9214"/>
            <a:fld id="{DFCA0FFB-D96C-424D-B66E-7E8B8A72FFDE}" type="slidenum">
              <a:rPr lang="ru-RU" smtClean="0">
                <a:solidFill>
                  <a:prstClr val="black">
                    <a:tint val="75000"/>
                  </a:prstClr>
                </a:solidFill>
                <a:sym typeface="Open Sans"/>
              </a:rPr>
              <a:pPr defTabSz="969214"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558675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70"/>
          </a:xfrm>
        </p:spPr>
        <p:txBody>
          <a:bodyPr anchor="b"/>
          <a:lstStyle>
            <a:lvl1pPr algn="l">
              <a:defRPr sz="21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2917"/>
            <a:ext cx="7314248" cy="4115753"/>
          </a:xfrm>
        </p:spPr>
        <p:txBody>
          <a:bodyPr/>
          <a:lstStyle>
            <a:lvl1pPr marL="0" indent="0">
              <a:buNone/>
              <a:defRPr sz="3419"/>
            </a:lvl1pPr>
            <a:lvl2pPr marL="484608" indent="0">
              <a:buNone/>
              <a:defRPr sz="2942"/>
            </a:lvl2pPr>
            <a:lvl3pPr marL="969214" indent="0">
              <a:buNone/>
              <a:defRPr sz="2544"/>
            </a:lvl3pPr>
            <a:lvl4pPr marL="1453821" indent="0">
              <a:buNone/>
              <a:defRPr sz="2147"/>
            </a:lvl4pPr>
            <a:lvl5pPr marL="1938428" indent="0">
              <a:buNone/>
              <a:defRPr sz="2147"/>
            </a:lvl5pPr>
            <a:lvl6pPr marL="2423035" indent="0">
              <a:buNone/>
              <a:defRPr sz="2147"/>
            </a:lvl6pPr>
            <a:lvl7pPr marL="2907642" indent="0">
              <a:buNone/>
              <a:defRPr sz="2147"/>
            </a:lvl7pPr>
            <a:lvl8pPr marL="3392248" indent="0">
              <a:buNone/>
              <a:defRPr sz="2147"/>
            </a:lvl8pPr>
            <a:lvl9pPr marL="3876855" indent="0">
              <a:buNone/>
              <a:defRPr sz="214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68582"/>
            <a:ext cx="7314248" cy="805049"/>
          </a:xfrm>
        </p:spPr>
        <p:txBody>
          <a:bodyPr/>
          <a:lstStyle>
            <a:lvl1pPr marL="0" indent="0">
              <a:buNone/>
              <a:defRPr sz="1511"/>
            </a:lvl1pPr>
            <a:lvl2pPr marL="484608" indent="0">
              <a:buNone/>
              <a:defRPr sz="1272"/>
            </a:lvl2pPr>
            <a:lvl3pPr marL="969214" indent="0">
              <a:buNone/>
              <a:defRPr sz="1033"/>
            </a:lvl3pPr>
            <a:lvl4pPr marL="1453821" indent="0">
              <a:buNone/>
              <a:defRPr sz="954"/>
            </a:lvl4pPr>
            <a:lvl5pPr marL="1938428" indent="0">
              <a:buNone/>
              <a:defRPr sz="954"/>
            </a:lvl5pPr>
            <a:lvl6pPr marL="2423035" indent="0">
              <a:buNone/>
              <a:defRPr sz="954"/>
            </a:lvl6pPr>
            <a:lvl7pPr marL="2907642" indent="0">
              <a:buNone/>
              <a:defRPr sz="954"/>
            </a:lvl7pPr>
            <a:lvl8pPr marL="3392248" indent="0">
              <a:buNone/>
              <a:defRPr sz="954"/>
            </a:lvl8pPr>
            <a:lvl9pPr marL="3876855" indent="0">
              <a:buNone/>
              <a:defRPr sz="95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9214"/>
            <a:fld id="{CD3060E9-4FE6-47CD-BD39-C884BB72A550}" type="datetimeFigureOut">
              <a:rPr lang="ru-RU" smtClean="0">
                <a:solidFill>
                  <a:prstClr val="black">
                    <a:tint val="75000"/>
                  </a:prstClr>
                </a:solidFill>
                <a:sym typeface="Open Sans"/>
              </a:rPr>
              <a:pPr defTabSz="969214"/>
              <a:t>04.08.2020</a:t>
            </a:fld>
            <a:endParaRPr lang="ru-RU">
              <a:solidFill>
                <a:prstClr val="black">
                  <a:tint val="75000"/>
                </a:prstClr>
              </a:solidFill>
              <a:sym typeface="Open San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9214"/>
            <a:endParaRPr lang="ru-RU">
              <a:solidFill>
                <a:prstClr val="black">
                  <a:tint val="75000"/>
                </a:prstClr>
              </a:solidFill>
              <a:sym typeface="Open San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9214"/>
            <a:fld id="{DFCA0FFB-D96C-424D-B66E-7E8B8A72FFDE}" type="slidenum">
              <a:rPr lang="ru-RU" smtClean="0">
                <a:solidFill>
                  <a:prstClr val="black">
                    <a:tint val="75000"/>
                  </a:prstClr>
                </a:solidFill>
                <a:sym typeface="Open Sans"/>
              </a:rPr>
              <a:pPr defTabSz="969214"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758488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702"/>
            <a:ext cx="10971373" cy="1143265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3" cy="4527011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21" y="6357823"/>
            <a:ext cx="2844430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2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9214"/>
            <a:fld id="{CD3060E9-4FE6-47CD-BD39-C884BB72A550}" type="datetimeFigureOut">
              <a:rPr lang="ru-RU" smtClean="0">
                <a:solidFill>
                  <a:prstClr val="black">
                    <a:tint val="75000"/>
                  </a:prstClr>
                </a:solidFill>
                <a:sym typeface="Open Sans"/>
              </a:rPr>
              <a:pPr defTabSz="969214"/>
              <a:t>04.08.2020</a:t>
            </a:fld>
            <a:endParaRPr lang="ru-RU">
              <a:solidFill>
                <a:prstClr val="black">
                  <a:tint val="75000"/>
                </a:prstClr>
              </a:solidFill>
              <a:sym typeface="Open San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059" y="6357823"/>
            <a:ext cx="3860297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2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9214"/>
            <a:endParaRPr lang="ru-RU">
              <a:solidFill>
                <a:prstClr val="black">
                  <a:tint val="75000"/>
                </a:prstClr>
              </a:solidFill>
              <a:sym typeface="Open San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463" y="6357823"/>
            <a:ext cx="2844430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2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9214"/>
            <a:fld id="{DFCA0FFB-D96C-424D-B66E-7E8B8A72FFDE}" type="slidenum">
              <a:rPr lang="ru-RU" smtClean="0">
                <a:solidFill>
                  <a:prstClr val="black">
                    <a:tint val="75000"/>
                  </a:prstClr>
                </a:solidFill>
                <a:sym typeface="Open Sans"/>
              </a:rPr>
              <a:pPr defTabSz="969214"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76656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69214" rtl="0" eaLnBrk="1" latinLnBrk="0" hangingPunct="1">
        <a:spcBef>
          <a:spcPct val="0"/>
        </a:spcBef>
        <a:buNone/>
        <a:defRPr sz="46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3456" indent="-363456" algn="l" defTabSz="969214" rtl="0" eaLnBrk="1" latinLnBrk="0" hangingPunct="1">
        <a:spcBef>
          <a:spcPct val="20000"/>
        </a:spcBef>
        <a:buFont typeface="Arial" panose="020B0604020202020204" pitchFamily="34" charset="0"/>
        <a:buChar char="•"/>
        <a:defRPr sz="3419" kern="1200">
          <a:solidFill>
            <a:schemeClr val="tx1"/>
          </a:solidFill>
          <a:latin typeface="+mn-lt"/>
          <a:ea typeface="+mn-ea"/>
          <a:cs typeface="+mn-cs"/>
        </a:defRPr>
      </a:lvl1pPr>
      <a:lvl2pPr marL="787486" indent="-302879" algn="l" defTabSz="969214" rtl="0" eaLnBrk="1" latinLnBrk="0" hangingPunct="1">
        <a:spcBef>
          <a:spcPct val="20000"/>
        </a:spcBef>
        <a:buFont typeface="Arial" panose="020B0604020202020204" pitchFamily="34" charset="0"/>
        <a:buChar char="–"/>
        <a:defRPr sz="2942" kern="1200">
          <a:solidFill>
            <a:schemeClr val="tx1"/>
          </a:solidFill>
          <a:latin typeface="+mn-lt"/>
          <a:ea typeface="+mn-ea"/>
          <a:cs typeface="+mn-cs"/>
        </a:defRPr>
      </a:lvl2pPr>
      <a:lvl3pPr marL="1211518" indent="-242303" algn="l" defTabSz="969214" rtl="0" eaLnBrk="1" latinLnBrk="0" hangingPunct="1">
        <a:spcBef>
          <a:spcPct val="20000"/>
        </a:spcBef>
        <a:buFont typeface="Arial" panose="020B0604020202020204" pitchFamily="34" charset="0"/>
        <a:buChar char="•"/>
        <a:defRPr sz="2544" kern="1200">
          <a:solidFill>
            <a:schemeClr val="tx1"/>
          </a:solidFill>
          <a:latin typeface="+mn-lt"/>
          <a:ea typeface="+mn-ea"/>
          <a:cs typeface="+mn-cs"/>
        </a:defRPr>
      </a:lvl3pPr>
      <a:lvl4pPr marL="1696124" indent="-242303" algn="l" defTabSz="969214" rtl="0" eaLnBrk="1" latinLnBrk="0" hangingPunct="1">
        <a:spcBef>
          <a:spcPct val="20000"/>
        </a:spcBef>
        <a:buFont typeface="Arial" panose="020B0604020202020204" pitchFamily="34" charset="0"/>
        <a:buChar char="–"/>
        <a:defRPr sz="2147" kern="1200">
          <a:solidFill>
            <a:schemeClr val="tx1"/>
          </a:solidFill>
          <a:latin typeface="+mn-lt"/>
          <a:ea typeface="+mn-ea"/>
          <a:cs typeface="+mn-cs"/>
        </a:defRPr>
      </a:lvl4pPr>
      <a:lvl5pPr marL="2180731" indent="-242303" algn="l" defTabSz="969214" rtl="0" eaLnBrk="1" latinLnBrk="0" hangingPunct="1">
        <a:spcBef>
          <a:spcPct val="20000"/>
        </a:spcBef>
        <a:buFont typeface="Arial" panose="020B0604020202020204" pitchFamily="34" charset="0"/>
        <a:buChar char="»"/>
        <a:defRPr sz="2147" kern="1200">
          <a:solidFill>
            <a:schemeClr val="tx1"/>
          </a:solidFill>
          <a:latin typeface="+mn-lt"/>
          <a:ea typeface="+mn-ea"/>
          <a:cs typeface="+mn-cs"/>
        </a:defRPr>
      </a:lvl5pPr>
      <a:lvl6pPr marL="2665337" indent="-242303" algn="l" defTabSz="969214" rtl="0" eaLnBrk="1" latinLnBrk="0" hangingPunct="1">
        <a:spcBef>
          <a:spcPct val="20000"/>
        </a:spcBef>
        <a:buFont typeface="Arial" panose="020B0604020202020204" pitchFamily="34" charset="0"/>
        <a:buChar char="•"/>
        <a:defRPr sz="2147" kern="1200">
          <a:solidFill>
            <a:schemeClr val="tx1"/>
          </a:solidFill>
          <a:latin typeface="+mn-lt"/>
          <a:ea typeface="+mn-ea"/>
          <a:cs typeface="+mn-cs"/>
        </a:defRPr>
      </a:lvl6pPr>
      <a:lvl7pPr marL="3149945" indent="-242303" algn="l" defTabSz="969214" rtl="0" eaLnBrk="1" latinLnBrk="0" hangingPunct="1">
        <a:spcBef>
          <a:spcPct val="20000"/>
        </a:spcBef>
        <a:buFont typeface="Arial" panose="020B0604020202020204" pitchFamily="34" charset="0"/>
        <a:buChar char="•"/>
        <a:defRPr sz="2147" kern="1200">
          <a:solidFill>
            <a:schemeClr val="tx1"/>
          </a:solidFill>
          <a:latin typeface="+mn-lt"/>
          <a:ea typeface="+mn-ea"/>
          <a:cs typeface="+mn-cs"/>
        </a:defRPr>
      </a:lvl7pPr>
      <a:lvl8pPr marL="3634552" indent="-242303" algn="l" defTabSz="969214" rtl="0" eaLnBrk="1" latinLnBrk="0" hangingPunct="1">
        <a:spcBef>
          <a:spcPct val="20000"/>
        </a:spcBef>
        <a:buFont typeface="Arial" panose="020B0604020202020204" pitchFamily="34" charset="0"/>
        <a:buChar char="•"/>
        <a:defRPr sz="2147" kern="1200">
          <a:solidFill>
            <a:schemeClr val="tx1"/>
          </a:solidFill>
          <a:latin typeface="+mn-lt"/>
          <a:ea typeface="+mn-ea"/>
          <a:cs typeface="+mn-cs"/>
        </a:defRPr>
      </a:lvl8pPr>
      <a:lvl9pPr marL="4119158" indent="-242303" algn="l" defTabSz="969214" rtl="0" eaLnBrk="1" latinLnBrk="0" hangingPunct="1">
        <a:spcBef>
          <a:spcPct val="20000"/>
        </a:spcBef>
        <a:buFont typeface="Arial" panose="020B0604020202020204" pitchFamily="34" charset="0"/>
        <a:buChar char="•"/>
        <a:defRPr sz="21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69214" rtl="0" eaLnBrk="1" latinLnBrk="0" hangingPunct="1">
        <a:defRPr sz="1908" kern="1200">
          <a:solidFill>
            <a:schemeClr val="tx1"/>
          </a:solidFill>
          <a:latin typeface="+mn-lt"/>
          <a:ea typeface="+mn-ea"/>
          <a:cs typeface="+mn-cs"/>
        </a:defRPr>
      </a:lvl1pPr>
      <a:lvl2pPr marL="484608" algn="l" defTabSz="969214" rtl="0" eaLnBrk="1" latinLnBrk="0" hangingPunct="1">
        <a:defRPr sz="1908" kern="1200">
          <a:solidFill>
            <a:schemeClr val="tx1"/>
          </a:solidFill>
          <a:latin typeface="+mn-lt"/>
          <a:ea typeface="+mn-ea"/>
          <a:cs typeface="+mn-cs"/>
        </a:defRPr>
      </a:lvl2pPr>
      <a:lvl3pPr marL="969214" algn="l" defTabSz="969214" rtl="0" eaLnBrk="1" latinLnBrk="0" hangingPunct="1">
        <a:defRPr sz="1908" kern="1200">
          <a:solidFill>
            <a:schemeClr val="tx1"/>
          </a:solidFill>
          <a:latin typeface="+mn-lt"/>
          <a:ea typeface="+mn-ea"/>
          <a:cs typeface="+mn-cs"/>
        </a:defRPr>
      </a:lvl3pPr>
      <a:lvl4pPr marL="1453821" algn="l" defTabSz="969214" rtl="0" eaLnBrk="1" latinLnBrk="0" hangingPunct="1">
        <a:defRPr sz="1908" kern="1200">
          <a:solidFill>
            <a:schemeClr val="tx1"/>
          </a:solidFill>
          <a:latin typeface="+mn-lt"/>
          <a:ea typeface="+mn-ea"/>
          <a:cs typeface="+mn-cs"/>
        </a:defRPr>
      </a:lvl4pPr>
      <a:lvl5pPr marL="1938428" algn="l" defTabSz="969214" rtl="0" eaLnBrk="1" latinLnBrk="0" hangingPunct="1">
        <a:defRPr sz="1908" kern="1200">
          <a:solidFill>
            <a:schemeClr val="tx1"/>
          </a:solidFill>
          <a:latin typeface="+mn-lt"/>
          <a:ea typeface="+mn-ea"/>
          <a:cs typeface="+mn-cs"/>
        </a:defRPr>
      </a:lvl5pPr>
      <a:lvl6pPr marL="2423035" algn="l" defTabSz="969214" rtl="0" eaLnBrk="1" latinLnBrk="0" hangingPunct="1">
        <a:defRPr sz="1908" kern="1200">
          <a:solidFill>
            <a:schemeClr val="tx1"/>
          </a:solidFill>
          <a:latin typeface="+mn-lt"/>
          <a:ea typeface="+mn-ea"/>
          <a:cs typeface="+mn-cs"/>
        </a:defRPr>
      </a:lvl6pPr>
      <a:lvl7pPr marL="2907642" algn="l" defTabSz="969214" rtl="0" eaLnBrk="1" latinLnBrk="0" hangingPunct="1">
        <a:defRPr sz="1908" kern="1200">
          <a:solidFill>
            <a:schemeClr val="tx1"/>
          </a:solidFill>
          <a:latin typeface="+mn-lt"/>
          <a:ea typeface="+mn-ea"/>
          <a:cs typeface="+mn-cs"/>
        </a:defRPr>
      </a:lvl7pPr>
      <a:lvl8pPr marL="3392248" algn="l" defTabSz="969214" rtl="0" eaLnBrk="1" latinLnBrk="0" hangingPunct="1">
        <a:defRPr sz="1908" kern="1200">
          <a:solidFill>
            <a:schemeClr val="tx1"/>
          </a:solidFill>
          <a:latin typeface="+mn-lt"/>
          <a:ea typeface="+mn-ea"/>
          <a:cs typeface="+mn-cs"/>
        </a:defRPr>
      </a:lvl8pPr>
      <a:lvl9pPr marL="3876855" algn="l" defTabSz="969214" rtl="0" eaLnBrk="1" latinLnBrk="0" hangingPunct="1">
        <a:defRPr sz="190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w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jpg"/><Relationship Id="rId4" Type="http://schemas.openxmlformats.org/officeDocument/2006/relationships/image" Target="../media/image144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png"/><Relationship Id="rId4" Type="http://schemas.openxmlformats.org/officeDocument/2006/relationships/image" Target="../media/image41.jp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32.png"/><Relationship Id="rId4" Type="http://schemas.openxmlformats.org/officeDocument/2006/relationships/image" Target="../media/image26.wmf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8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26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3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32.png"/><Relationship Id="rId4" Type="http://schemas.openxmlformats.org/officeDocument/2006/relationships/image" Target="../media/image26.wmf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26.wmf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47.png"/><Relationship Id="rId4" Type="http://schemas.openxmlformats.org/officeDocument/2006/relationships/image" Target="../media/image26.wmf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6.wmf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png"/><Relationship Id="rId4" Type="http://schemas.openxmlformats.org/officeDocument/2006/relationships/image" Target="../media/image41.jp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41.jp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26.wmf"/><Relationship Id="rId4" Type="http://schemas.openxmlformats.org/officeDocument/2006/relationships/image" Target="../media/image1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6.wmf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41.jp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63.png"/><Relationship Id="rId7" Type="http://schemas.openxmlformats.org/officeDocument/2006/relationships/image" Target="../media/image161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26.wmf"/><Relationship Id="rId4" Type="http://schemas.openxmlformats.org/officeDocument/2006/relationships/image" Target="../media/image162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5.png"/><Relationship Id="rId4" Type="http://schemas.openxmlformats.org/officeDocument/2006/relationships/image" Target="../media/image41.jp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5.png"/><Relationship Id="rId4" Type="http://schemas.openxmlformats.org/officeDocument/2006/relationships/image" Target="../media/image41.jpg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wmf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6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6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5.png"/><Relationship Id="rId4" Type="http://schemas.openxmlformats.org/officeDocument/2006/relationships/image" Target="../media/image26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6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26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wmf"/><Relationship Id="rId5" Type="http://schemas.openxmlformats.org/officeDocument/2006/relationships/image" Target="../media/image42.wmf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10" Type="http://schemas.openxmlformats.org/officeDocument/2006/relationships/image" Target="../media/image11.wmf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6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35.png"/><Relationship Id="rId4" Type="http://schemas.openxmlformats.org/officeDocument/2006/relationships/image" Target="../media/image41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wmf"/><Relationship Id="rId4" Type="http://schemas.openxmlformats.org/officeDocument/2006/relationships/image" Target="../media/image71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26.wmf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35.png"/><Relationship Id="rId4" Type="http://schemas.openxmlformats.org/officeDocument/2006/relationships/image" Target="../media/image41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9.jpe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5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80.jpeg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5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8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80.jpeg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5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82.jpeg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5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7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4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83.jpeg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6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6.jpe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85.jpeg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6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87.jpeg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6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6.wmf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35.png"/><Relationship Id="rId4" Type="http://schemas.openxmlformats.org/officeDocument/2006/relationships/image" Target="../media/image41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9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openxmlformats.org/officeDocument/2006/relationships/image" Target="../media/image101.jpeg"/><Relationship Id="rId4" Type="http://schemas.openxmlformats.org/officeDocument/2006/relationships/image" Target="../media/image96.png"/><Relationship Id="rId9" Type="http://schemas.openxmlformats.org/officeDocument/2006/relationships/image" Target="../media/image100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117.jpe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0414" cy="6859589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4087906" y="4408980"/>
            <a:ext cx="7848540" cy="2045608"/>
          </a:xfrm>
        </p:spPr>
        <p:txBody>
          <a:bodyPr anchor="t">
            <a:no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Уровни внедрения 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«Новой модели медицинской организации, оказывающей первичную медико-санитарную помощь» </a:t>
            </a:r>
          </a:p>
        </p:txBody>
      </p:sp>
    </p:spTree>
    <p:extLst>
      <p:ext uri="{BB962C8B-B14F-4D97-AF65-F5344CB8AC3E}">
        <p14:creationId xmlns:p14="http://schemas.microsoft.com/office/powerpoint/2010/main" val="2588071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92261" y="1293294"/>
            <a:ext cx="73597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b="1" dirty="0">
                <a:solidFill>
                  <a:srgbClr val="0070C0"/>
                </a:solidFill>
              </a:rPr>
              <a:t>Исключения </a:t>
            </a:r>
            <a:r>
              <a:rPr lang="ru-RU" dirty="0">
                <a:solidFill>
                  <a:srgbClr val="0070C0"/>
                </a:solidFill>
              </a:rPr>
              <a:t>для проведения оценки критериев: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964872" y="2164766"/>
            <a:ext cx="675761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95275" algn="l"/>
              </a:tabLst>
            </a:pPr>
            <a:r>
              <a:rPr lang="ru-RU" sz="2000" dirty="0"/>
              <a:t>«Обеспечение выполнения профилактического осмотра и (или) первого этапа диспансеризации взрослого населения за минимальное количество посещений» </a:t>
            </a:r>
            <a:r>
              <a:rPr lang="ru-RU" sz="2000" b="1" dirty="0"/>
              <a:t>не оценивается </a:t>
            </a:r>
            <a:r>
              <a:rPr lang="ru-RU" sz="2000" dirty="0"/>
              <a:t>в медицинских организациях и их структурных подразделениях, </a:t>
            </a:r>
            <a:r>
              <a:rPr lang="ru-RU" sz="2000" b="1" dirty="0"/>
              <a:t>оказывающих первичную медико-санитарную помощь детскому населению.</a:t>
            </a:r>
          </a:p>
        </p:txBody>
      </p:sp>
      <p:sp>
        <p:nvSpPr>
          <p:cNvPr id="20" name="Овал 19"/>
          <p:cNvSpPr/>
          <p:nvPr/>
        </p:nvSpPr>
        <p:spPr>
          <a:xfrm>
            <a:off x="1315261" y="2567717"/>
            <a:ext cx="1363286" cy="12561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/>
              <a:t>18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30" y="3385356"/>
            <a:ext cx="537438" cy="5710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553" y="3893743"/>
            <a:ext cx="2823102" cy="282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64575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Стрелка вправо 59"/>
          <p:cNvSpPr/>
          <p:nvPr/>
        </p:nvSpPr>
        <p:spPr>
          <a:xfrm rot="5400000">
            <a:off x="3830067" y="3478926"/>
            <a:ext cx="2865933" cy="427234"/>
          </a:xfrm>
          <a:prstGeom prst="rightArrow">
            <a:avLst>
              <a:gd name="adj1" fmla="val 60385"/>
              <a:gd name="adj2" fmla="val 6487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0" r="17217" b="37667"/>
          <a:stretch/>
        </p:blipFill>
        <p:spPr>
          <a:xfrm>
            <a:off x="5878285" y="1238163"/>
            <a:ext cx="6313715" cy="563253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53589" y="777092"/>
            <a:ext cx="5394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400" b="1" dirty="0">
                <a:solidFill>
                  <a:srgbClr val="0070C0"/>
                </a:solidFill>
              </a:rPr>
              <a:t>Критерий «Организация системы информирования </a:t>
            </a:r>
            <a:br>
              <a:rPr lang="ru-RU" sz="1400" b="1" dirty="0">
                <a:solidFill>
                  <a:srgbClr val="0070C0"/>
                </a:solidFill>
              </a:rPr>
            </a:br>
            <a:r>
              <a:rPr lang="ru-RU" sz="1400" b="1" dirty="0">
                <a:solidFill>
                  <a:srgbClr val="0070C0"/>
                </a:solidFill>
              </a:rPr>
              <a:t>в медицинской организации»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62268" y="1038702"/>
            <a:ext cx="2320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Заполняет специалист, проводящий аудит</a:t>
            </a:r>
          </a:p>
        </p:txBody>
      </p:sp>
      <p:sp>
        <p:nvSpPr>
          <p:cNvPr id="16" name="Правая фигурная скобка 15"/>
          <p:cNvSpPr/>
          <p:nvPr/>
        </p:nvSpPr>
        <p:spPr>
          <a:xfrm rot="16200000">
            <a:off x="10602681" y="442708"/>
            <a:ext cx="352889" cy="2406650"/>
          </a:xfrm>
          <a:prstGeom prst="rightBrace">
            <a:avLst>
              <a:gd name="adj1" fmla="val 36152"/>
              <a:gd name="adj2" fmla="val 51387"/>
            </a:avLst>
          </a:prstGeom>
          <a:ln w="25400" cap="rnd" cmpd="sng">
            <a:solidFill>
              <a:srgbClr val="F03C4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9575800" y="2046097"/>
            <a:ext cx="2406650" cy="4437254"/>
          </a:xfrm>
          <a:prstGeom prst="rect">
            <a:avLst/>
          </a:prstGeom>
          <a:solidFill>
            <a:srgbClr val="F03C4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Группа 17"/>
          <p:cNvGrpSpPr/>
          <p:nvPr/>
        </p:nvGrpSpPr>
        <p:grpSpPr>
          <a:xfrm>
            <a:off x="277169" y="731879"/>
            <a:ext cx="855541" cy="855541"/>
            <a:chOff x="522097" y="1557153"/>
            <a:chExt cx="855541" cy="855541"/>
          </a:xfrm>
        </p:grpSpPr>
        <p:sp>
          <p:nvSpPr>
            <p:cNvPr id="19" name="Овал 18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532" y="1758645"/>
              <a:ext cx="435550" cy="43555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9" name="Прямоугольник 8"/>
          <p:cNvSpPr/>
          <p:nvPr/>
        </p:nvSpPr>
        <p:spPr>
          <a:xfrm>
            <a:off x="6612597" y="1017603"/>
            <a:ext cx="2934920" cy="8298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lt1"/>
                </a:solidFill>
              </a:rPr>
              <a:t>Столбец 1 </a:t>
            </a:r>
            <a:r>
              <a:rPr lang="ru-RU" sz="1600" dirty="0">
                <a:solidFill>
                  <a:schemeClr val="bg1"/>
                </a:solidFill>
                <a:cs typeface="Arial" panose="020B0604020202020204" pitchFamily="34" charset="0"/>
              </a:rPr>
              <a:t>–</a:t>
            </a:r>
            <a:r>
              <a:rPr lang="ru-RU" sz="1600" dirty="0">
                <a:solidFill>
                  <a:schemeClr val="lt1"/>
                </a:solidFill>
              </a:rPr>
              <a:t> фиксированный перечень элементов системы информирования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8149" y="1979624"/>
            <a:ext cx="3807322" cy="5847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lt1"/>
                </a:solidFill>
              </a:rPr>
              <a:t>Столбец 2 </a:t>
            </a:r>
            <a:r>
              <a:rPr lang="ru-RU" sz="1600" dirty="0">
                <a:solidFill>
                  <a:schemeClr val="bg1"/>
                </a:solidFill>
                <a:cs typeface="Arial" panose="020B0604020202020204" pitchFamily="34" charset="0"/>
              </a:rPr>
              <a:t>–</a:t>
            </a:r>
            <a:r>
              <a:rPr lang="ru-RU" sz="1600" dirty="0">
                <a:solidFill>
                  <a:schemeClr val="lt1"/>
                </a:solidFill>
              </a:rPr>
              <a:t> наличие элемента системы информирования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58149" y="2734079"/>
            <a:ext cx="3807322" cy="5847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lt1"/>
                </a:solidFill>
              </a:rPr>
              <a:t>Столбец 3 </a:t>
            </a:r>
            <a:r>
              <a:rPr lang="ru-RU" sz="1600" dirty="0">
                <a:solidFill>
                  <a:schemeClr val="bg1"/>
                </a:solidFill>
                <a:cs typeface="Arial" panose="020B0604020202020204" pitchFamily="34" charset="0"/>
              </a:rPr>
              <a:t>– </a:t>
            </a:r>
            <a:r>
              <a:rPr lang="ru-RU" sz="1600" dirty="0">
                <a:solidFill>
                  <a:schemeClr val="lt1"/>
                </a:solidFill>
              </a:rPr>
              <a:t>уместность элемента системы информирования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58149" y="3486038"/>
            <a:ext cx="3807322" cy="5847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lt1"/>
                </a:solidFill>
              </a:rPr>
              <a:t>Столбец 4 </a:t>
            </a:r>
            <a:r>
              <a:rPr lang="ru-RU" sz="1600" dirty="0">
                <a:solidFill>
                  <a:schemeClr val="bg1"/>
                </a:solidFill>
                <a:cs typeface="Arial" panose="020B0604020202020204" pitchFamily="34" charset="0"/>
              </a:rPr>
              <a:t>– </a:t>
            </a:r>
            <a:r>
              <a:rPr lang="ru-RU" sz="1600" dirty="0">
                <a:solidFill>
                  <a:schemeClr val="lt1"/>
                </a:solidFill>
              </a:rPr>
              <a:t>актуальность элемента системы информирования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58149" y="4237997"/>
            <a:ext cx="3807322" cy="5847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lt1"/>
                </a:solidFill>
              </a:rPr>
              <a:t>Столбец 5 </a:t>
            </a:r>
            <a:r>
              <a:rPr lang="ru-RU" sz="1600" dirty="0">
                <a:solidFill>
                  <a:schemeClr val="bg1"/>
                </a:solidFill>
                <a:cs typeface="Arial" panose="020B0604020202020204" pitchFamily="34" charset="0"/>
              </a:rPr>
              <a:t>– </a:t>
            </a:r>
            <a:r>
              <a:rPr lang="ru-RU" sz="1600" dirty="0">
                <a:solidFill>
                  <a:schemeClr val="lt1"/>
                </a:solidFill>
              </a:rPr>
              <a:t>доступность элемента системы информирования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697641" y="1702192"/>
            <a:ext cx="513649" cy="270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</a:rPr>
              <a:t>Да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693994" y="1695205"/>
            <a:ext cx="551158" cy="270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</a:rPr>
              <a:t>Нет</a:t>
            </a: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1522" y="1702192"/>
            <a:ext cx="350815" cy="34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216"/>
          <a:stretch/>
        </p:blipFill>
        <p:spPr bwMode="auto">
          <a:xfrm>
            <a:off x="5364990" y="1695205"/>
            <a:ext cx="329004" cy="34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Стрелка вправо 30"/>
          <p:cNvSpPr/>
          <p:nvPr/>
        </p:nvSpPr>
        <p:spPr>
          <a:xfrm>
            <a:off x="3871162" y="2073526"/>
            <a:ext cx="454414" cy="427234"/>
          </a:xfrm>
          <a:prstGeom prst="rightArrow">
            <a:avLst>
              <a:gd name="adj1" fmla="val 60385"/>
              <a:gd name="adj2" fmla="val 6487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314655" y="2050911"/>
            <a:ext cx="900302" cy="46101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296598" y="2043924"/>
            <a:ext cx="952219" cy="461011"/>
          </a:xfrm>
          <a:prstGeom prst="roundRect">
            <a:avLst/>
          </a:prstGeom>
          <a:solidFill>
            <a:srgbClr val="F03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34" name="Прямоугольник 33"/>
          <p:cNvSpPr/>
          <p:nvPr/>
        </p:nvSpPr>
        <p:spPr>
          <a:xfrm>
            <a:off x="4701306" y="2117995"/>
            <a:ext cx="513649" cy="270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</a:rPr>
              <a:t>Да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5697659" y="2111008"/>
            <a:ext cx="551158" cy="270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</a:rPr>
              <a:t>Нет</a:t>
            </a: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5187" y="2117995"/>
            <a:ext cx="350815" cy="34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216"/>
          <a:stretch/>
        </p:blipFill>
        <p:spPr bwMode="auto">
          <a:xfrm>
            <a:off x="5368655" y="2111008"/>
            <a:ext cx="329004" cy="34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Стрелка вправо 37"/>
          <p:cNvSpPr/>
          <p:nvPr/>
        </p:nvSpPr>
        <p:spPr>
          <a:xfrm>
            <a:off x="3867497" y="2830328"/>
            <a:ext cx="454414" cy="427234"/>
          </a:xfrm>
          <a:prstGeom prst="rightArrow">
            <a:avLst>
              <a:gd name="adj1" fmla="val 60385"/>
              <a:gd name="adj2" fmla="val 6487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4310990" y="2807965"/>
            <a:ext cx="900302" cy="46101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5292933" y="2800978"/>
            <a:ext cx="952219" cy="461011"/>
          </a:xfrm>
          <a:prstGeom prst="roundRect">
            <a:avLst/>
          </a:prstGeom>
          <a:solidFill>
            <a:srgbClr val="F03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41" name="Прямоугольник 40"/>
          <p:cNvSpPr/>
          <p:nvPr/>
        </p:nvSpPr>
        <p:spPr>
          <a:xfrm>
            <a:off x="4697641" y="2875049"/>
            <a:ext cx="513649" cy="270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</a:rPr>
              <a:t>Да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5693994" y="2868062"/>
            <a:ext cx="551158" cy="270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</a:rPr>
              <a:t>Нет</a:t>
            </a:r>
          </a:p>
        </p:txBody>
      </p:sp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1522" y="2875049"/>
            <a:ext cx="350815" cy="34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216"/>
          <a:stretch/>
        </p:blipFill>
        <p:spPr bwMode="auto">
          <a:xfrm>
            <a:off x="5364990" y="2868062"/>
            <a:ext cx="329004" cy="34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Стрелка вправо 44"/>
          <p:cNvSpPr/>
          <p:nvPr/>
        </p:nvSpPr>
        <p:spPr>
          <a:xfrm>
            <a:off x="3867497" y="3535729"/>
            <a:ext cx="454414" cy="427234"/>
          </a:xfrm>
          <a:prstGeom prst="rightArrow">
            <a:avLst>
              <a:gd name="adj1" fmla="val 60385"/>
              <a:gd name="adj2" fmla="val 6487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4310990" y="3513114"/>
            <a:ext cx="900302" cy="46101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5292933" y="3506127"/>
            <a:ext cx="952219" cy="461011"/>
          </a:xfrm>
          <a:prstGeom prst="roundRect">
            <a:avLst/>
          </a:prstGeom>
          <a:solidFill>
            <a:srgbClr val="F03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48" name="Прямоугольник 47"/>
          <p:cNvSpPr/>
          <p:nvPr/>
        </p:nvSpPr>
        <p:spPr>
          <a:xfrm>
            <a:off x="4697641" y="3580198"/>
            <a:ext cx="513649" cy="270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</a:rPr>
              <a:t>Да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5693994" y="3573211"/>
            <a:ext cx="551158" cy="270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</a:rPr>
              <a:t>Нет</a:t>
            </a:r>
          </a:p>
        </p:txBody>
      </p:sp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1522" y="3580198"/>
            <a:ext cx="350815" cy="34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216"/>
          <a:stretch/>
        </p:blipFill>
        <p:spPr bwMode="auto">
          <a:xfrm>
            <a:off x="5364990" y="3573211"/>
            <a:ext cx="329004" cy="34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Стрелка вправо 51"/>
          <p:cNvSpPr/>
          <p:nvPr/>
        </p:nvSpPr>
        <p:spPr>
          <a:xfrm>
            <a:off x="3878418" y="4309155"/>
            <a:ext cx="454414" cy="427234"/>
          </a:xfrm>
          <a:prstGeom prst="rightArrow">
            <a:avLst>
              <a:gd name="adj1" fmla="val 60385"/>
              <a:gd name="adj2" fmla="val 6487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321911" y="4286540"/>
            <a:ext cx="900302" cy="46101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5303854" y="4279553"/>
            <a:ext cx="952219" cy="461011"/>
          </a:xfrm>
          <a:prstGeom prst="roundRect">
            <a:avLst/>
          </a:prstGeom>
          <a:solidFill>
            <a:srgbClr val="F03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55" name="Прямоугольник 54"/>
          <p:cNvSpPr/>
          <p:nvPr/>
        </p:nvSpPr>
        <p:spPr>
          <a:xfrm>
            <a:off x="4708562" y="4353624"/>
            <a:ext cx="513649" cy="270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</a:rPr>
              <a:t>Да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5704915" y="4346637"/>
            <a:ext cx="551158" cy="270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</a:rPr>
              <a:t>Нет</a:t>
            </a:r>
          </a:p>
        </p:txBody>
      </p:sp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02443" y="4353624"/>
            <a:ext cx="350815" cy="34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216"/>
          <a:stretch/>
        </p:blipFill>
        <p:spPr bwMode="auto">
          <a:xfrm>
            <a:off x="5375911" y="4346637"/>
            <a:ext cx="329004" cy="34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Прямоугольник 58"/>
          <p:cNvSpPr/>
          <p:nvPr/>
        </p:nvSpPr>
        <p:spPr>
          <a:xfrm>
            <a:off x="1891121" y="5153804"/>
            <a:ext cx="3649292" cy="52694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lt1"/>
                </a:solidFill>
              </a:rPr>
              <a:t>Столбец </a:t>
            </a:r>
            <a:r>
              <a:rPr lang="ru-RU" sz="1600" dirty="0"/>
              <a:t>6 «ДА», </a:t>
            </a:r>
            <a:br>
              <a:rPr lang="ru-RU" sz="1600" dirty="0"/>
            </a:br>
            <a:r>
              <a:rPr lang="ru-RU" sz="1600" dirty="0"/>
              <a:t>если в столбцах 2-5 указано «ДА»</a:t>
            </a:r>
            <a:endParaRPr lang="ru-RU" sz="1600" dirty="0">
              <a:solidFill>
                <a:schemeClr val="lt1"/>
              </a:solidFill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742955"/>
              </p:ext>
            </p:extLst>
          </p:nvPr>
        </p:nvGraphicFramePr>
        <p:xfrm>
          <a:off x="6588691" y="1930649"/>
          <a:ext cx="5467943" cy="48370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1907">
                  <a:extLst>
                    <a:ext uri="{9D8B030D-6E8A-4147-A177-3AD203B41FA5}">
                      <a16:colId xmlns:a16="http://schemas.microsoft.com/office/drawing/2014/main" val="3031485191"/>
                    </a:ext>
                  </a:extLst>
                </a:gridCol>
                <a:gridCol w="517626">
                  <a:extLst>
                    <a:ext uri="{9D8B030D-6E8A-4147-A177-3AD203B41FA5}">
                      <a16:colId xmlns:a16="http://schemas.microsoft.com/office/drawing/2014/main" val="1471716009"/>
                    </a:ext>
                  </a:extLst>
                </a:gridCol>
                <a:gridCol w="509633">
                  <a:extLst>
                    <a:ext uri="{9D8B030D-6E8A-4147-A177-3AD203B41FA5}">
                      <a16:colId xmlns:a16="http://schemas.microsoft.com/office/drawing/2014/main" val="3764745482"/>
                    </a:ext>
                  </a:extLst>
                </a:gridCol>
                <a:gridCol w="534800">
                  <a:extLst>
                    <a:ext uri="{9D8B030D-6E8A-4147-A177-3AD203B41FA5}">
                      <a16:colId xmlns:a16="http://schemas.microsoft.com/office/drawing/2014/main" val="1050779489"/>
                    </a:ext>
                  </a:extLst>
                </a:gridCol>
                <a:gridCol w="586556">
                  <a:extLst>
                    <a:ext uri="{9D8B030D-6E8A-4147-A177-3AD203B41FA5}">
                      <a16:colId xmlns:a16="http://schemas.microsoft.com/office/drawing/2014/main" val="1289228302"/>
                    </a:ext>
                  </a:extLst>
                </a:gridCol>
                <a:gridCol w="497421">
                  <a:extLst>
                    <a:ext uri="{9D8B030D-6E8A-4147-A177-3AD203B41FA5}">
                      <a16:colId xmlns:a16="http://schemas.microsoft.com/office/drawing/2014/main" val="148920288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Элемент информации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Требования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Выполнение требований (да/нет)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990977"/>
                  </a:ext>
                </a:extLst>
              </a:tr>
              <a:tr h="1986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Наличие (да/нет)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Уместность (да/нет)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Актуальность (да/нет)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Доступность (да/нет)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0600637"/>
                  </a:ext>
                </a:extLst>
              </a:tr>
              <a:tr h="903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1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5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1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5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1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5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1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5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1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ru-RU" sz="5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1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ru-RU" sz="5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219994"/>
                  </a:ext>
                </a:extLst>
              </a:tr>
              <a:tr h="496654">
                <a:tc>
                  <a:txBody>
                    <a:bodyPr/>
                    <a:lstStyle/>
                    <a:p>
                      <a:pPr marL="80963" indent="0" algn="l" fontAlgn="ctr"/>
                      <a:r>
                        <a:rPr lang="ru-RU" sz="600" u="none" strike="noStrike" dirty="0">
                          <a:effectLst/>
                        </a:rPr>
                        <a:t>Полная информация о медицинской организации ( полное наименование, </a:t>
                      </a:r>
                      <a:r>
                        <a:rPr lang="ru-RU" sz="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структура, система управления, место нахождения обособленных подразделений, сведения о медицинских работниках, контактные телефоны, электронная почта, почтовый адрес, график приема граждан руководителем), сведение об учредителе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241482"/>
                  </a:ext>
                </a:extLst>
              </a:tr>
              <a:tr h="198680">
                <a:tc>
                  <a:txBody>
                    <a:bodyPr/>
                    <a:lstStyle/>
                    <a:p>
                      <a:pPr marL="80963" indent="0" algn="l" defTabSz="969214" rtl="0" eaLnBrk="1" fontAlgn="ctr" latinLnBrk="0" hangingPunct="1"/>
                      <a:r>
                        <a:rPr lang="ru-RU" sz="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Копия свидетельства государственной регистрации медицинской организации 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9036814"/>
                  </a:ext>
                </a:extLst>
              </a:tr>
              <a:tr h="108371">
                <a:tc>
                  <a:txBody>
                    <a:bodyPr/>
                    <a:lstStyle/>
                    <a:p>
                      <a:pPr marL="80963" indent="0" algn="l" defTabSz="969214" rtl="0" eaLnBrk="1" fontAlgn="ctr" latinLnBrk="0" hangingPunct="1"/>
                      <a:r>
                        <a:rPr lang="ru-RU" sz="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Копия действующей лицензии с приложениями 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863231"/>
                  </a:ext>
                </a:extLst>
              </a:tr>
              <a:tr h="135417">
                <a:tc>
                  <a:txBody>
                    <a:bodyPr/>
                    <a:lstStyle/>
                    <a:p>
                      <a:pPr marL="80963" indent="0" algn="l" defTabSz="969214" rtl="0" eaLnBrk="1" fontAlgn="ctr" latinLnBrk="0" hangingPunct="1"/>
                      <a:r>
                        <a:rPr lang="ru-RU" sz="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вышестоящих и контролирующих организациях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104332"/>
                  </a:ext>
                </a:extLst>
              </a:tr>
              <a:tr h="117356">
                <a:tc>
                  <a:txBody>
                    <a:bodyPr/>
                    <a:lstStyle/>
                    <a:p>
                      <a:pPr marL="80963" indent="0" algn="l" defTabSz="969214" rtl="0" eaLnBrk="1" fontAlgn="ctr" latinLnBrk="0" hangingPunct="1"/>
                      <a:r>
                        <a:rPr lang="ru-RU" sz="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противодействии коррупции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Нет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Нет</a:t>
                      </a:r>
                      <a:endParaRPr lang="ru-RU" sz="7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856993"/>
                  </a:ext>
                </a:extLst>
              </a:tr>
              <a:tr h="243789">
                <a:tc>
                  <a:txBody>
                    <a:bodyPr/>
                    <a:lstStyle/>
                    <a:p>
                      <a:pPr marL="80963" indent="0" algn="l" defTabSz="969214" rtl="0" eaLnBrk="1" fontAlgn="ctr" latinLnBrk="0" hangingPunct="1"/>
                      <a:r>
                        <a:rPr lang="ru-RU" sz="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возможности ознакомления с нормативными правовыми актами в фронт-офисе (или терминале/инфомате) 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Нет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Нет</a:t>
                      </a:r>
                      <a:endParaRPr lang="ru-RU" sz="7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014462"/>
                  </a:ext>
                </a:extLst>
              </a:tr>
              <a:tr h="243789">
                <a:tc>
                  <a:txBody>
                    <a:bodyPr/>
                    <a:lstStyle/>
                    <a:p>
                      <a:pPr marL="80963" indent="0" algn="l" defTabSz="969214" rtl="0" eaLnBrk="1" fontAlgn="ctr" latinLnBrk="0" hangingPunct="1"/>
                      <a:r>
                        <a:rPr lang="ru-RU" sz="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страховых медицинских организациях, осуществляющих деятельность на территории субъекта Российской Федерации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Нет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Нет</a:t>
                      </a:r>
                      <a:endParaRPr lang="ru-RU" sz="7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650818"/>
                  </a:ext>
                </a:extLst>
              </a:tr>
              <a:tr h="108371">
                <a:tc>
                  <a:txBody>
                    <a:bodyPr/>
                    <a:lstStyle/>
                    <a:p>
                      <a:pPr marL="80963" indent="0" algn="l" defTabSz="969214" rtl="0" eaLnBrk="1" fontAlgn="ctr" latinLnBrk="0" hangingPunct="1"/>
                      <a:r>
                        <a:rPr lang="ru-RU" sz="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видах оказываемой медицинской помощи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556146"/>
                  </a:ext>
                </a:extLst>
              </a:tr>
              <a:tr h="198680">
                <a:tc>
                  <a:txBody>
                    <a:bodyPr/>
                    <a:lstStyle/>
                    <a:p>
                      <a:pPr marL="80963" indent="0" algn="l" defTabSz="969214" rtl="0" eaLnBrk="1" fontAlgn="ctr" latinLnBrk="0" hangingPunct="1"/>
                      <a:r>
                        <a:rPr lang="ru-RU" sz="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порядке, об объемах и условиях оказания медицинской помощи в соответствии с ПГГ и ТПГГ, в т.ч. ВМП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275127"/>
                  </a:ext>
                </a:extLst>
              </a:tr>
              <a:tr h="198680">
                <a:tc>
                  <a:txBody>
                    <a:bodyPr/>
                    <a:lstStyle/>
                    <a:p>
                      <a:pPr marL="80963" indent="0" algn="l" defTabSz="969214" rtl="0" eaLnBrk="1" fontAlgn="ctr" latinLnBrk="0" hangingPunct="1"/>
                      <a:r>
                        <a:rPr lang="ru-RU" sz="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показателях доступности и качества медицинской помощи, установленных ТПГГ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913557"/>
                  </a:ext>
                </a:extLst>
              </a:tr>
              <a:tr h="216742">
                <a:tc>
                  <a:txBody>
                    <a:bodyPr/>
                    <a:lstStyle/>
                    <a:p>
                      <a:pPr marL="80963" indent="0" algn="l" defTabSz="969214" rtl="0" eaLnBrk="1" fontAlgn="ctr" latinLnBrk="0" hangingPunct="1"/>
                      <a:r>
                        <a:rPr lang="ru-RU" sz="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маршрутизации пациентов в условиях конкретной поликлиники (медицинской организации)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708456"/>
                  </a:ext>
                </a:extLst>
              </a:tr>
              <a:tr h="307051">
                <a:tc>
                  <a:txBody>
                    <a:bodyPr/>
                    <a:lstStyle/>
                    <a:p>
                      <a:pPr marL="80963" indent="0" algn="l" defTabSz="969214" rtl="0" eaLnBrk="1" fontAlgn="ctr" latinLnBrk="0" hangingPunct="1"/>
                      <a:r>
                        <a:rPr lang="ru-RU" sz="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правилах записи на первичный прием, консультации, обследования, подготовки к диагностическим исследованиям, о правилах и сроках госпитализации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020134"/>
                  </a:ext>
                </a:extLst>
              </a:tr>
              <a:tr h="821768">
                <a:tc>
                  <a:txBody>
                    <a:bodyPr/>
                    <a:lstStyle/>
                    <a:p>
                      <a:pPr marL="80963" indent="0" algn="l" defTabSz="969214" rtl="0" eaLnBrk="1" fontAlgn="ctr" latinLnBrk="0" hangingPunct="1"/>
                      <a:r>
                        <a:rPr lang="ru-RU" sz="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внеочередном приеме (оказании медицинской помощи) отдельных категорий граждан в соответствии с законодательством РФ (Федеральный закон от 12.01.1995 № 5-ФЗ «О ветеранах», Закон РФ от 15.01.1993 № 4301-1 «О статусе Героев Советского Союза, Героев РФ и полных кавалеров ордена Славы», Закон РФ от 15.05.1991 № 1244-1 «О социальной защите граждан, подвергшихся воздействию радиации вследствие катастрофы на Чернобыльской АЭС»; Закон РФ «О внесении и дополнений в Закон РСФСР «О реабилитации жертв политических репрессий»)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076420"/>
                  </a:ext>
                </a:extLst>
              </a:tr>
              <a:tr h="108371">
                <a:tc>
                  <a:txBody>
                    <a:bodyPr/>
                    <a:lstStyle/>
                    <a:p>
                      <a:pPr marL="80963" indent="0" algn="l" defTabSz="969214" rtl="0" eaLnBrk="1" fontAlgn="ctr" latinLnBrk="0" hangingPunct="1"/>
                      <a:r>
                        <a:rPr lang="ru-RU" sz="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сроках и порядке проводимой диспансеризации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051838"/>
                  </a:ext>
                </a:extLst>
              </a:tr>
              <a:tr h="108371">
                <a:tc>
                  <a:txBody>
                    <a:bodyPr/>
                    <a:lstStyle/>
                    <a:p>
                      <a:pPr marL="80963" indent="0" algn="l" defTabSz="969214" rtl="0" eaLnBrk="1" fontAlgn="ctr" latinLnBrk="0" hangingPunct="1"/>
                      <a:r>
                        <a:rPr lang="ru-RU" sz="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проведении вакцинации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868226"/>
                  </a:ext>
                </a:extLst>
              </a:tr>
              <a:tr h="108371">
                <a:tc>
                  <a:txBody>
                    <a:bodyPr/>
                    <a:lstStyle/>
                    <a:p>
                      <a:pPr marL="80963" indent="0" algn="l" defTabSz="969214" rtl="0" eaLnBrk="1" fontAlgn="ctr" latinLnBrk="0" hangingPunct="1"/>
                      <a:r>
                        <a:rPr lang="ru-RU" sz="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Информационные плакаты о здоровом образе жизни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00135"/>
                  </a:ext>
                </a:extLst>
              </a:tr>
              <a:tr h="379298">
                <a:tc>
                  <a:txBody>
                    <a:bodyPr/>
                    <a:lstStyle/>
                    <a:p>
                      <a:pPr marL="80963" indent="0" algn="l" defTabSz="969214" rtl="0" eaLnBrk="1" fontAlgn="ctr" latinLnBrk="0" hangingPunct="1"/>
                      <a:r>
                        <a:rPr lang="ru-RU" sz="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льготном лекарственном обеспечении (в том числе перечень жизненно необходимых и важнейших лекарственных препаратов), о перечне аптечных организациях, осуществляющих отпуск по льготе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890510"/>
                  </a:ext>
                </a:extLst>
              </a:tr>
              <a:tr h="216742">
                <a:tc>
                  <a:txBody>
                    <a:bodyPr/>
                    <a:lstStyle/>
                    <a:p>
                      <a:pPr marL="80963" indent="0" algn="l" defTabSz="969214" rtl="0" eaLnBrk="1" fontAlgn="ctr" latinLnBrk="0" hangingPunct="1"/>
                      <a:r>
                        <a:rPr lang="ru-RU" sz="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правилах предоставления платных медицинских слуг (образец договора, прайс)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591716"/>
                  </a:ext>
                </a:extLst>
              </a:tr>
              <a:tr h="135417">
                <a:tc gridSpan="5"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Достижение целевого значения (да/нет):</a:t>
                      </a:r>
                      <a:endParaRPr lang="ru-RU" sz="8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Нет</a:t>
                      </a:r>
                      <a:endParaRPr lang="ru-RU" sz="7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861106"/>
                  </a:ext>
                </a:extLst>
              </a:tr>
            </a:tbl>
          </a:graphicData>
        </a:graphic>
      </p:graphicFrame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131373D6-9ADA-4432-B762-70FB30B283A0}"/>
              </a:ext>
            </a:extLst>
          </p:cNvPr>
          <p:cNvSpPr/>
          <p:nvPr/>
        </p:nvSpPr>
        <p:spPr>
          <a:xfrm>
            <a:off x="158149" y="6097864"/>
            <a:ext cx="5406634" cy="52694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 Если в столбце 6 указано только «ДА», достижение целевого значения - «ДА»</a:t>
            </a:r>
            <a:endParaRPr lang="ru-RU" sz="1600" dirty="0">
              <a:solidFill>
                <a:schemeClr val="lt1"/>
              </a:solidFill>
            </a:endParaRPr>
          </a:p>
        </p:txBody>
      </p:sp>
      <p:sp>
        <p:nvSpPr>
          <p:cNvPr id="62" name="Стрелка вправо 59">
            <a:extLst>
              <a:ext uri="{FF2B5EF4-FFF2-40B4-BE49-F238E27FC236}">
                <a16:creationId xmlns:a16="http://schemas.microsoft.com/office/drawing/2014/main" id="{B8553EDA-2355-42CD-8333-EDA6B8B55E74}"/>
              </a:ext>
            </a:extLst>
          </p:cNvPr>
          <p:cNvSpPr/>
          <p:nvPr/>
        </p:nvSpPr>
        <p:spPr>
          <a:xfrm rot="5400000">
            <a:off x="3561922" y="5668008"/>
            <a:ext cx="401748" cy="427234"/>
          </a:xfrm>
          <a:prstGeom prst="rightArrow">
            <a:avLst>
              <a:gd name="adj1" fmla="val 60385"/>
              <a:gd name="adj2" fmla="val 6487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</p:spTree>
    <p:extLst>
      <p:ext uri="{BB962C8B-B14F-4D97-AF65-F5344CB8AC3E}">
        <p14:creationId xmlns:p14="http://schemas.microsoft.com/office/powerpoint/2010/main" val="111171638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65120" y="924726"/>
            <a:ext cx="10354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информирования в медицинской организации»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306" y="1692552"/>
            <a:ext cx="7057070" cy="4704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561547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65120" y="924726"/>
            <a:ext cx="10354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информирования в медицинской организации»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306" y="1692552"/>
            <a:ext cx="7057070" cy="4704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ятно 1 5"/>
          <p:cNvSpPr/>
          <p:nvPr/>
        </p:nvSpPr>
        <p:spPr>
          <a:xfrm>
            <a:off x="2216005" y="4262814"/>
            <a:ext cx="2059708" cy="1607127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Ограничение доступности</a:t>
            </a:r>
          </a:p>
        </p:txBody>
      </p:sp>
      <p:sp>
        <p:nvSpPr>
          <p:cNvPr id="7" name="Пятно 1 6"/>
          <p:cNvSpPr/>
          <p:nvPr/>
        </p:nvSpPr>
        <p:spPr>
          <a:xfrm>
            <a:off x="4856336" y="5096299"/>
            <a:ext cx="2059708" cy="1607127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Ограничение доступности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31D0E9C6-EB12-41DC-B171-A55440BABEFA}"/>
              </a:ext>
            </a:extLst>
          </p:cNvPr>
          <p:cNvCxnSpPr>
            <a:cxnSpLocks/>
          </p:cNvCxnSpPr>
          <p:nvPr/>
        </p:nvCxnSpPr>
        <p:spPr>
          <a:xfrm flipV="1">
            <a:off x="3594538" y="3724275"/>
            <a:ext cx="681175" cy="9265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31D0E9C6-EB12-41DC-B171-A55440BABEFA}"/>
              </a:ext>
            </a:extLst>
          </p:cNvPr>
          <p:cNvCxnSpPr>
            <a:cxnSpLocks/>
          </p:cNvCxnSpPr>
          <p:nvPr/>
        </p:nvCxnSpPr>
        <p:spPr>
          <a:xfrm flipH="1" flipV="1">
            <a:off x="5600700" y="4476750"/>
            <a:ext cx="285490" cy="10351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112457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65120" y="924726"/>
            <a:ext cx="10354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информирования в медицинской организации»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53" y="1879479"/>
            <a:ext cx="5887654" cy="38059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018" y="1885333"/>
            <a:ext cx="5700159" cy="3800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554461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65120" y="832366"/>
            <a:ext cx="10354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информирования в медицинской организации»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53" y="1879479"/>
            <a:ext cx="5887654" cy="38059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018" y="1885333"/>
            <a:ext cx="5700159" cy="3800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ятно 1 5"/>
          <p:cNvSpPr/>
          <p:nvPr/>
        </p:nvSpPr>
        <p:spPr>
          <a:xfrm>
            <a:off x="2887234" y="3712399"/>
            <a:ext cx="2059708" cy="1607127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Ограничение доступности</a:t>
            </a:r>
          </a:p>
        </p:txBody>
      </p:sp>
      <p:sp>
        <p:nvSpPr>
          <p:cNvPr id="7" name="Пятно 1 6"/>
          <p:cNvSpPr/>
          <p:nvPr/>
        </p:nvSpPr>
        <p:spPr>
          <a:xfrm>
            <a:off x="6442080" y="4012706"/>
            <a:ext cx="2059708" cy="1607127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Ограничение доступности</a:t>
            </a:r>
          </a:p>
        </p:txBody>
      </p:sp>
      <p:sp>
        <p:nvSpPr>
          <p:cNvPr id="8" name="Пятно 1 7"/>
          <p:cNvSpPr/>
          <p:nvPr/>
        </p:nvSpPr>
        <p:spPr>
          <a:xfrm>
            <a:off x="3949369" y="1207275"/>
            <a:ext cx="1995145" cy="1526759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B050"/>
                </a:solidFill>
              </a:rPr>
              <a:t>Уместное размещение</a:t>
            </a:r>
          </a:p>
        </p:txBody>
      </p:sp>
      <p:sp>
        <p:nvSpPr>
          <p:cNvPr id="10" name="Пятно 1 7">
            <a:extLst>
              <a:ext uri="{FF2B5EF4-FFF2-40B4-BE49-F238E27FC236}">
                <a16:creationId xmlns:a16="http://schemas.microsoft.com/office/drawing/2014/main" id="{5355DBB8-2241-4BD7-95EF-710C22091AE8}"/>
              </a:ext>
            </a:extLst>
          </p:cNvPr>
          <p:cNvSpPr/>
          <p:nvPr/>
        </p:nvSpPr>
        <p:spPr>
          <a:xfrm>
            <a:off x="8305606" y="2185640"/>
            <a:ext cx="1995145" cy="1526759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B050"/>
                </a:solidFill>
              </a:rPr>
              <a:t>Уместное размещение</a:t>
            </a:r>
          </a:p>
        </p:txBody>
      </p:sp>
    </p:spTree>
    <p:extLst>
      <p:ext uri="{BB962C8B-B14F-4D97-AF65-F5344CB8AC3E}">
        <p14:creationId xmlns:p14="http://schemas.microsoft.com/office/powerpoint/2010/main" val="359127329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65120" y="924726"/>
            <a:ext cx="10354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информирования в медицинской организации»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21" y="2043953"/>
            <a:ext cx="5809130" cy="38727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731" y="2043953"/>
            <a:ext cx="5809128" cy="3872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818870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65120" y="924726"/>
            <a:ext cx="10354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информирования в медицинской организации»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21" y="2043953"/>
            <a:ext cx="5809130" cy="38727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370" y="1750434"/>
            <a:ext cx="7105096" cy="47367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ятно 1 5"/>
          <p:cNvSpPr/>
          <p:nvPr/>
        </p:nvSpPr>
        <p:spPr>
          <a:xfrm>
            <a:off x="1908180" y="4118799"/>
            <a:ext cx="2059708" cy="1607127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Ограничение доступности</a:t>
            </a:r>
          </a:p>
        </p:txBody>
      </p:sp>
      <p:sp>
        <p:nvSpPr>
          <p:cNvPr id="7" name="Пятно 1 6"/>
          <p:cNvSpPr/>
          <p:nvPr/>
        </p:nvSpPr>
        <p:spPr>
          <a:xfrm>
            <a:off x="6514817" y="3980329"/>
            <a:ext cx="2059708" cy="1607127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Ограничение доступности</a:t>
            </a:r>
          </a:p>
        </p:txBody>
      </p:sp>
      <p:sp>
        <p:nvSpPr>
          <p:cNvPr id="8" name="Пятно 1 5">
            <a:extLst>
              <a:ext uri="{FF2B5EF4-FFF2-40B4-BE49-F238E27FC236}">
                <a16:creationId xmlns:a16="http://schemas.microsoft.com/office/drawing/2014/main" id="{7596DA6D-872F-4B63-848A-AE0403F945A3}"/>
              </a:ext>
            </a:extLst>
          </p:cNvPr>
          <p:cNvSpPr/>
          <p:nvPr/>
        </p:nvSpPr>
        <p:spPr>
          <a:xfrm>
            <a:off x="10130705" y="1494361"/>
            <a:ext cx="2059708" cy="1607127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Мелкий шрифт</a:t>
            </a:r>
          </a:p>
        </p:txBody>
      </p:sp>
      <p:sp>
        <p:nvSpPr>
          <p:cNvPr id="9" name="Пятно 1 5">
            <a:extLst>
              <a:ext uri="{FF2B5EF4-FFF2-40B4-BE49-F238E27FC236}">
                <a16:creationId xmlns:a16="http://schemas.microsoft.com/office/drawing/2014/main" id="{26982509-7822-4918-AAE0-9255A09BA6FF}"/>
              </a:ext>
            </a:extLst>
          </p:cNvPr>
          <p:cNvSpPr/>
          <p:nvPr/>
        </p:nvSpPr>
        <p:spPr>
          <a:xfrm>
            <a:off x="10130705" y="4783892"/>
            <a:ext cx="2059708" cy="1607127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Документы перекрывают друг друга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5A7436C4-549A-415E-AB2F-B57D7E9A4F9F}"/>
              </a:ext>
            </a:extLst>
          </p:cNvPr>
          <p:cNvCxnSpPr>
            <a:cxnSpLocks/>
          </p:cNvCxnSpPr>
          <p:nvPr/>
        </p:nvCxnSpPr>
        <p:spPr>
          <a:xfrm flipH="1" flipV="1">
            <a:off x="9648825" y="3429794"/>
            <a:ext cx="1269546" cy="15340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B7CA6DE8-D855-4ADA-8EF1-A342270C32CF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9553575" y="2135352"/>
            <a:ext cx="577130" cy="9303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40923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89" y="1425389"/>
            <a:ext cx="7600226" cy="50668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B7C1294-1ABC-4E1A-A543-12F321D2D5F6}"/>
              </a:ext>
            </a:extLst>
          </p:cNvPr>
          <p:cNvSpPr/>
          <p:nvPr/>
        </p:nvSpPr>
        <p:spPr>
          <a:xfrm>
            <a:off x="965703" y="924726"/>
            <a:ext cx="10354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информирования в медицинской организации»</a:t>
            </a:r>
          </a:p>
        </p:txBody>
      </p:sp>
    </p:spTree>
    <p:extLst>
      <p:ext uri="{BB962C8B-B14F-4D97-AF65-F5344CB8AC3E}">
        <p14:creationId xmlns:p14="http://schemas.microsoft.com/office/powerpoint/2010/main" val="24975975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89" y="1425389"/>
            <a:ext cx="7600226" cy="50668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ятно 1 4"/>
          <p:cNvSpPr/>
          <p:nvPr/>
        </p:nvSpPr>
        <p:spPr>
          <a:xfrm>
            <a:off x="975851" y="1535780"/>
            <a:ext cx="2059708" cy="1607127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Ограничение доступности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2608729" y="2510118"/>
            <a:ext cx="1945342" cy="15150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cxnSpLocks/>
          </p:cNvCxnSpPr>
          <p:nvPr/>
        </p:nvCxnSpPr>
        <p:spPr>
          <a:xfrm>
            <a:off x="2608729" y="2510118"/>
            <a:ext cx="3620621" cy="17189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2608729" y="2510118"/>
            <a:ext cx="2214282" cy="6327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1693C16-C7BE-4DD4-B670-8916EC668393}"/>
              </a:ext>
            </a:extLst>
          </p:cNvPr>
          <p:cNvSpPr/>
          <p:nvPr/>
        </p:nvSpPr>
        <p:spPr>
          <a:xfrm>
            <a:off x="965703" y="924726"/>
            <a:ext cx="10354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информирования в медицинской организации»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FC14BD5-DEA8-4A6D-9AFC-D7D091A7B3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5" t="51082" r="60690" b="30668"/>
          <a:stretch/>
        </p:blipFill>
        <p:spPr>
          <a:xfrm>
            <a:off x="1150113" y="3571025"/>
            <a:ext cx="2476671" cy="15567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445555C8-3C36-4C84-BB89-569A7A2274DA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2439076" y="4422829"/>
            <a:ext cx="392445" cy="62380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Пятно 1 7">
            <a:extLst>
              <a:ext uri="{FF2B5EF4-FFF2-40B4-BE49-F238E27FC236}">
                <a16:creationId xmlns:a16="http://schemas.microsoft.com/office/drawing/2014/main" id="{0B5B1E76-F228-4019-BFF5-5BCC2DAE0522}"/>
              </a:ext>
            </a:extLst>
          </p:cNvPr>
          <p:cNvSpPr/>
          <p:nvPr/>
        </p:nvSpPr>
        <p:spPr>
          <a:xfrm>
            <a:off x="8305606" y="1299753"/>
            <a:ext cx="1995145" cy="1526759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B050"/>
                </a:solidFill>
              </a:rPr>
              <a:t>Уместное размещение</a:t>
            </a:r>
          </a:p>
        </p:txBody>
      </p:sp>
      <p:sp>
        <p:nvSpPr>
          <p:cNvPr id="16" name="Пятно 1 7">
            <a:extLst>
              <a:ext uri="{FF2B5EF4-FFF2-40B4-BE49-F238E27FC236}">
                <a16:creationId xmlns:a16="http://schemas.microsoft.com/office/drawing/2014/main" id="{3F1ADC9E-E119-4835-8DB4-7DC9990DFB89}"/>
              </a:ext>
            </a:extLst>
          </p:cNvPr>
          <p:cNvSpPr/>
          <p:nvPr/>
        </p:nvSpPr>
        <p:spPr>
          <a:xfrm>
            <a:off x="1097710" y="5046629"/>
            <a:ext cx="1995145" cy="1526759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B050"/>
                </a:solidFill>
              </a:rPr>
              <a:t>Уместное размещение</a:t>
            </a:r>
          </a:p>
        </p:txBody>
      </p:sp>
    </p:spTree>
    <p:extLst>
      <p:ext uri="{BB962C8B-B14F-4D97-AF65-F5344CB8AC3E}">
        <p14:creationId xmlns:p14="http://schemas.microsoft.com/office/powerpoint/2010/main" val="345087773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65120" y="924726"/>
            <a:ext cx="10354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информирования в медицинской организации»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3" y="1954307"/>
            <a:ext cx="6132276" cy="3657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569" y="1954306"/>
            <a:ext cx="5486399" cy="3657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1455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92261" y="933090"/>
            <a:ext cx="73597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b="1" dirty="0">
                <a:solidFill>
                  <a:srgbClr val="0070C0"/>
                </a:solidFill>
              </a:rPr>
              <a:t>Исключения </a:t>
            </a:r>
            <a:r>
              <a:rPr lang="ru-RU" dirty="0">
                <a:solidFill>
                  <a:srgbClr val="0070C0"/>
                </a:solidFill>
              </a:rPr>
              <a:t>для проведения оценки критериев: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502901" y="1575599"/>
            <a:ext cx="557980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295275" algn="l"/>
              </a:tabLst>
            </a:pPr>
            <a:r>
              <a:rPr lang="ru-RU" sz="2000" dirty="0"/>
              <a:t>Оценка достижения целевого значения критерия </a:t>
            </a:r>
            <a:r>
              <a:rPr lang="ru-RU" sz="2000" b="1" dirty="0"/>
              <a:t>не проводится</a:t>
            </a:r>
            <a:r>
              <a:rPr lang="ru-RU" sz="2000" dirty="0"/>
              <a:t>, </a:t>
            </a:r>
            <a:r>
              <a:rPr lang="ru-RU" sz="2000" b="1" dirty="0"/>
              <a:t>если</a:t>
            </a:r>
            <a:r>
              <a:rPr lang="ru-RU" sz="2000" dirty="0"/>
              <a:t> оцениваемый </a:t>
            </a:r>
            <a:r>
              <a:rPr lang="ru-RU" sz="2000" b="1" dirty="0"/>
              <a:t>процесс</a:t>
            </a:r>
            <a:r>
              <a:rPr lang="ru-RU" sz="2000" dirty="0"/>
              <a:t> </a:t>
            </a:r>
            <a:r>
              <a:rPr lang="ru-RU" sz="2000" b="1" dirty="0"/>
              <a:t>отсутствует </a:t>
            </a:r>
            <a:r>
              <a:rPr lang="ru-RU" sz="2000" dirty="0"/>
              <a:t>в медицинской организации, структурном подразделении медицинской организации.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308" y="1642910"/>
            <a:ext cx="1496593" cy="14965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308" y="2757380"/>
            <a:ext cx="608806" cy="608806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376917" y="3372143"/>
            <a:ext cx="54976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2000" dirty="0">
                <a:solidFill>
                  <a:srgbClr val="0070C0"/>
                </a:solidFill>
              </a:rPr>
              <a:t>В обособленном структурном подразделении медицинской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ru-RU" sz="2000" dirty="0">
                <a:solidFill>
                  <a:srgbClr val="0070C0"/>
                </a:solidFill>
              </a:rPr>
              <a:t>организации </a:t>
            </a:r>
            <a:r>
              <a:rPr lang="ru-RU" sz="2000" b="1" dirty="0">
                <a:solidFill>
                  <a:srgbClr val="0070C0"/>
                </a:solidFill>
              </a:rPr>
              <a:t>не проводится </a:t>
            </a:r>
            <a:r>
              <a:rPr lang="ru-RU" sz="2000" dirty="0">
                <a:solidFill>
                  <a:srgbClr val="0070C0"/>
                </a:solidFill>
              </a:rPr>
              <a:t>диспансеризация, профилактический медицинский осмотр.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7951968" y="3460573"/>
            <a:ext cx="40276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2000" dirty="0">
                <a:solidFill>
                  <a:srgbClr val="0070C0"/>
                </a:solidFill>
              </a:rPr>
              <a:t>В медицинской организации </a:t>
            </a:r>
          </a:p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2000" b="1" dirty="0">
                <a:solidFill>
                  <a:srgbClr val="0070C0"/>
                </a:solidFill>
              </a:rPr>
              <a:t>не оказывают </a:t>
            </a:r>
            <a:r>
              <a:rPr lang="ru-RU" sz="2000" dirty="0">
                <a:solidFill>
                  <a:srgbClr val="0070C0"/>
                </a:solidFill>
              </a:rPr>
              <a:t>платные медицинские услуги.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47" y="3513227"/>
            <a:ext cx="804270" cy="80427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409" y="3508099"/>
            <a:ext cx="794219" cy="794219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449823" y="5191817"/>
            <a:ext cx="846071" cy="74559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1</a:t>
            </a:r>
          </a:p>
        </p:txBody>
      </p:sp>
      <p:sp>
        <p:nvSpPr>
          <p:cNvPr id="30" name="Овал 29"/>
          <p:cNvSpPr/>
          <p:nvPr/>
        </p:nvSpPr>
        <p:spPr>
          <a:xfrm>
            <a:off x="7154658" y="5302658"/>
            <a:ext cx="846071" cy="74559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2</a:t>
            </a:r>
          </a:p>
        </p:txBody>
      </p:sp>
      <p:sp>
        <p:nvSpPr>
          <p:cNvPr id="31" name="Овал 30"/>
          <p:cNvSpPr/>
          <p:nvPr/>
        </p:nvSpPr>
        <p:spPr>
          <a:xfrm>
            <a:off x="1342969" y="5211857"/>
            <a:ext cx="846071" cy="74559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18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41" y="5742576"/>
            <a:ext cx="333540" cy="3335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338" y="5756436"/>
            <a:ext cx="333540" cy="33354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15" y="5853418"/>
            <a:ext cx="333540" cy="333540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8128664" y="4982959"/>
            <a:ext cx="308650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</a:rPr>
              <a:t> </a:t>
            </a:r>
            <a:r>
              <a:rPr lang="ru-RU" sz="1400" b="1" dirty="0">
                <a:solidFill>
                  <a:srgbClr val="C00000"/>
                </a:solidFill>
              </a:rPr>
              <a:t>Не оценивается </a:t>
            </a:r>
          </a:p>
          <a:p>
            <a:pPr algn="just"/>
            <a:r>
              <a:rPr lang="ru-RU" sz="1400" dirty="0">
                <a:solidFill>
                  <a:srgbClr val="C00000"/>
                </a:solidFill>
              </a:rPr>
              <a:t>«Количество пересечений потоков пациентов при предоставлении платных медицинских услуг и медицинской помощи в рамках территориальной программы государственных гарантий».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2251671" y="4945122"/>
            <a:ext cx="45397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</a:rPr>
              <a:t> </a:t>
            </a:r>
            <a:r>
              <a:rPr lang="ru-RU" sz="1400" b="1" dirty="0">
                <a:solidFill>
                  <a:srgbClr val="C00000"/>
                </a:solidFill>
              </a:rPr>
              <a:t>Не оцениваются </a:t>
            </a:r>
          </a:p>
          <a:p>
            <a:pPr algn="just"/>
            <a:r>
              <a:rPr lang="ru-RU" sz="1400" dirty="0">
                <a:solidFill>
                  <a:srgbClr val="C00000"/>
                </a:solidFill>
              </a:rPr>
              <a:t>«Количество пересечений потоков при проведении диспансеризации, профилактических осмотров с иными потоками пациентов в поликлинике», </a:t>
            </a:r>
          </a:p>
          <a:p>
            <a:pPr algn="just"/>
            <a:r>
              <a:rPr lang="ru-RU" sz="1400" dirty="0">
                <a:solidFill>
                  <a:srgbClr val="C00000"/>
                </a:solidFill>
              </a:rPr>
              <a:t>«Обеспечение выполнения профилактического осмотра и (или) первого этапа диспансеризации взрослого населения за минимальное количество посещений».</a:t>
            </a:r>
          </a:p>
        </p:txBody>
      </p:sp>
    </p:spTree>
    <p:extLst>
      <p:ext uri="{BB962C8B-B14F-4D97-AF65-F5344CB8AC3E}">
        <p14:creationId xmlns:p14="http://schemas.microsoft.com/office/powerpoint/2010/main" val="211299014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65120" y="924726"/>
            <a:ext cx="10354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информирования в медицинской организации»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3" y="1954307"/>
            <a:ext cx="6132276" cy="3657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569" y="1954306"/>
            <a:ext cx="5486399" cy="3657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ятно 1 5"/>
          <p:cNvSpPr/>
          <p:nvPr/>
        </p:nvSpPr>
        <p:spPr>
          <a:xfrm>
            <a:off x="2434652" y="4275818"/>
            <a:ext cx="2059708" cy="1607127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Ограничение доступности</a:t>
            </a:r>
          </a:p>
        </p:txBody>
      </p:sp>
      <p:sp>
        <p:nvSpPr>
          <p:cNvPr id="7" name="Пятно 1 6"/>
          <p:cNvSpPr/>
          <p:nvPr/>
        </p:nvSpPr>
        <p:spPr>
          <a:xfrm>
            <a:off x="9753792" y="4377417"/>
            <a:ext cx="2059708" cy="1607127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Ограничение доступности</a:t>
            </a:r>
          </a:p>
        </p:txBody>
      </p:sp>
    </p:spTree>
    <p:extLst>
      <p:ext uri="{BB962C8B-B14F-4D97-AF65-F5344CB8AC3E}">
        <p14:creationId xmlns:p14="http://schemas.microsoft.com/office/powerpoint/2010/main" val="17276071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65120" y="924726"/>
            <a:ext cx="10354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информирования в медицинской организации»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13" y="1692552"/>
            <a:ext cx="9417847" cy="4578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362863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65120" y="924726"/>
            <a:ext cx="10354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информирования в медицинской организации»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061" y="1692552"/>
            <a:ext cx="9417847" cy="4578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ятно 1 5"/>
          <p:cNvSpPr/>
          <p:nvPr/>
        </p:nvSpPr>
        <p:spPr>
          <a:xfrm>
            <a:off x="9953746" y="1386391"/>
            <a:ext cx="2059708" cy="1607127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Ограничение доступности</a:t>
            </a:r>
          </a:p>
        </p:txBody>
      </p:sp>
      <p:sp>
        <p:nvSpPr>
          <p:cNvPr id="7" name="Овал 6"/>
          <p:cNvSpPr/>
          <p:nvPr/>
        </p:nvSpPr>
        <p:spPr>
          <a:xfrm>
            <a:off x="6237151" y="2003176"/>
            <a:ext cx="3560848" cy="39568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9798000" y="2553582"/>
            <a:ext cx="921303" cy="995376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8664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65120" y="924726"/>
            <a:ext cx="10354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информирования в медицинской организации»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3" y="1990168"/>
            <a:ext cx="5676072" cy="37840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457" y="1990168"/>
            <a:ext cx="5676073" cy="37840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232962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65120" y="924726"/>
            <a:ext cx="10354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информирования в медицинской организации»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3" y="1990168"/>
            <a:ext cx="5676072" cy="37840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457" y="1990168"/>
            <a:ext cx="5676073" cy="37840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ятно 1 5"/>
          <p:cNvSpPr/>
          <p:nvPr/>
        </p:nvSpPr>
        <p:spPr>
          <a:xfrm>
            <a:off x="965120" y="2715808"/>
            <a:ext cx="2059708" cy="1607127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B050"/>
                </a:solidFill>
              </a:rPr>
              <a:t>Уместное размещение</a:t>
            </a:r>
          </a:p>
        </p:txBody>
      </p:sp>
      <p:sp>
        <p:nvSpPr>
          <p:cNvPr id="7" name="Пятно 1 6"/>
          <p:cNvSpPr/>
          <p:nvPr/>
        </p:nvSpPr>
        <p:spPr>
          <a:xfrm>
            <a:off x="9615247" y="4322935"/>
            <a:ext cx="2059708" cy="1607127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Неуместное размещение</a:t>
            </a:r>
          </a:p>
        </p:txBody>
      </p:sp>
    </p:spTree>
    <p:extLst>
      <p:ext uri="{BB962C8B-B14F-4D97-AF65-F5344CB8AC3E}">
        <p14:creationId xmlns:p14="http://schemas.microsoft.com/office/powerpoint/2010/main" val="354868988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65120" y="924726"/>
            <a:ext cx="10354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информирования в медицинской организации»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706" y="1692552"/>
            <a:ext cx="7457092" cy="48362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279458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65120" y="924726"/>
            <a:ext cx="10354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информирования в медицинской организации»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706" y="1692552"/>
            <a:ext cx="7457092" cy="48362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ятно 1 4"/>
          <p:cNvSpPr/>
          <p:nvPr/>
        </p:nvSpPr>
        <p:spPr>
          <a:xfrm>
            <a:off x="1076852" y="1284172"/>
            <a:ext cx="2059708" cy="1607127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B050"/>
                </a:solidFill>
              </a:rPr>
              <a:t>Уместное размещение</a:t>
            </a:r>
          </a:p>
        </p:txBody>
      </p:sp>
      <p:sp>
        <p:nvSpPr>
          <p:cNvPr id="6" name="Пятно 1 5"/>
          <p:cNvSpPr/>
          <p:nvPr/>
        </p:nvSpPr>
        <p:spPr>
          <a:xfrm>
            <a:off x="5112383" y="5098791"/>
            <a:ext cx="2059708" cy="1607127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Ограничение доступности</a:t>
            </a:r>
          </a:p>
        </p:txBody>
      </p:sp>
    </p:spTree>
    <p:extLst>
      <p:ext uri="{BB962C8B-B14F-4D97-AF65-F5344CB8AC3E}">
        <p14:creationId xmlns:p14="http://schemas.microsoft.com/office/powerpoint/2010/main" val="201244785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833718" y="882200"/>
            <a:ext cx="106021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информирования в медицинской организации»</a:t>
            </a: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307" y="1441444"/>
            <a:ext cx="6466759" cy="51034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833980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833718" y="882200"/>
            <a:ext cx="106021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информирования в медицинской организации»</a:t>
            </a: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930" y="1532411"/>
            <a:ext cx="3764199" cy="50174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ятно 1 7"/>
          <p:cNvSpPr/>
          <p:nvPr/>
        </p:nvSpPr>
        <p:spPr>
          <a:xfrm>
            <a:off x="219075" y="1343865"/>
            <a:ext cx="2691192" cy="1997139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На указателях разная информация с разных сторон</a:t>
            </a:r>
          </a:p>
        </p:txBody>
      </p:sp>
      <p:sp>
        <p:nvSpPr>
          <p:cNvPr id="9" name="Пятно 1 8"/>
          <p:cNvSpPr/>
          <p:nvPr/>
        </p:nvSpPr>
        <p:spPr>
          <a:xfrm>
            <a:off x="1299295" y="4873208"/>
            <a:ext cx="2059708" cy="1607127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Указатели перекрывают друг друга</a:t>
            </a:r>
          </a:p>
        </p:txBody>
      </p:sp>
      <p:sp>
        <p:nvSpPr>
          <p:cNvPr id="10" name="Пятно 1 8">
            <a:extLst>
              <a:ext uri="{FF2B5EF4-FFF2-40B4-BE49-F238E27FC236}">
                <a16:creationId xmlns:a16="http://schemas.microsoft.com/office/drawing/2014/main" id="{0297E576-F026-41EC-8C5E-5A73F8E29668}"/>
              </a:ext>
            </a:extLst>
          </p:cNvPr>
          <p:cNvSpPr/>
          <p:nvPr/>
        </p:nvSpPr>
        <p:spPr>
          <a:xfrm>
            <a:off x="857250" y="3303543"/>
            <a:ext cx="2333529" cy="1849482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Принцип цветового кодирования не понятен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58E4D06-03F7-48BE-8D0D-C6648906AE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7" t="11902" r="18604" b="8590"/>
          <a:stretch/>
        </p:blipFill>
        <p:spPr>
          <a:xfrm>
            <a:off x="6581775" y="1532411"/>
            <a:ext cx="5461888" cy="48779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Пятно 1 7">
            <a:extLst>
              <a:ext uri="{FF2B5EF4-FFF2-40B4-BE49-F238E27FC236}">
                <a16:creationId xmlns:a16="http://schemas.microsoft.com/office/drawing/2014/main" id="{68512763-2ECA-492B-81A7-FB3B52B30D6F}"/>
              </a:ext>
            </a:extLst>
          </p:cNvPr>
          <p:cNvSpPr/>
          <p:nvPr/>
        </p:nvSpPr>
        <p:spPr>
          <a:xfrm>
            <a:off x="7797534" y="1432655"/>
            <a:ext cx="2691192" cy="1997139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На указателях разная информация с разных сторон</a:t>
            </a:r>
          </a:p>
        </p:txBody>
      </p:sp>
    </p:spTree>
    <p:extLst>
      <p:ext uri="{BB962C8B-B14F-4D97-AF65-F5344CB8AC3E}">
        <p14:creationId xmlns:p14="http://schemas.microsoft.com/office/powerpoint/2010/main" val="309957280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833718" y="882200"/>
            <a:ext cx="106021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информирования в медицинской организации»</a:t>
            </a: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015" y="1421394"/>
            <a:ext cx="7798244" cy="52057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5766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92261" y="1293294"/>
            <a:ext cx="73597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b="1" dirty="0">
                <a:solidFill>
                  <a:srgbClr val="0070C0"/>
                </a:solidFill>
              </a:rPr>
              <a:t>Исключения </a:t>
            </a:r>
            <a:r>
              <a:rPr lang="ru-RU" dirty="0">
                <a:solidFill>
                  <a:srgbClr val="0070C0"/>
                </a:solidFill>
              </a:rPr>
              <a:t>для проведения оценки критериев: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335078" y="2672514"/>
            <a:ext cx="902745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95275" algn="l"/>
              </a:tabLst>
            </a:pPr>
            <a:r>
              <a:rPr lang="ru-RU" sz="2000" dirty="0"/>
              <a:t>Прием пациентов, имеющих право на внеочередной прием  в соответствии с законодательством Российской Федерации и ее субъектов.</a:t>
            </a:r>
          </a:p>
          <a:p>
            <a:pPr>
              <a:tabLst>
                <a:tab pos="295275" algn="l"/>
              </a:tabLst>
            </a:pPr>
            <a:endParaRPr lang="ru-RU" sz="2000" dirty="0"/>
          </a:p>
          <a:p>
            <a:pPr>
              <a:tabLst>
                <a:tab pos="295275" algn="l"/>
              </a:tabLst>
            </a:pPr>
            <a:r>
              <a:rPr lang="ru-RU" sz="2000" dirty="0"/>
              <a:t>Прием врачами-специалистами пациентов, нуждающихся в оказании неотложной/экстренной медицинской помощи.</a:t>
            </a:r>
          </a:p>
          <a:p>
            <a:pPr>
              <a:tabLst>
                <a:tab pos="295275" algn="l"/>
              </a:tabLst>
            </a:pPr>
            <a:endParaRPr lang="ru-RU" sz="2000" dirty="0"/>
          </a:p>
          <a:p>
            <a:pPr>
              <a:tabLst>
                <a:tab pos="295275" algn="l"/>
              </a:tabLst>
            </a:pPr>
            <a:r>
              <a:rPr lang="ru-RU" sz="2000" dirty="0"/>
              <a:t>Прием, прерванный или задержанный по причине возникновения форс-мажорных ситуаций (чрезвычайные и непредотвратимые обстоятельства, которые невозможно ни предвидеть, ни предотвратить разумными силами: пожар, наводнение, землетрясение, забастовка, массовые беспорядки, мятеж, войны и пр.).</a:t>
            </a:r>
            <a:endParaRPr lang="ru-RU" sz="20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92261" y="1913841"/>
            <a:ext cx="90274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95275" algn="l"/>
              </a:tabLst>
            </a:pPr>
            <a:r>
              <a:rPr lang="ru-RU" sz="2000" dirty="0"/>
              <a:t>При проведении оценки </a:t>
            </a:r>
            <a:r>
              <a:rPr lang="ru-RU" sz="2000" b="1" dirty="0"/>
              <a:t>не учитывается: 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526615" y="4620881"/>
            <a:ext cx="693144" cy="693144"/>
            <a:chOff x="-413658" y="1127858"/>
            <a:chExt cx="820231" cy="820231"/>
          </a:xfrm>
        </p:grpSpPr>
        <p:sp>
          <p:nvSpPr>
            <p:cNvPr id="13" name="Овал 12"/>
            <p:cNvSpPr/>
            <p:nvPr/>
          </p:nvSpPr>
          <p:spPr>
            <a:xfrm>
              <a:off x="-413658" y="1127858"/>
              <a:ext cx="820231" cy="820231"/>
            </a:xfrm>
            <a:prstGeom prst="ellipse">
              <a:avLst/>
            </a:prstGeom>
            <a:solidFill>
              <a:srgbClr val="F03C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265925" y="1230934"/>
              <a:ext cx="547307" cy="614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Группа 14"/>
          <p:cNvGrpSpPr/>
          <p:nvPr/>
        </p:nvGrpSpPr>
        <p:grpSpPr>
          <a:xfrm>
            <a:off x="517091" y="3670492"/>
            <a:ext cx="693144" cy="693144"/>
            <a:chOff x="-413658" y="1127858"/>
            <a:chExt cx="820231" cy="820231"/>
          </a:xfrm>
        </p:grpSpPr>
        <p:sp>
          <p:nvSpPr>
            <p:cNvPr id="16" name="Овал 15"/>
            <p:cNvSpPr/>
            <p:nvPr/>
          </p:nvSpPr>
          <p:spPr>
            <a:xfrm>
              <a:off x="-413658" y="1127858"/>
              <a:ext cx="820231" cy="820231"/>
            </a:xfrm>
            <a:prstGeom prst="ellipse">
              <a:avLst/>
            </a:prstGeom>
            <a:solidFill>
              <a:srgbClr val="F03C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265925" y="1230934"/>
              <a:ext cx="547307" cy="614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517091" y="2726304"/>
            <a:ext cx="693144" cy="693144"/>
            <a:chOff x="-413658" y="1127858"/>
            <a:chExt cx="820231" cy="820231"/>
          </a:xfrm>
        </p:grpSpPr>
        <p:sp>
          <p:nvSpPr>
            <p:cNvPr id="19" name="Овал 18"/>
            <p:cNvSpPr/>
            <p:nvPr/>
          </p:nvSpPr>
          <p:spPr>
            <a:xfrm>
              <a:off x="-413658" y="1127858"/>
              <a:ext cx="820231" cy="820231"/>
            </a:xfrm>
            <a:prstGeom prst="ellipse">
              <a:avLst/>
            </a:prstGeom>
            <a:solidFill>
              <a:srgbClr val="F03C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265925" y="1230934"/>
              <a:ext cx="547307" cy="614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982" y="1105957"/>
            <a:ext cx="1986867" cy="198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0737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833718" y="882200"/>
            <a:ext cx="106021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информирования в медицинской организации»</a:t>
            </a: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015" y="1421394"/>
            <a:ext cx="7798244" cy="52057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Овал 4"/>
          <p:cNvSpPr/>
          <p:nvPr/>
        </p:nvSpPr>
        <p:spPr>
          <a:xfrm>
            <a:off x="6012137" y="4221853"/>
            <a:ext cx="2380939" cy="10613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ятно 1 5"/>
          <p:cNvSpPr/>
          <p:nvPr/>
        </p:nvSpPr>
        <p:spPr>
          <a:xfrm>
            <a:off x="5476876" y="1421394"/>
            <a:ext cx="3208626" cy="1607127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Неуместное размещение сведений об администрации МО</a:t>
            </a:r>
          </a:p>
        </p:txBody>
      </p:sp>
    </p:spTree>
    <p:extLst>
      <p:ext uri="{BB962C8B-B14F-4D97-AF65-F5344CB8AC3E}">
        <p14:creationId xmlns:p14="http://schemas.microsoft.com/office/powerpoint/2010/main" val="372201818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833718" y="882200"/>
            <a:ext cx="106021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информирования в медицинской организации»</a:t>
            </a: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277" y="1510119"/>
            <a:ext cx="6817059" cy="51123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108438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833718" y="882200"/>
            <a:ext cx="106021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информирования в медицинской организации»</a:t>
            </a: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22" y="1450109"/>
            <a:ext cx="3788786" cy="50522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403" y="1450685"/>
            <a:ext cx="3788786" cy="50517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ятно 1 6"/>
          <p:cNvSpPr/>
          <p:nvPr/>
        </p:nvSpPr>
        <p:spPr>
          <a:xfrm>
            <a:off x="8334374" y="1253407"/>
            <a:ext cx="3686176" cy="2722847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Ограничение доступности: размещение в одном кармашке нескольких различных элементов системы информирования </a:t>
            </a:r>
          </a:p>
        </p:txBody>
      </p:sp>
    </p:spTree>
    <p:extLst>
      <p:ext uri="{BB962C8B-B14F-4D97-AF65-F5344CB8AC3E}">
        <p14:creationId xmlns:p14="http://schemas.microsoft.com/office/powerpoint/2010/main" val="51372121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833718" y="882200"/>
            <a:ext cx="106021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информирования в медицинской организации»</a:t>
            </a: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012" y="1506071"/>
            <a:ext cx="7597589" cy="50650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203159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833718" y="882200"/>
            <a:ext cx="106021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информирования в медицинской организации»</a:t>
            </a: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012" y="1506071"/>
            <a:ext cx="7597589" cy="50650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ятно 1 4"/>
          <p:cNvSpPr/>
          <p:nvPr/>
        </p:nvSpPr>
        <p:spPr>
          <a:xfrm>
            <a:off x="4275713" y="4859509"/>
            <a:ext cx="2059708" cy="1607127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Неуместное размещение</a:t>
            </a:r>
          </a:p>
        </p:txBody>
      </p:sp>
    </p:spTree>
    <p:extLst>
      <p:ext uri="{BB962C8B-B14F-4D97-AF65-F5344CB8AC3E}">
        <p14:creationId xmlns:p14="http://schemas.microsoft.com/office/powerpoint/2010/main" val="300486243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0414" cy="685958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26705" y="4240431"/>
            <a:ext cx="89653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sz="2800" b="1" dirty="0">
                <a:solidFill>
                  <a:schemeClr val="bg1"/>
                </a:solidFill>
              </a:rPr>
              <a:t>Критерий 16</a:t>
            </a:r>
          </a:p>
          <a:p>
            <a:pPr algn="ctr">
              <a:spcAft>
                <a:spcPts val="0"/>
              </a:spcAft>
              <a:tabLst>
                <a:tab pos="295275" algn="l"/>
              </a:tabLst>
            </a:pPr>
            <a:endParaRPr lang="ru-RU" sz="2800" b="1" dirty="0">
              <a:solidFill>
                <a:schemeClr val="bg1"/>
              </a:solidFill>
            </a:endParaRPr>
          </a:p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sz="2800" dirty="0">
                <a:solidFill>
                  <a:schemeClr val="bg1"/>
                </a:solidFill>
              </a:rPr>
              <a:t>«Обеспечение амбулаторного приема плановых пациентов врачами строго по времени и по предварительной записи»</a:t>
            </a:r>
          </a:p>
        </p:txBody>
      </p:sp>
    </p:spTree>
    <p:extLst>
      <p:ext uri="{BB962C8B-B14F-4D97-AF65-F5344CB8AC3E}">
        <p14:creationId xmlns:p14="http://schemas.microsoft.com/office/powerpoint/2010/main" val="59877378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475103" y="846151"/>
            <a:ext cx="855541" cy="855541"/>
            <a:chOff x="522097" y="1557153"/>
            <a:chExt cx="855541" cy="855541"/>
          </a:xfrm>
        </p:grpSpPr>
        <p:sp>
          <p:nvSpPr>
            <p:cNvPr id="27" name="Овал 26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57" y="1708263"/>
              <a:ext cx="555076" cy="55536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2" name="Прямоугольник 11"/>
          <p:cNvSpPr/>
          <p:nvPr/>
        </p:nvSpPr>
        <p:spPr>
          <a:xfrm>
            <a:off x="6869655" y="4619750"/>
            <a:ext cx="45931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C00000"/>
                </a:solidFill>
              </a:rPr>
              <a:t>При отсутствии в проверяемой медицинской организации возможности предварительной записи на плановый амбулаторный прием </a:t>
            </a:r>
            <a:r>
              <a:rPr lang="ru-RU" sz="1800" b="1" dirty="0">
                <a:solidFill>
                  <a:srgbClr val="C00000"/>
                </a:solidFill>
              </a:rPr>
              <a:t>ко всем специалистам</a:t>
            </a:r>
            <a:r>
              <a:rPr lang="ru-RU" sz="1800" dirty="0">
                <a:solidFill>
                  <a:srgbClr val="C00000"/>
                </a:solidFill>
              </a:rPr>
              <a:t>, наблюдения не проводятся – </a:t>
            </a:r>
            <a:r>
              <a:rPr lang="ru-RU" sz="1800" u="sng" dirty="0">
                <a:solidFill>
                  <a:srgbClr val="C00000"/>
                </a:solidFill>
              </a:rPr>
              <a:t>критерий не достигнут</a:t>
            </a:r>
            <a:r>
              <a:rPr lang="ru-RU" sz="18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70904" y="981533"/>
            <a:ext cx="90698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600" b="1" dirty="0">
                <a:solidFill>
                  <a:srgbClr val="0070C0"/>
                </a:solidFill>
              </a:rPr>
              <a:t>Критерий «Обеспечение амбулаторного приема плановых пациентов врачами строго по времени и по предварительной записи»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418817" y="1966933"/>
            <a:ext cx="459313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0C0"/>
              </a:buClr>
            </a:pPr>
            <a:r>
              <a:rPr lang="ru-RU" sz="1800" b="1" dirty="0">
                <a:solidFill>
                  <a:srgbClr val="0070C0"/>
                </a:solidFill>
              </a:rPr>
              <a:t>Для достижения целевого значения критерия на первом уровне необходимо обеспечить:</a:t>
            </a:r>
          </a:p>
          <a:p>
            <a:pPr>
              <a:buClr>
                <a:srgbClr val="0070C0"/>
              </a:buClr>
            </a:pPr>
            <a:endParaRPr lang="ru-RU" sz="1800" b="1" dirty="0">
              <a:solidFill>
                <a:srgbClr val="0070C0"/>
              </a:solidFill>
            </a:endParaRPr>
          </a:p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ru-RU" sz="1800" dirty="0"/>
              <a:t>не менее 50% – доля посещений по предварительной записи, </a:t>
            </a:r>
          </a:p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ru-RU" sz="1800" dirty="0"/>
              <a:t>не менее 80% - доля пациентов по предварительной записи, принятых по установленному времени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904" y="4619750"/>
            <a:ext cx="2042664" cy="20426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602" y="4646578"/>
            <a:ext cx="2015836" cy="20158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50" y="2323640"/>
            <a:ext cx="2612973" cy="26129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4" t="11405" r="7066" b="12269"/>
          <a:stretch/>
        </p:blipFill>
        <p:spPr>
          <a:xfrm>
            <a:off x="6936239" y="2750584"/>
            <a:ext cx="1328511" cy="144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7200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475103" y="846151"/>
            <a:ext cx="855541" cy="855541"/>
            <a:chOff x="522097" y="1557153"/>
            <a:chExt cx="855541" cy="855541"/>
          </a:xfrm>
        </p:grpSpPr>
        <p:sp>
          <p:nvSpPr>
            <p:cNvPr id="27" name="Овал 26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57" y="1708263"/>
              <a:ext cx="555076" cy="55536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5" t="1" r="16717" b="42506"/>
          <a:stretch/>
        </p:blipFill>
        <p:spPr>
          <a:xfrm>
            <a:off x="4679576" y="1552627"/>
            <a:ext cx="7510837" cy="5239236"/>
          </a:xfrm>
          <a:prstGeom prst="rect">
            <a:avLst/>
          </a:prstGeom>
        </p:spPr>
      </p:pic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5665658" y="2202226"/>
          <a:ext cx="6382910" cy="405055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69525">
                  <a:extLst>
                    <a:ext uri="{9D8B030D-6E8A-4147-A177-3AD203B41FA5}">
                      <a16:colId xmlns:a16="http://schemas.microsoft.com/office/drawing/2014/main" val="3399644677"/>
                    </a:ext>
                  </a:extLst>
                </a:gridCol>
                <a:gridCol w="784762">
                  <a:extLst>
                    <a:ext uri="{9D8B030D-6E8A-4147-A177-3AD203B41FA5}">
                      <a16:colId xmlns:a16="http://schemas.microsoft.com/office/drawing/2014/main" val="631415035"/>
                    </a:ext>
                  </a:extLst>
                </a:gridCol>
                <a:gridCol w="784762">
                  <a:extLst>
                    <a:ext uri="{9D8B030D-6E8A-4147-A177-3AD203B41FA5}">
                      <a16:colId xmlns:a16="http://schemas.microsoft.com/office/drawing/2014/main" val="113011840"/>
                    </a:ext>
                  </a:extLst>
                </a:gridCol>
                <a:gridCol w="732360">
                  <a:extLst>
                    <a:ext uri="{9D8B030D-6E8A-4147-A177-3AD203B41FA5}">
                      <a16:colId xmlns:a16="http://schemas.microsoft.com/office/drawing/2014/main" val="3626050978"/>
                    </a:ext>
                  </a:extLst>
                </a:gridCol>
                <a:gridCol w="837167">
                  <a:extLst>
                    <a:ext uri="{9D8B030D-6E8A-4147-A177-3AD203B41FA5}">
                      <a16:colId xmlns:a16="http://schemas.microsoft.com/office/drawing/2014/main" val="2583099773"/>
                    </a:ext>
                  </a:extLst>
                </a:gridCol>
                <a:gridCol w="837167">
                  <a:extLst>
                    <a:ext uri="{9D8B030D-6E8A-4147-A177-3AD203B41FA5}">
                      <a16:colId xmlns:a16="http://schemas.microsoft.com/office/drawing/2014/main" val="919139136"/>
                    </a:ext>
                  </a:extLst>
                </a:gridCol>
                <a:gridCol w="837167">
                  <a:extLst>
                    <a:ext uri="{9D8B030D-6E8A-4147-A177-3AD203B41FA5}">
                      <a16:colId xmlns:a16="http://schemas.microsoft.com/office/drawing/2014/main" val="4158645363"/>
                    </a:ext>
                  </a:extLst>
                </a:gridCol>
              </a:tblGrid>
              <a:tr h="30789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Наименование специальности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Наименование кабинета 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и его номер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Организация амбулаторного приема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Достижение критерия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(да/нет)</a:t>
                      </a:r>
                    </a:p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849736"/>
                  </a:ext>
                </a:extLst>
              </a:tr>
              <a:tr h="337512"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По предварительной записи 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(да/нет)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Строго по времени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(да/нет)</a:t>
                      </a:r>
                    </a:p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648909"/>
                  </a:ext>
                </a:extLst>
              </a:tr>
              <a:tr h="238353"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(да/нет)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(да/нет)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850028"/>
                  </a:ext>
                </a:extLst>
              </a:tr>
              <a:tr h="1792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663698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3911095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8174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4370928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386925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524488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619631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185661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780945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909258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975364"/>
                  </a:ext>
                </a:extLst>
              </a:tr>
              <a:tr h="312389">
                <a:tc gridSpan="6"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Достижение целевого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значения (да/нет):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367704"/>
                  </a:ext>
                </a:extLst>
              </a:tr>
            </a:tbl>
          </a:graphicData>
        </a:graphic>
      </p:graphicFrame>
      <p:sp>
        <p:nvSpPr>
          <p:cNvPr id="11" name="Правая фигурная скобка 10"/>
          <p:cNvSpPr/>
          <p:nvPr/>
        </p:nvSpPr>
        <p:spPr>
          <a:xfrm rot="16200000">
            <a:off x="6706436" y="728413"/>
            <a:ext cx="316807" cy="2263363"/>
          </a:xfrm>
          <a:prstGeom prst="rightBrace">
            <a:avLst>
              <a:gd name="adj1" fmla="val 53540"/>
              <a:gd name="adj2" fmla="val 51015"/>
            </a:avLst>
          </a:prstGeom>
          <a:ln w="25400" cap="rnd" cmpd="sng">
            <a:solidFill>
              <a:srgbClr val="0070C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5762237" y="1287805"/>
            <a:ext cx="22052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Заполняет </a:t>
            </a:r>
          </a:p>
          <a:p>
            <a:pPr algn="ctr"/>
            <a:r>
              <a:rPr lang="ru-RU" sz="1100" dirty="0"/>
              <a:t>проверяемая МО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83388" y="1186121"/>
            <a:ext cx="33897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Заполняет специалист, проводящий аудит</a:t>
            </a:r>
          </a:p>
        </p:txBody>
      </p:sp>
      <p:sp>
        <p:nvSpPr>
          <p:cNvPr id="17" name="Правая фигурная скобка 16"/>
          <p:cNvSpPr/>
          <p:nvPr/>
        </p:nvSpPr>
        <p:spPr>
          <a:xfrm rot="16200000">
            <a:off x="9864140" y="-165929"/>
            <a:ext cx="316807" cy="4052046"/>
          </a:xfrm>
          <a:prstGeom prst="rightBrace">
            <a:avLst>
              <a:gd name="adj1" fmla="val 36152"/>
              <a:gd name="adj2" fmla="val 51015"/>
            </a:avLst>
          </a:prstGeom>
          <a:ln w="25400" cap="rnd" cmpd="sng">
            <a:solidFill>
              <a:srgbClr val="F03C4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418817" y="795831"/>
            <a:ext cx="53226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600" b="1" dirty="0">
                <a:solidFill>
                  <a:srgbClr val="0070C0"/>
                </a:solidFill>
              </a:rPr>
              <a:t>Критерий «Обеспечение амбулаторного приема плановых пациентов врачами строго по времени и по предварительной записи»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68188" y="2547835"/>
            <a:ext cx="41058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Заполняется проверочный лист:</a:t>
            </a:r>
          </a:p>
          <a:p>
            <a:endParaRPr lang="ru-RU" sz="1600" dirty="0"/>
          </a:p>
          <a:p>
            <a:r>
              <a:rPr lang="ru-RU" sz="1600" dirty="0"/>
              <a:t>Данные в столбцы 1, 2 вносятся специалистами проверяемой медицинской организации, в столбцы 3, 4, 5, 6, 7 – специалистом, осуществляющим аудит.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479" y="2547835"/>
            <a:ext cx="501767" cy="52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9768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5" t="1" r="16717" b="42506"/>
          <a:stretch/>
        </p:blipFill>
        <p:spPr>
          <a:xfrm>
            <a:off x="4679576" y="1552627"/>
            <a:ext cx="7510837" cy="5239236"/>
          </a:xfrm>
          <a:prstGeom prst="rect">
            <a:avLst/>
          </a:prstGeom>
        </p:spPr>
      </p:pic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5665658" y="2202226"/>
          <a:ext cx="6382910" cy="405055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69525">
                  <a:extLst>
                    <a:ext uri="{9D8B030D-6E8A-4147-A177-3AD203B41FA5}">
                      <a16:colId xmlns:a16="http://schemas.microsoft.com/office/drawing/2014/main" val="3399644677"/>
                    </a:ext>
                  </a:extLst>
                </a:gridCol>
                <a:gridCol w="784762">
                  <a:extLst>
                    <a:ext uri="{9D8B030D-6E8A-4147-A177-3AD203B41FA5}">
                      <a16:colId xmlns:a16="http://schemas.microsoft.com/office/drawing/2014/main" val="631415035"/>
                    </a:ext>
                  </a:extLst>
                </a:gridCol>
                <a:gridCol w="784762">
                  <a:extLst>
                    <a:ext uri="{9D8B030D-6E8A-4147-A177-3AD203B41FA5}">
                      <a16:colId xmlns:a16="http://schemas.microsoft.com/office/drawing/2014/main" val="113011840"/>
                    </a:ext>
                  </a:extLst>
                </a:gridCol>
                <a:gridCol w="732360">
                  <a:extLst>
                    <a:ext uri="{9D8B030D-6E8A-4147-A177-3AD203B41FA5}">
                      <a16:colId xmlns:a16="http://schemas.microsoft.com/office/drawing/2014/main" val="3626050978"/>
                    </a:ext>
                  </a:extLst>
                </a:gridCol>
                <a:gridCol w="837167">
                  <a:extLst>
                    <a:ext uri="{9D8B030D-6E8A-4147-A177-3AD203B41FA5}">
                      <a16:colId xmlns:a16="http://schemas.microsoft.com/office/drawing/2014/main" val="2583099773"/>
                    </a:ext>
                  </a:extLst>
                </a:gridCol>
                <a:gridCol w="837167">
                  <a:extLst>
                    <a:ext uri="{9D8B030D-6E8A-4147-A177-3AD203B41FA5}">
                      <a16:colId xmlns:a16="http://schemas.microsoft.com/office/drawing/2014/main" val="919139136"/>
                    </a:ext>
                  </a:extLst>
                </a:gridCol>
                <a:gridCol w="837167">
                  <a:extLst>
                    <a:ext uri="{9D8B030D-6E8A-4147-A177-3AD203B41FA5}">
                      <a16:colId xmlns:a16="http://schemas.microsoft.com/office/drawing/2014/main" val="4158645363"/>
                    </a:ext>
                  </a:extLst>
                </a:gridCol>
              </a:tblGrid>
              <a:tr h="30789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Наименование специальности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Наименование кабинета 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и его номер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Организация амбулаторного приема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Достижение критерия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(да/нет)</a:t>
                      </a:r>
                    </a:p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849736"/>
                  </a:ext>
                </a:extLst>
              </a:tr>
              <a:tr h="337512"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По предварительной записи 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(да/нет)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Строго по времени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(да/нет)</a:t>
                      </a:r>
                    </a:p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648909"/>
                  </a:ext>
                </a:extLst>
              </a:tr>
              <a:tr h="238353"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(да/нет)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(да/нет)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850028"/>
                  </a:ext>
                </a:extLst>
              </a:tr>
              <a:tr h="1792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663698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marL="0" marR="0" lvl="0" indent="0" algn="l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Врач-педиатр участковый, участок 1</a:t>
                      </a:r>
                    </a:p>
                  </a:txBody>
                  <a:tcPr marL="36000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</a:t>
                      </a: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3911095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marL="0" marR="0" lvl="0" indent="0" algn="l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Врач-педиатр участковый, участок 3</a:t>
                      </a:r>
                    </a:p>
                  </a:txBody>
                  <a:tcPr marL="36000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</a:t>
                      </a: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8174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marL="0" marR="0" lvl="0" indent="0" algn="l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Врач-педиатр участковый, участок 4</a:t>
                      </a:r>
                    </a:p>
                  </a:txBody>
                  <a:tcPr marL="36000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</a:t>
                      </a: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4370928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Врач-педиатр участковый, участок 18</a:t>
                      </a:r>
                    </a:p>
                  </a:txBody>
                  <a:tcPr marL="36000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</a:t>
                      </a: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386925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Врач-невролог</a:t>
                      </a:r>
                    </a:p>
                  </a:txBody>
                  <a:tcPr marL="36000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246</a:t>
                      </a: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524488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Врач-аллерголог-иммунолог</a:t>
                      </a:r>
                    </a:p>
                  </a:txBody>
                  <a:tcPr marL="36000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242</a:t>
                      </a: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619631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Врач-оториноларинголог</a:t>
                      </a:r>
                    </a:p>
                  </a:txBody>
                  <a:tcPr marL="36000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244</a:t>
                      </a: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185661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780945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sng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Врач-травматолог-ортопед</a:t>
                      </a: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sng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310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909258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sng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Врач-офтальмолог</a:t>
                      </a: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sng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226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975364"/>
                  </a:ext>
                </a:extLst>
              </a:tr>
              <a:tr h="312389">
                <a:tc gridSpan="6"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Достижение целевого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значения (да/нет):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367704"/>
                  </a:ext>
                </a:extLst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 flipV="1">
            <a:off x="694571" y="1875156"/>
            <a:ext cx="4311538" cy="277090"/>
          </a:xfrm>
          <a:prstGeom prst="rect">
            <a:avLst/>
          </a:prstGeom>
          <a:solidFill>
            <a:schemeClr val="tx2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 flipV="1">
            <a:off x="712997" y="2998297"/>
            <a:ext cx="4293111" cy="277090"/>
          </a:xfrm>
          <a:prstGeom prst="rect">
            <a:avLst/>
          </a:prstGeom>
          <a:solidFill>
            <a:schemeClr val="bg2">
              <a:lumMod val="9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475103" y="846151"/>
            <a:ext cx="855541" cy="855541"/>
            <a:chOff x="522097" y="1557153"/>
            <a:chExt cx="855541" cy="855541"/>
          </a:xfrm>
        </p:grpSpPr>
        <p:sp>
          <p:nvSpPr>
            <p:cNvPr id="27" name="Овал 26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57" y="1708263"/>
              <a:ext cx="555076" cy="55536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" name="Прямоугольник 4"/>
          <p:cNvSpPr/>
          <p:nvPr/>
        </p:nvSpPr>
        <p:spPr>
          <a:xfrm>
            <a:off x="1418817" y="795831"/>
            <a:ext cx="53226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600" b="1" dirty="0">
                <a:solidFill>
                  <a:srgbClr val="0070C0"/>
                </a:solidFill>
              </a:rPr>
              <a:t>Критерий «Обеспечение амбулаторного приема плановых пациентов врачами строго по времени и по предварительной записи»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741458" y="714847"/>
            <a:ext cx="50830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</a:rPr>
              <a:t> Для проведения наблюдения рекомендуется определить кабинеты, расположенные </a:t>
            </a:r>
            <a:br>
              <a:rPr lang="ru-RU" sz="1600" dirty="0">
                <a:solidFill>
                  <a:srgbClr val="C00000"/>
                </a:solidFill>
              </a:rPr>
            </a:br>
            <a:r>
              <a:rPr lang="ru-RU" sz="1600" dirty="0">
                <a:solidFill>
                  <a:srgbClr val="C00000"/>
                </a:solidFill>
              </a:rPr>
              <a:t>в непосредственной близости друга от друга, что позволит обеспечить возможность параллельного наблюдения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41242" y="1831262"/>
            <a:ext cx="4447994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/>
              <a:t>В столбец 1 вносятся сведения о наименовании кабинета врача-терапевта/врача-педиатра/врача общей практики (не менее 4), врачей-специалистов (не менее 3)</a:t>
            </a:r>
          </a:p>
          <a:p>
            <a:endParaRPr lang="ru-RU" sz="1500" dirty="0"/>
          </a:p>
          <a:p>
            <a:r>
              <a:rPr lang="ru-RU" sz="1500" dirty="0"/>
              <a:t>В столбец 2 вносятся сведения о номере кабинета врача-терапевта/врача-педиатра/врача общей практики (не менее 4), врачей-специалистов (не менее 3)</a:t>
            </a:r>
          </a:p>
          <a:p>
            <a:endParaRPr lang="ru-RU" sz="1500" dirty="0"/>
          </a:p>
          <a:p>
            <a:r>
              <a:rPr lang="ru-RU" sz="1500" dirty="0"/>
              <a:t>В случае отсутствия в оцениваемой медицинской организации/структурном подразделении требуемого количества врачей в соответствии с расчетным количеством согласно количеству прикрепленного населения и порядкам оказания медицинской помощи, наблюдение проводится во время </a:t>
            </a:r>
            <a:r>
              <a:rPr lang="ru-RU" sz="1500" b="1" dirty="0"/>
              <a:t>одновременного приема наибольшего количества врачей, ведущих плановый прием в данной медицинской организации</a:t>
            </a:r>
            <a:endParaRPr lang="ru-RU" sz="15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4" t="11405" r="7066" b="12269"/>
          <a:stretch/>
        </p:blipFill>
        <p:spPr>
          <a:xfrm>
            <a:off x="6554720" y="742078"/>
            <a:ext cx="494406" cy="53672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475" y="1831262"/>
            <a:ext cx="501767" cy="52933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515" y="3081421"/>
            <a:ext cx="501767" cy="52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9386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190" y="695786"/>
            <a:ext cx="8543365" cy="69376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346610" y="735311"/>
            <a:ext cx="855541" cy="855541"/>
            <a:chOff x="522097" y="1557153"/>
            <a:chExt cx="855541" cy="855541"/>
          </a:xfrm>
        </p:grpSpPr>
        <p:sp>
          <p:nvSpPr>
            <p:cNvPr id="27" name="Овал 26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57" y="1708263"/>
              <a:ext cx="555076" cy="55536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5510" y="570809"/>
            <a:ext cx="7380408" cy="62100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664" y="2007833"/>
            <a:ext cx="6728136" cy="44366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2774" y="997261"/>
            <a:ext cx="4073929" cy="4917775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5680364" y="4045527"/>
            <a:ext cx="103447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3311237" y="3796145"/>
            <a:ext cx="1870363" cy="4619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3324882" y="3916219"/>
            <a:ext cx="457619" cy="4617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7910946" y="1348509"/>
            <a:ext cx="1260763" cy="4618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7933697" y="1524741"/>
            <a:ext cx="137688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8302032" y="1791855"/>
            <a:ext cx="361677" cy="123767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006" y="3210710"/>
            <a:ext cx="3267545" cy="3231806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8497455" y="3675831"/>
            <a:ext cx="238492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sz="1400" dirty="0">
                <a:latin typeface="Mistral" panose="03090702030407020403" pitchFamily="66" charset="0"/>
              </a:rPr>
              <a:t>Время приема </a:t>
            </a:r>
          </a:p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sz="1400" b="1" dirty="0">
                <a:latin typeface="Mistral" panose="03090702030407020403" pitchFamily="66" charset="0"/>
              </a:rPr>
              <a:t>с 08.00 до 11.00 – 180 минут.</a:t>
            </a:r>
          </a:p>
          <a:p>
            <a:pPr algn="ctr">
              <a:spcAft>
                <a:spcPts val="0"/>
              </a:spcAft>
              <a:tabLst>
                <a:tab pos="295275" algn="l"/>
              </a:tabLst>
            </a:pPr>
            <a:endParaRPr lang="ru-RU" sz="1400" b="1" dirty="0">
              <a:latin typeface="Mistral" panose="03090702030407020403" pitchFamily="66" charset="0"/>
            </a:endParaRPr>
          </a:p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sz="1400" dirty="0">
                <a:latin typeface="Mistral" panose="03090702030407020403" pitchFamily="66" charset="0"/>
              </a:rPr>
              <a:t>Время приема по талонам предварительной записи </a:t>
            </a:r>
          </a:p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sz="1400" b="1" dirty="0">
                <a:latin typeface="Mistral" panose="03090702030407020403" pitchFamily="66" charset="0"/>
              </a:rPr>
              <a:t>с 08.00 до 10.00 – 120 минут.</a:t>
            </a:r>
          </a:p>
          <a:p>
            <a:pPr algn="ctr">
              <a:spcAft>
                <a:spcPts val="0"/>
              </a:spcAft>
              <a:tabLst>
                <a:tab pos="295275" algn="l"/>
              </a:tabLst>
            </a:pPr>
            <a:endParaRPr lang="ru-RU" sz="1400" dirty="0">
              <a:latin typeface="Mistral" panose="03090702030407020403" pitchFamily="66" charset="0"/>
            </a:endParaRPr>
          </a:p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sz="1400" dirty="0">
                <a:latin typeface="Mistral" panose="03090702030407020403" pitchFamily="66" charset="0"/>
              </a:rPr>
              <a:t>Доля посещений по предварительной записи </a:t>
            </a:r>
          </a:p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sz="1400" b="1" dirty="0">
                <a:solidFill>
                  <a:srgbClr val="C00000"/>
                </a:solidFill>
                <a:latin typeface="Mistral" panose="03090702030407020403" pitchFamily="66" charset="0"/>
              </a:rPr>
              <a:t>66,7%</a:t>
            </a:r>
            <a:endParaRPr lang="ru-RU" sz="1400" dirty="0">
              <a:solidFill>
                <a:srgbClr val="C00000"/>
              </a:solidFill>
              <a:latin typeface="Mistral" panose="03090702030407020403" pitchFamily="66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7" y="1630377"/>
            <a:ext cx="1552887" cy="1535902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712551" y="1928396"/>
            <a:ext cx="979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sz="1800" b="1" dirty="0">
                <a:latin typeface="Mistral" panose="03090702030407020403" pitchFamily="66" charset="0"/>
              </a:rPr>
              <a:t>30 </a:t>
            </a:r>
          </a:p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sz="1800" dirty="0">
                <a:latin typeface="Mistral" panose="03090702030407020403" pitchFamily="66" charset="0"/>
              </a:rPr>
              <a:t>октября</a:t>
            </a:r>
          </a:p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sz="1800" dirty="0">
                <a:latin typeface="Mistral" panose="03090702030407020403" pitchFamily="66" charset="0"/>
              </a:rPr>
              <a:t>среда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5378CE2-5259-443E-9360-A6E86EE5FE29}"/>
              </a:ext>
            </a:extLst>
          </p:cNvPr>
          <p:cNvSpPr/>
          <p:nvPr/>
        </p:nvSpPr>
        <p:spPr>
          <a:xfrm>
            <a:off x="1273868" y="788570"/>
            <a:ext cx="36806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600" b="1" dirty="0">
                <a:solidFill>
                  <a:srgbClr val="0070C0"/>
                </a:solidFill>
              </a:rPr>
              <a:t>Доля посещений по предварительной записи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C8BB43B-A988-4ECF-8139-103363FE6169}"/>
              </a:ext>
            </a:extLst>
          </p:cNvPr>
          <p:cNvSpPr/>
          <p:nvPr/>
        </p:nvSpPr>
        <p:spPr>
          <a:xfrm>
            <a:off x="2138191" y="1967452"/>
            <a:ext cx="29603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</a:rPr>
              <a:t> Оцениваются выбранные врачебные амбулаторные приемы плановых пациентов на день проведения аудита!</a:t>
            </a:r>
          </a:p>
        </p:txBody>
      </p:sp>
    </p:spTree>
    <p:extLst>
      <p:ext uri="{BB962C8B-B14F-4D97-AF65-F5344CB8AC3E}">
        <p14:creationId xmlns:p14="http://schemas.microsoft.com/office/powerpoint/2010/main" val="2491744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0414" cy="685958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25088" y="4196966"/>
            <a:ext cx="89653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sz="2800" b="1" dirty="0">
                <a:solidFill>
                  <a:schemeClr val="bg1"/>
                </a:solidFill>
              </a:rPr>
              <a:t>Критерий 1</a:t>
            </a:r>
          </a:p>
          <a:p>
            <a:pPr algn="ctr">
              <a:spcAft>
                <a:spcPts val="0"/>
              </a:spcAft>
              <a:tabLst>
                <a:tab pos="295275" algn="l"/>
              </a:tabLst>
            </a:pPr>
            <a:endParaRPr lang="ru-RU" sz="2800" b="1" dirty="0">
              <a:solidFill>
                <a:schemeClr val="bg1"/>
              </a:solidFill>
            </a:endParaRPr>
          </a:p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sz="2800" dirty="0">
                <a:solidFill>
                  <a:schemeClr val="bg1"/>
                </a:solidFill>
              </a:rPr>
              <a:t>«Количество пересечений потоков при проведении диспансеризации, профилактических осмотров с иными потоками пациентов в поликлинике» </a:t>
            </a:r>
          </a:p>
        </p:txBody>
      </p:sp>
    </p:spTree>
    <p:extLst>
      <p:ext uri="{BB962C8B-B14F-4D97-AF65-F5344CB8AC3E}">
        <p14:creationId xmlns:p14="http://schemas.microsoft.com/office/powerpoint/2010/main" val="124441601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615362" y="5367949"/>
            <a:ext cx="4593133" cy="345160"/>
          </a:xfrm>
          <a:prstGeom prst="rect">
            <a:avLst/>
          </a:prstGeom>
          <a:solidFill>
            <a:schemeClr val="accent6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15361" y="4136735"/>
            <a:ext cx="4593133" cy="345160"/>
          </a:xfrm>
          <a:prstGeom prst="rect">
            <a:avLst/>
          </a:prstGeom>
          <a:solidFill>
            <a:schemeClr val="tx2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15362" y="2948118"/>
            <a:ext cx="4593133" cy="313782"/>
          </a:xfrm>
          <a:prstGeom prst="rect">
            <a:avLst/>
          </a:prstGeom>
          <a:solidFill>
            <a:schemeClr val="bg2">
              <a:lumMod val="9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15363" y="1955726"/>
            <a:ext cx="4593133" cy="345160"/>
          </a:xfrm>
          <a:prstGeom prst="rect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475103" y="846151"/>
            <a:ext cx="855541" cy="855541"/>
            <a:chOff x="522097" y="1557153"/>
            <a:chExt cx="855541" cy="855541"/>
          </a:xfrm>
        </p:grpSpPr>
        <p:sp>
          <p:nvSpPr>
            <p:cNvPr id="27" name="Овал 26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57" y="1708263"/>
              <a:ext cx="555076" cy="55536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" name="Прямоугольник 4"/>
          <p:cNvSpPr/>
          <p:nvPr/>
        </p:nvSpPr>
        <p:spPr>
          <a:xfrm>
            <a:off x="1418817" y="795831"/>
            <a:ext cx="53226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600" b="1" dirty="0">
                <a:solidFill>
                  <a:srgbClr val="0070C0"/>
                </a:solidFill>
              </a:rPr>
              <a:t>Критерий «Обеспечение амбулаторного приема плановых пациентов врачами строго по времени и по предварительной записи»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051368"/>
              </p:ext>
            </p:extLst>
          </p:nvPr>
        </p:nvGraphicFramePr>
        <p:xfrm>
          <a:off x="5578001" y="2408092"/>
          <a:ext cx="6308436" cy="41791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5055">
                  <a:extLst>
                    <a:ext uri="{9D8B030D-6E8A-4147-A177-3AD203B41FA5}">
                      <a16:colId xmlns:a16="http://schemas.microsoft.com/office/drawing/2014/main" val="3331458984"/>
                    </a:ext>
                  </a:extLst>
                </a:gridCol>
                <a:gridCol w="833561">
                  <a:extLst>
                    <a:ext uri="{9D8B030D-6E8A-4147-A177-3AD203B41FA5}">
                      <a16:colId xmlns:a16="http://schemas.microsoft.com/office/drawing/2014/main" val="1982392848"/>
                    </a:ext>
                  </a:extLst>
                </a:gridCol>
                <a:gridCol w="764330">
                  <a:extLst>
                    <a:ext uri="{9D8B030D-6E8A-4147-A177-3AD203B41FA5}">
                      <a16:colId xmlns:a16="http://schemas.microsoft.com/office/drawing/2014/main" val="2707118060"/>
                    </a:ext>
                  </a:extLst>
                </a:gridCol>
                <a:gridCol w="803563">
                  <a:extLst>
                    <a:ext uri="{9D8B030D-6E8A-4147-A177-3AD203B41FA5}">
                      <a16:colId xmlns:a16="http://schemas.microsoft.com/office/drawing/2014/main" val="1693606250"/>
                    </a:ext>
                  </a:extLst>
                </a:gridCol>
                <a:gridCol w="785091">
                  <a:extLst>
                    <a:ext uri="{9D8B030D-6E8A-4147-A177-3AD203B41FA5}">
                      <a16:colId xmlns:a16="http://schemas.microsoft.com/office/drawing/2014/main" val="2332772437"/>
                    </a:ext>
                  </a:extLst>
                </a:gridCol>
                <a:gridCol w="1126836">
                  <a:extLst>
                    <a:ext uri="{9D8B030D-6E8A-4147-A177-3AD203B41FA5}">
                      <a16:colId xmlns:a16="http://schemas.microsoft.com/office/drawing/2014/main" val="1021521051"/>
                    </a:ext>
                  </a:extLst>
                </a:gridCol>
              </a:tblGrid>
              <a:tr h="690848"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Перечень врачебных приемов плановых амбулаторных</a:t>
                      </a:r>
                      <a:r>
                        <a:rPr lang="ru-RU" sz="800" baseline="0" dirty="0"/>
                        <a:t> пациентов</a:t>
                      </a:r>
                      <a:endParaRPr lang="ru-RU" sz="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Время приема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Время приема по талонам предварительной записи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Доля посещений по предварительной записи,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233645"/>
                  </a:ext>
                </a:extLst>
              </a:tr>
              <a:tr h="410872"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с – до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минут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с – до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минут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949368"/>
                  </a:ext>
                </a:extLst>
              </a:tr>
              <a:tr h="439631">
                <a:tc>
                  <a:txBody>
                    <a:bodyPr/>
                    <a:lstStyle/>
                    <a:p>
                      <a:r>
                        <a:rPr lang="ru-RU" sz="800" dirty="0"/>
                        <a:t>Врач-педиатр участковый, участок 1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8.00-11.00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180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8.00-10.00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120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60,0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820838"/>
                  </a:ext>
                </a:extLst>
              </a:tr>
              <a:tr h="439631">
                <a:tc>
                  <a:txBody>
                    <a:bodyPr/>
                    <a:lstStyle/>
                    <a:p>
                      <a:pPr marL="0" marR="0" lvl="0" indent="0" algn="l" defTabSz="9692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/>
                          <a:ea typeface="+mn-ea"/>
                          <a:cs typeface="+mn-cs"/>
                        </a:rPr>
                        <a:t>Врач-педиатр участковый, участок 3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8.00-11.00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180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8.00-9.36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96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53,3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434002"/>
                  </a:ext>
                </a:extLst>
              </a:tr>
              <a:tr h="439631">
                <a:tc>
                  <a:txBody>
                    <a:bodyPr/>
                    <a:lstStyle/>
                    <a:p>
                      <a:pPr marL="0" marR="0" lvl="0" indent="0" algn="l" defTabSz="9692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/>
                          <a:ea typeface="+mn-ea"/>
                          <a:cs typeface="+mn-cs"/>
                        </a:rPr>
                        <a:t>Врач-педиатр участковый, участок 4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8.00-10.36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156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8.00-10.36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156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100,0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797397"/>
                  </a:ext>
                </a:extLst>
              </a:tr>
              <a:tr h="439631">
                <a:tc>
                  <a:txBody>
                    <a:bodyPr/>
                    <a:lstStyle/>
                    <a:p>
                      <a:pPr marL="0" marR="0" lvl="0" indent="0" algn="l" defTabSz="9692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/>
                          <a:ea typeface="+mn-ea"/>
                          <a:cs typeface="+mn-cs"/>
                        </a:rPr>
                        <a:t>Врач-педиатр участковый, участок 18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8.00-10.36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156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8.00-10.36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156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100,0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6244787"/>
                  </a:ext>
                </a:extLst>
              </a:tr>
              <a:tr h="439631">
                <a:tc>
                  <a:txBody>
                    <a:bodyPr/>
                    <a:lstStyle/>
                    <a:p>
                      <a:r>
                        <a:rPr lang="ru-RU" sz="800" dirty="0"/>
                        <a:t>Врач-невролог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8.00-13.45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345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8.00-12.00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240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69,6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144088"/>
                  </a:ext>
                </a:extLst>
              </a:tr>
              <a:tr h="439631">
                <a:tc>
                  <a:txBody>
                    <a:bodyPr/>
                    <a:lstStyle/>
                    <a:p>
                      <a:r>
                        <a:rPr lang="ru-RU" sz="800" dirty="0"/>
                        <a:t>Врач-аллерголог-иммунолог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8.00-14.00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360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8.00-12.00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240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66,7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308927"/>
                  </a:ext>
                </a:extLst>
              </a:tr>
              <a:tr h="4396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Врач-оториноларинголог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8.00-12.00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240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8.00-11.00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180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75,0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134330"/>
                  </a:ext>
                </a:extLst>
              </a:tr>
            </a:tbl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7409328" y="632366"/>
            <a:ext cx="46396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400" dirty="0">
                <a:solidFill>
                  <a:srgbClr val="C00000"/>
                </a:solidFill>
              </a:rPr>
              <a:t>При отсутствии в проверяемой медицинской организации возможности предварительной записи на амбулаторный прием к выбранным врачам в день проведения аудита на 50% и более, наблюдения не проводятся – критерий не достигнут!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15362" y="1955805"/>
            <a:ext cx="459313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Для определения доли времени приема по предварительной записи медицинская организация представляет данные:</a:t>
            </a:r>
          </a:p>
          <a:p>
            <a:endParaRPr lang="ru-RU" sz="1600" dirty="0"/>
          </a:p>
          <a:p>
            <a:r>
              <a:rPr lang="ru-RU" sz="1600" dirty="0"/>
              <a:t>Перечень врачебных амбулаторных приемов плановых пациентов в день проведения аудита (график работы, утвержденный руководителем МО).</a:t>
            </a:r>
          </a:p>
          <a:p>
            <a:pPr marL="285750" indent="-285750">
              <a:buFont typeface="Tahoma" panose="020B0604030504040204" pitchFamily="34" charset="0"/>
              <a:buChar char="̶"/>
            </a:pPr>
            <a:endParaRPr lang="ru-RU" sz="1600" dirty="0"/>
          </a:p>
          <a:p>
            <a:r>
              <a:rPr lang="ru-RU" sz="1600" dirty="0"/>
              <a:t>Время каждого врачебного амбулаторного приема плановых пациентов в день проведения аудита (график работы, утвержденный руководителем МО).</a:t>
            </a:r>
          </a:p>
          <a:p>
            <a:pPr marL="285750" indent="-285750">
              <a:buFont typeface="Tahoma" panose="020B0604030504040204" pitchFamily="34" charset="0"/>
              <a:buChar char="̶"/>
            </a:pPr>
            <a:endParaRPr lang="ru-RU" sz="1600" dirty="0"/>
          </a:p>
          <a:p>
            <a:r>
              <a:rPr lang="ru-RU" sz="1600" dirty="0"/>
              <a:t>Время каждого врачебного амбулаторного приема плановых пациентов по талонам предварительной записи в день проведения аудита (электронная запись МИС, журнал предварительной записи).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6741458" y="933684"/>
            <a:ext cx="693144" cy="693144"/>
            <a:chOff x="-413658" y="1127858"/>
            <a:chExt cx="820231" cy="820231"/>
          </a:xfrm>
        </p:grpSpPr>
        <p:sp>
          <p:nvSpPr>
            <p:cNvPr id="16" name="Овал 15"/>
            <p:cNvSpPr/>
            <p:nvPr/>
          </p:nvSpPr>
          <p:spPr>
            <a:xfrm>
              <a:off x="-413658" y="1127858"/>
              <a:ext cx="820231" cy="820231"/>
            </a:xfrm>
            <a:prstGeom prst="ellipse">
              <a:avLst/>
            </a:prstGeom>
            <a:solidFill>
              <a:srgbClr val="F03C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265925" y="1230934"/>
              <a:ext cx="547307" cy="614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6" y="5327189"/>
            <a:ext cx="431273" cy="54858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9" y="4108118"/>
            <a:ext cx="456205" cy="58029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9" y="2920762"/>
            <a:ext cx="431273" cy="54858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3CDE2D1-3CB4-49ED-A13C-6E943E1ED5D4}"/>
              </a:ext>
            </a:extLst>
          </p:cNvPr>
          <p:cNvSpPr/>
          <p:nvPr/>
        </p:nvSpPr>
        <p:spPr>
          <a:xfrm>
            <a:off x="5600337" y="1797767"/>
            <a:ext cx="6286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Пример таблицы для осуществления расчёта доли посещений </a:t>
            </a:r>
          </a:p>
          <a:p>
            <a:r>
              <a:rPr lang="ru-RU" sz="1400" b="1" dirty="0"/>
              <a:t>по предварительной записи </a:t>
            </a:r>
          </a:p>
        </p:txBody>
      </p:sp>
    </p:spTree>
    <p:extLst>
      <p:ext uri="{BB962C8B-B14F-4D97-AF65-F5344CB8AC3E}">
        <p14:creationId xmlns:p14="http://schemas.microsoft.com/office/powerpoint/2010/main" val="299391674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 flipV="1">
            <a:off x="624647" y="3429794"/>
            <a:ext cx="4203462" cy="27709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24647" y="3417595"/>
            <a:ext cx="43976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столбце 4 указывается доля посещений по предварительной записи (рассчитывается по результатам анализа талонов предварительной записи)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5" t="1" r="16717" b="42506"/>
          <a:stretch/>
        </p:blipFill>
        <p:spPr>
          <a:xfrm>
            <a:off x="4679576" y="1552627"/>
            <a:ext cx="7510837" cy="5239236"/>
          </a:xfrm>
          <a:prstGeom prst="rect">
            <a:avLst/>
          </a:prstGeom>
        </p:spPr>
      </p:pic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5665658" y="2202226"/>
          <a:ext cx="6382910" cy="405055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69525">
                  <a:extLst>
                    <a:ext uri="{9D8B030D-6E8A-4147-A177-3AD203B41FA5}">
                      <a16:colId xmlns:a16="http://schemas.microsoft.com/office/drawing/2014/main" val="3399644677"/>
                    </a:ext>
                  </a:extLst>
                </a:gridCol>
                <a:gridCol w="784762">
                  <a:extLst>
                    <a:ext uri="{9D8B030D-6E8A-4147-A177-3AD203B41FA5}">
                      <a16:colId xmlns:a16="http://schemas.microsoft.com/office/drawing/2014/main" val="631415035"/>
                    </a:ext>
                  </a:extLst>
                </a:gridCol>
                <a:gridCol w="784762">
                  <a:extLst>
                    <a:ext uri="{9D8B030D-6E8A-4147-A177-3AD203B41FA5}">
                      <a16:colId xmlns:a16="http://schemas.microsoft.com/office/drawing/2014/main" val="113011840"/>
                    </a:ext>
                  </a:extLst>
                </a:gridCol>
                <a:gridCol w="732360">
                  <a:extLst>
                    <a:ext uri="{9D8B030D-6E8A-4147-A177-3AD203B41FA5}">
                      <a16:colId xmlns:a16="http://schemas.microsoft.com/office/drawing/2014/main" val="3626050978"/>
                    </a:ext>
                  </a:extLst>
                </a:gridCol>
                <a:gridCol w="837167">
                  <a:extLst>
                    <a:ext uri="{9D8B030D-6E8A-4147-A177-3AD203B41FA5}">
                      <a16:colId xmlns:a16="http://schemas.microsoft.com/office/drawing/2014/main" val="2583099773"/>
                    </a:ext>
                  </a:extLst>
                </a:gridCol>
                <a:gridCol w="837167">
                  <a:extLst>
                    <a:ext uri="{9D8B030D-6E8A-4147-A177-3AD203B41FA5}">
                      <a16:colId xmlns:a16="http://schemas.microsoft.com/office/drawing/2014/main" val="919139136"/>
                    </a:ext>
                  </a:extLst>
                </a:gridCol>
                <a:gridCol w="837167">
                  <a:extLst>
                    <a:ext uri="{9D8B030D-6E8A-4147-A177-3AD203B41FA5}">
                      <a16:colId xmlns:a16="http://schemas.microsoft.com/office/drawing/2014/main" val="4158645363"/>
                    </a:ext>
                  </a:extLst>
                </a:gridCol>
              </a:tblGrid>
              <a:tr h="30789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Наименование специальности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Наименование кабинета 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и его номер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Организация амбулаторного приема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Достижение критерия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(да/нет)</a:t>
                      </a:r>
                    </a:p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849736"/>
                  </a:ext>
                </a:extLst>
              </a:tr>
              <a:tr h="337512"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По предварительной записи 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(да/нет)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Строго по времени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(да/нет)</a:t>
                      </a:r>
                    </a:p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648909"/>
                  </a:ext>
                </a:extLst>
              </a:tr>
              <a:tr h="238353"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(да/нет)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(да/нет)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850028"/>
                  </a:ext>
                </a:extLst>
              </a:tr>
              <a:tr h="1792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663698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marL="0" marR="0" lvl="0" indent="0" algn="l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Врач-педиатр участковый,   участок 1</a:t>
                      </a: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3911095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marL="0" marR="0" lvl="0" indent="0" algn="l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Врач-педиатр участковый, участок 3</a:t>
                      </a: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53,3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8174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marL="0" marR="0" lvl="0" indent="0" algn="l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Врач-педиатр участковый, участок 4</a:t>
                      </a: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4370928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Врач-педиатр участковый, участок 18</a:t>
                      </a: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386925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Врач-невролог</a:t>
                      </a: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246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69,6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524488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Врач-аллерголог-иммунолог</a:t>
                      </a: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242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66,7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619631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Врач-оториноларинголог</a:t>
                      </a: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244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185661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780945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sng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sng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909258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sng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sng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975364"/>
                  </a:ext>
                </a:extLst>
              </a:tr>
              <a:tr h="312389">
                <a:tc gridSpan="6"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Достижение целевого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значения (да/нет):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367704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475103" y="846151"/>
            <a:ext cx="855541" cy="855541"/>
            <a:chOff x="522097" y="1557153"/>
            <a:chExt cx="855541" cy="855541"/>
          </a:xfrm>
        </p:grpSpPr>
        <p:sp>
          <p:nvSpPr>
            <p:cNvPr id="27" name="Овал 26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57" y="1708263"/>
              <a:ext cx="555076" cy="55536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" name="Прямоугольник 4"/>
          <p:cNvSpPr/>
          <p:nvPr/>
        </p:nvSpPr>
        <p:spPr>
          <a:xfrm>
            <a:off x="1418817" y="795831"/>
            <a:ext cx="53226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600" b="1" dirty="0">
                <a:solidFill>
                  <a:srgbClr val="0070C0"/>
                </a:solidFill>
              </a:rPr>
              <a:t>Критерий «Обеспечение амбулаторного приема плановых пациентов врачами строго по времени и по предварительной записи»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4" t="11405" r="7066" b="12269"/>
          <a:stretch/>
        </p:blipFill>
        <p:spPr>
          <a:xfrm>
            <a:off x="6652259" y="828761"/>
            <a:ext cx="494406" cy="53672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880" y="3580756"/>
            <a:ext cx="501767" cy="529337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4F7B499-3E39-45D1-8B9D-3F5EC6422237}"/>
              </a:ext>
            </a:extLst>
          </p:cNvPr>
          <p:cNvSpPr/>
          <p:nvPr/>
        </p:nvSpPr>
        <p:spPr>
          <a:xfrm>
            <a:off x="7409328" y="632366"/>
            <a:ext cx="46396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400" dirty="0">
                <a:solidFill>
                  <a:srgbClr val="C00000"/>
                </a:solidFill>
              </a:rPr>
              <a:t>При отсутствии в проверяемой медицинской организации возможности предварительной записи на амбулаторный прием к выбранным врачам в день проведения аудита на 50% и более, наблюдения не проводятся – критерий не достигнут!</a:t>
            </a:r>
          </a:p>
        </p:txBody>
      </p:sp>
    </p:spTree>
    <p:extLst>
      <p:ext uri="{BB962C8B-B14F-4D97-AF65-F5344CB8AC3E}">
        <p14:creationId xmlns:p14="http://schemas.microsoft.com/office/powerpoint/2010/main" val="132173614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475103" y="846151"/>
            <a:ext cx="855541" cy="855541"/>
            <a:chOff x="522097" y="1557153"/>
            <a:chExt cx="855541" cy="855541"/>
          </a:xfrm>
        </p:grpSpPr>
        <p:sp>
          <p:nvSpPr>
            <p:cNvPr id="27" name="Овал 26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57" y="1708263"/>
              <a:ext cx="555076" cy="55536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" name="Прямоугольник 4"/>
          <p:cNvSpPr/>
          <p:nvPr/>
        </p:nvSpPr>
        <p:spPr>
          <a:xfrm>
            <a:off x="1336368" y="687591"/>
            <a:ext cx="26497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600" b="1" dirty="0">
                <a:solidFill>
                  <a:srgbClr val="0070C0"/>
                </a:solidFill>
              </a:rPr>
              <a:t>Доля приемов </a:t>
            </a:r>
            <a:br>
              <a:rPr lang="ru-RU" sz="1600" b="1" dirty="0">
                <a:solidFill>
                  <a:srgbClr val="0070C0"/>
                </a:solidFill>
              </a:rPr>
            </a:br>
            <a:r>
              <a:rPr lang="ru-RU" sz="1600" b="1" dirty="0">
                <a:solidFill>
                  <a:srgbClr val="0070C0"/>
                </a:solidFill>
              </a:rPr>
              <a:t>по предварительной записи </a:t>
            </a:r>
            <a:br>
              <a:rPr lang="ru-RU" sz="1600" b="1" dirty="0">
                <a:solidFill>
                  <a:srgbClr val="0070C0"/>
                </a:solidFill>
              </a:rPr>
            </a:br>
            <a:r>
              <a:rPr lang="ru-RU" sz="1600" b="1" dirty="0">
                <a:solidFill>
                  <a:srgbClr val="0070C0"/>
                </a:solidFill>
              </a:rPr>
              <a:t>и установленному времени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9191" y="687591"/>
            <a:ext cx="4688421" cy="618744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948" y="1090872"/>
            <a:ext cx="1221639" cy="12216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2992" y="1235135"/>
            <a:ext cx="4173337" cy="5266354"/>
          </a:xfrm>
          <a:prstGeom prst="rect">
            <a:avLst/>
          </a:prstGeom>
        </p:spPr>
      </p:pic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8943854" y="3936576"/>
          <a:ext cx="3158836" cy="2682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58836">
                  <a:extLst>
                    <a:ext uri="{9D8B030D-6E8A-4147-A177-3AD203B41FA5}">
                      <a16:colId xmlns:a16="http://schemas.microsoft.com/office/drawing/2014/main" val="2269072464"/>
                    </a:ext>
                  </a:extLst>
                </a:gridCol>
              </a:tblGrid>
              <a:tr h="294426">
                <a:tc>
                  <a:txBody>
                    <a:bodyPr/>
                    <a:lstStyle/>
                    <a:p>
                      <a:pPr marL="0" marR="0" indent="0" algn="l" defTabSz="9692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rgbClr val="C00000"/>
                          </a:solidFill>
                          <a:latin typeface="Mistral" panose="03090702030407020403" pitchFamily="66" charset="0"/>
                        </a:rPr>
                        <a:t>1. Вошел в кабинет в 08.04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5320411"/>
                  </a:ext>
                </a:extLst>
              </a:tr>
              <a:tr h="334372"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2000" b="0" dirty="0">
                          <a:solidFill>
                            <a:srgbClr val="C00000"/>
                          </a:solidFill>
                          <a:latin typeface="Mistral"/>
                        </a:rPr>
                        <a:t>2. Не пришел</a:t>
                      </a:r>
                      <a:endParaRPr lang="ru-RU" dirty="0">
                        <a:latin typeface="Mistral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2000" b="0" dirty="0">
                          <a:solidFill>
                            <a:srgbClr val="C00000"/>
                          </a:solidFill>
                          <a:latin typeface="Mistral"/>
                        </a:rPr>
                        <a:t>3. Вошел в кабинет в 08.20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938097"/>
                  </a:ext>
                </a:extLst>
              </a:tr>
              <a:tr h="294426">
                <a:tc>
                  <a:txBody>
                    <a:bodyPr/>
                    <a:lstStyle/>
                    <a:p>
                      <a:pPr marL="0" marR="0" indent="0" algn="l" defTabSz="9692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rgbClr val="C00000"/>
                          </a:solidFill>
                          <a:latin typeface="Mistral"/>
                        </a:rPr>
                        <a:t>4. Вошел в кабинет в 08.31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277099"/>
                  </a:ext>
                </a:extLst>
              </a:tr>
              <a:tr h="294426">
                <a:tc>
                  <a:txBody>
                    <a:bodyPr/>
                    <a:lstStyle/>
                    <a:p>
                      <a:pPr marL="0" marR="0" indent="0" algn="l" defTabSz="9692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rgbClr val="C00000"/>
                          </a:solidFill>
                          <a:latin typeface="Mistral"/>
                        </a:rPr>
                        <a:t>5. Вошел в кабинет в 08.45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5255476"/>
                  </a:ext>
                </a:extLst>
              </a:tr>
              <a:tr h="294426">
                <a:tc>
                  <a:txBody>
                    <a:bodyPr/>
                    <a:lstStyle/>
                    <a:p>
                      <a:pPr marL="0" marR="0" indent="0" algn="l" defTabSz="9692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rgbClr val="C00000"/>
                          </a:solidFill>
                          <a:latin typeface="Mistral"/>
                        </a:rPr>
                        <a:t>6. Вошел в кабинет в 08.55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6252243"/>
                  </a:ext>
                </a:extLst>
              </a:tr>
              <a:tr h="294426">
                <a:tc>
                  <a:txBody>
                    <a:bodyPr/>
                    <a:lstStyle/>
                    <a:p>
                      <a:pPr marL="0" marR="0" indent="0" algn="l" defTabSz="9692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dirty="0">
                        <a:solidFill>
                          <a:srgbClr val="C00000"/>
                        </a:solidFill>
                        <a:latin typeface="Mistral" panose="03090702030407020403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647938"/>
                  </a:ext>
                </a:extLst>
              </a:tr>
            </a:tbl>
          </a:graphicData>
        </a:graphic>
      </p:graphicFrame>
      <p:pic>
        <p:nvPicPr>
          <p:cNvPr id="37" name="Рисунок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756" y="5522541"/>
            <a:ext cx="988934" cy="1220671"/>
          </a:xfrm>
          <a:prstGeom prst="rect">
            <a:avLst/>
          </a:prstGeom>
        </p:spPr>
      </p:pic>
      <p:sp>
        <p:nvSpPr>
          <p:cNvPr id="38" name="Овал 37"/>
          <p:cNvSpPr/>
          <p:nvPr/>
        </p:nvSpPr>
        <p:spPr>
          <a:xfrm>
            <a:off x="4356637" y="2036574"/>
            <a:ext cx="271455" cy="26177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4352019" y="2815135"/>
            <a:ext cx="271455" cy="26177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4352023" y="3082987"/>
            <a:ext cx="271455" cy="26177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4347472" y="3351497"/>
            <a:ext cx="271455" cy="26177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13" y="3257406"/>
            <a:ext cx="3642017" cy="3602182"/>
          </a:xfrm>
          <a:prstGeom prst="rect">
            <a:avLst/>
          </a:prstGeom>
        </p:spPr>
      </p:pic>
      <p:sp>
        <p:nvSpPr>
          <p:cNvPr id="49" name="Прямоугольник 48"/>
          <p:cNvSpPr/>
          <p:nvPr/>
        </p:nvSpPr>
        <p:spPr>
          <a:xfrm>
            <a:off x="659638" y="3781311"/>
            <a:ext cx="2655061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en-US" sz="1800" dirty="0">
                <a:latin typeface="Mistral" panose="03090702030407020403" pitchFamily="66" charset="0"/>
              </a:rPr>
              <a:t>5</a:t>
            </a:r>
            <a:r>
              <a:rPr lang="ru-RU" sz="1800" dirty="0">
                <a:latin typeface="Mistral" panose="03090702030407020403" pitchFamily="66" charset="0"/>
              </a:rPr>
              <a:t> наблюдений</a:t>
            </a:r>
            <a:endParaRPr lang="ru-RU" sz="1800" b="1" dirty="0">
              <a:latin typeface="Mistral" panose="03090702030407020403" pitchFamily="66" charset="0"/>
            </a:endParaRPr>
          </a:p>
          <a:p>
            <a:pPr algn="ctr">
              <a:spcAft>
                <a:spcPts val="0"/>
              </a:spcAft>
              <a:tabLst>
                <a:tab pos="295275" algn="l"/>
              </a:tabLst>
            </a:pPr>
            <a:endParaRPr lang="ru-RU" sz="1800" b="1" dirty="0">
              <a:latin typeface="Mistral" panose="03090702030407020403" pitchFamily="66" charset="0"/>
            </a:endParaRPr>
          </a:p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sz="1800" dirty="0">
                <a:latin typeface="Mistral" panose="03090702030407020403" pitchFamily="66" charset="0"/>
              </a:rPr>
              <a:t>Количество амбулаторных пациентов, принятых </a:t>
            </a:r>
            <a:br>
              <a:rPr lang="ru-RU" sz="1800" dirty="0">
                <a:latin typeface="Mistral" panose="03090702030407020403" pitchFamily="66" charset="0"/>
              </a:rPr>
            </a:br>
            <a:r>
              <a:rPr lang="ru-RU" sz="1800" dirty="0">
                <a:latin typeface="Mistral" panose="03090702030407020403" pitchFamily="66" charset="0"/>
              </a:rPr>
              <a:t>по установленному времени - </a:t>
            </a:r>
            <a:r>
              <a:rPr lang="en-US" sz="1800" dirty="0">
                <a:latin typeface="Mistral" panose="03090702030407020403" pitchFamily="66" charset="0"/>
              </a:rPr>
              <a:t>4</a:t>
            </a:r>
            <a:endParaRPr lang="ru-RU" sz="1800" b="1" dirty="0">
              <a:latin typeface="Mistral" panose="03090702030407020403" pitchFamily="66" charset="0"/>
            </a:endParaRPr>
          </a:p>
          <a:p>
            <a:pPr algn="ctr">
              <a:spcAft>
                <a:spcPts val="0"/>
              </a:spcAft>
              <a:tabLst>
                <a:tab pos="295275" algn="l"/>
              </a:tabLst>
            </a:pPr>
            <a:endParaRPr lang="ru-RU" sz="1100" dirty="0">
              <a:latin typeface="Mistral" panose="03090702030407020403" pitchFamily="66" charset="0"/>
            </a:endParaRPr>
          </a:p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sz="1800" dirty="0">
                <a:latin typeface="Mistral" panose="03090702030407020403" pitchFamily="66" charset="0"/>
              </a:rPr>
              <a:t>Доля посещений </a:t>
            </a:r>
            <a:br>
              <a:rPr lang="ru-RU" sz="1800" dirty="0">
                <a:latin typeface="Mistral" panose="03090702030407020403" pitchFamily="66" charset="0"/>
              </a:rPr>
            </a:br>
            <a:r>
              <a:rPr lang="ru-RU" sz="1800" dirty="0">
                <a:latin typeface="Mistral" panose="03090702030407020403" pitchFamily="66" charset="0"/>
              </a:rPr>
              <a:t>по установленному времени  </a:t>
            </a:r>
          </a:p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en-US" sz="1800" b="1" dirty="0">
                <a:solidFill>
                  <a:srgbClr val="C00000"/>
                </a:solidFill>
                <a:latin typeface="Mistral" panose="03090702030407020403" pitchFamily="66" charset="0"/>
              </a:rPr>
              <a:t>80</a:t>
            </a:r>
            <a:r>
              <a:rPr lang="ru-RU" sz="1800" b="1" dirty="0">
                <a:solidFill>
                  <a:srgbClr val="C00000"/>
                </a:solidFill>
                <a:latin typeface="Mistral" panose="03090702030407020403" pitchFamily="66" charset="0"/>
              </a:rPr>
              <a:t>%</a:t>
            </a:r>
            <a:endParaRPr lang="ru-RU" sz="1800" dirty="0">
              <a:solidFill>
                <a:srgbClr val="C00000"/>
              </a:solidFill>
              <a:latin typeface="Mistral" panose="03090702030407020403" pitchFamily="66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447233" y="2233964"/>
            <a:ext cx="29603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</a:rPr>
              <a:t>  Наблюдение проводится </a:t>
            </a:r>
            <a:br>
              <a:rPr lang="ru-RU" sz="1600" dirty="0">
                <a:solidFill>
                  <a:srgbClr val="C00000"/>
                </a:solidFill>
              </a:rPr>
            </a:br>
            <a:r>
              <a:rPr lang="ru-RU" sz="1600" dirty="0">
                <a:solidFill>
                  <a:srgbClr val="C00000"/>
                </a:solidFill>
              </a:rPr>
              <a:t>в часы приема, осуществляемого </a:t>
            </a:r>
            <a:br>
              <a:rPr lang="ru-RU" sz="1600" dirty="0">
                <a:solidFill>
                  <a:srgbClr val="C00000"/>
                </a:solidFill>
              </a:rPr>
            </a:br>
            <a:r>
              <a:rPr lang="ru-RU" sz="1600" dirty="0">
                <a:solidFill>
                  <a:srgbClr val="C00000"/>
                </a:solidFill>
              </a:rPr>
              <a:t>по предварительной записи!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9338148" y="972555"/>
            <a:ext cx="276454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70C0"/>
                </a:solidFill>
              </a:rPr>
              <a:t>В течение 2 часов, проводится 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</a:rPr>
              <a:t>не менее 5 наблюдений пациентов по предварительной записи</a:t>
            </a:r>
            <a:r>
              <a:rPr lang="ru-RU" sz="1400" dirty="0">
                <a:solidFill>
                  <a:srgbClr val="0070C0"/>
                </a:solidFill>
              </a:rPr>
              <a:t>: сравнивается фактическое время приема пациента </a:t>
            </a:r>
            <a:br>
              <a:rPr lang="ru-RU" sz="1400" dirty="0">
                <a:solidFill>
                  <a:srgbClr val="0070C0"/>
                </a:solidFill>
              </a:rPr>
            </a:br>
            <a:r>
              <a:rPr lang="ru-RU" sz="1400" dirty="0">
                <a:solidFill>
                  <a:srgbClr val="0070C0"/>
                </a:solidFill>
              </a:rPr>
              <a:t>с данными медицинской информационной системы </a:t>
            </a:r>
            <a:br>
              <a:rPr lang="ru-RU" sz="1400" dirty="0">
                <a:solidFill>
                  <a:srgbClr val="0070C0"/>
                </a:solidFill>
              </a:rPr>
            </a:br>
            <a:r>
              <a:rPr lang="ru-RU" sz="1400" dirty="0">
                <a:solidFill>
                  <a:srgbClr val="0070C0"/>
                </a:solidFill>
              </a:rPr>
              <a:t>о предварительной записи. Допустимо отклонение, равное продолжительности одного приема согласно расписанию</a:t>
            </a:r>
          </a:p>
        </p:txBody>
      </p:sp>
      <p:sp>
        <p:nvSpPr>
          <p:cNvPr id="57" name="Овал 56"/>
          <p:cNvSpPr/>
          <p:nvPr/>
        </p:nvSpPr>
        <p:spPr>
          <a:xfrm>
            <a:off x="4341727" y="2541942"/>
            <a:ext cx="271455" cy="26177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2" name="Умножение 55">
            <a:extLst>
              <a:ext uri="{FF2B5EF4-FFF2-40B4-BE49-F238E27FC236}">
                <a16:creationId xmlns:a16="http://schemas.microsoft.com/office/drawing/2014/main" id="{AD961D16-786E-42F3-A4BF-87B1332630FD}"/>
              </a:ext>
            </a:extLst>
          </p:cNvPr>
          <p:cNvSpPr/>
          <p:nvPr/>
        </p:nvSpPr>
        <p:spPr>
          <a:xfrm>
            <a:off x="4365353" y="2315053"/>
            <a:ext cx="251613" cy="245092"/>
          </a:xfrm>
          <a:prstGeom prst="mathMultiply">
            <a:avLst>
              <a:gd name="adj1" fmla="val 844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5" name="Таблица 24">
            <a:extLst>
              <a:ext uri="{FF2B5EF4-FFF2-40B4-BE49-F238E27FC236}">
                <a16:creationId xmlns:a16="http://schemas.microsoft.com/office/drawing/2014/main" id="{B6299AAD-9E63-4349-9280-366232C6AB55}"/>
              </a:ext>
            </a:extLst>
          </p:cNvPr>
          <p:cNvGraphicFramePr>
            <a:graphicFrameLocks noGrp="1"/>
          </p:cNvGraphicFramePr>
          <p:nvPr/>
        </p:nvGraphicFramePr>
        <p:xfrm>
          <a:off x="4991410" y="2488625"/>
          <a:ext cx="268972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8972">
                  <a:extLst>
                    <a:ext uri="{9D8B030D-6E8A-4147-A177-3AD203B41FA5}">
                      <a16:colId xmlns:a16="http://schemas.microsoft.com/office/drawing/2014/main" val="2269072464"/>
                    </a:ext>
                  </a:extLst>
                </a:gridCol>
              </a:tblGrid>
              <a:tr h="275786"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2000" b="0" dirty="0">
                          <a:solidFill>
                            <a:srgbClr val="C00000"/>
                          </a:solidFill>
                          <a:latin typeface="Arial"/>
                        </a:rPr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938097"/>
                  </a:ext>
                </a:extLst>
              </a:tr>
            </a:tbl>
          </a:graphicData>
        </a:graphic>
      </p:graphicFrame>
      <p:graphicFrame>
        <p:nvGraphicFramePr>
          <p:cNvPr id="31" name="Таблица 30">
            <a:extLst>
              <a:ext uri="{FF2B5EF4-FFF2-40B4-BE49-F238E27FC236}">
                <a16:creationId xmlns:a16="http://schemas.microsoft.com/office/drawing/2014/main" id="{4F70BCDF-C7DC-46B7-B31F-A73B083E0388}"/>
              </a:ext>
            </a:extLst>
          </p:cNvPr>
          <p:cNvGraphicFramePr>
            <a:graphicFrameLocks noGrp="1"/>
          </p:cNvGraphicFramePr>
          <p:nvPr/>
        </p:nvGraphicFramePr>
        <p:xfrm>
          <a:off x="4994693" y="3148079"/>
          <a:ext cx="268972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8972">
                  <a:extLst>
                    <a:ext uri="{9D8B030D-6E8A-4147-A177-3AD203B41FA5}">
                      <a16:colId xmlns:a16="http://schemas.microsoft.com/office/drawing/2014/main" val="2269072464"/>
                    </a:ext>
                  </a:extLst>
                </a:gridCol>
              </a:tblGrid>
              <a:tr h="275786"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Arial"/>
                        </a:rPr>
                        <a:t>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938097"/>
                  </a:ext>
                </a:extLst>
              </a:tr>
            </a:tbl>
          </a:graphicData>
        </a:graphic>
      </p:graphicFrame>
      <p:graphicFrame>
        <p:nvGraphicFramePr>
          <p:cNvPr id="32" name="Таблица 31">
            <a:extLst>
              <a:ext uri="{FF2B5EF4-FFF2-40B4-BE49-F238E27FC236}">
                <a16:creationId xmlns:a16="http://schemas.microsoft.com/office/drawing/2014/main" id="{6BDB98F2-611F-401C-8917-5D15167E7044}"/>
              </a:ext>
            </a:extLst>
          </p:cNvPr>
          <p:cNvGraphicFramePr>
            <a:graphicFrameLocks noGrp="1"/>
          </p:cNvGraphicFramePr>
          <p:nvPr/>
        </p:nvGraphicFramePr>
        <p:xfrm>
          <a:off x="4993337" y="2745432"/>
          <a:ext cx="268972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8972">
                  <a:extLst>
                    <a:ext uri="{9D8B030D-6E8A-4147-A177-3AD203B41FA5}">
                      <a16:colId xmlns:a16="http://schemas.microsoft.com/office/drawing/2014/main" val="2269072464"/>
                    </a:ext>
                  </a:extLst>
                </a:gridCol>
              </a:tblGrid>
              <a:tr h="275786"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2000" b="0" dirty="0">
                          <a:solidFill>
                            <a:srgbClr val="C00000"/>
                          </a:solidFill>
                          <a:latin typeface="Arial"/>
                        </a:rPr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938097"/>
                  </a:ext>
                </a:extLst>
              </a:tr>
            </a:tbl>
          </a:graphicData>
        </a:graphic>
      </p:graphicFrame>
      <p:graphicFrame>
        <p:nvGraphicFramePr>
          <p:cNvPr id="33" name="Таблица 32">
            <a:extLst>
              <a:ext uri="{FF2B5EF4-FFF2-40B4-BE49-F238E27FC236}">
                <a16:creationId xmlns:a16="http://schemas.microsoft.com/office/drawing/2014/main" id="{177F08E3-085E-430C-95E8-E70EA6E33862}"/>
              </a:ext>
            </a:extLst>
          </p:cNvPr>
          <p:cNvGraphicFramePr>
            <a:graphicFrameLocks noGrp="1"/>
          </p:cNvGraphicFramePr>
          <p:nvPr/>
        </p:nvGraphicFramePr>
        <p:xfrm>
          <a:off x="4993458" y="2993071"/>
          <a:ext cx="268972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8972">
                  <a:extLst>
                    <a:ext uri="{9D8B030D-6E8A-4147-A177-3AD203B41FA5}">
                      <a16:colId xmlns:a16="http://schemas.microsoft.com/office/drawing/2014/main" val="2269072464"/>
                    </a:ext>
                  </a:extLst>
                </a:gridCol>
              </a:tblGrid>
              <a:tr h="275786"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2000" b="0" dirty="0">
                          <a:solidFill>
                            <a:srgbClr val="C00000"/>
                          </a:solidFill>
                          <a:latin typeface="Arial"/>
                        </a:rPr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938097"/>
                  </a:ext>
                </a:extLst>
              </a:tr>
            </a:tbl>
          </a:graphicData>
        </a:graphic>
      </p:graphicFrame>
      <p:graphicFrame>
        <p:nvGraphicFramePr>
          <p:cNvPr id="34" name="Таблица 33">
            <a:extLst>
              <a:ext uri="{FF2B5EF4-FFF2-40B4-BE49-F238E27FC236}">
                <a16:creationId xmlns:a16="http://schemas.microsoft.com/office/drawing/2014/main" id="{B7A4245A-5C81-49CF-94FA-E18CAD0EFAA8}"/>
              </a:ext>
            </a:extLst>
          </p:cNvPr>
          <p:cNvGraphicFramePr>
            <a:graphicFrameLocks noGrp="1"/>
          </p:cNvGraphicFramePr>
          <p:nvPr/>
        </p:nvGraphicFramePr>
        <p:xfrm>
          <a:off x="4975248" y="1966181"/>
          <a:ext cx="268972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8972">
                  <a:extLst>
                    <a:ext uri="{9D8B030D-6E8A-4147-A177-3AD203B41FA5}">
                      <a16:colId xmlns:a16="http://schemas.microsoft.com/office/drawing/2014/main" val="2269072464"/>
                    </a:ext>
                  </a:extLst>
                </a:gridCol>
              </a:tblGrid>
              <a:tr h="275786"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2000" b="0" dirty="0">
                          <a:solidFill>
                            <a:srgbClr val="C00000"/>
                          </a:solidFill>
                          <a:latin typeface="Arial"/>
                        </a:rPr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9380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697819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 flipV="1">
            <a:off x="646632" y="2707241"/>
            <a:ext cx="4203462" cy="277090"/>
          </a:xfrm>
          <a:prstGeom prst="rect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 flipV="1">
            <a:off x="646632" y="3526770"/>
            <a:ext cx="4203462" cy="277090"/>
          </a:xfrm>
          <a:prstGeom prst="rect">
            <a:avLst/>
          </a:prstGeom>
          <a:solidFill>
            <a:schemeClr val="accent6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 flipV="1">
            <a:off x="646632" y="4623390"/>
            <a:ext cx="4203462" cy="277090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5" t="1" r="16717" b="42506"/>
          <a:stretch/>
        </p:blipFill>
        <p:spPr>
          <a:xfrm>
            <a:off x="4679576" y="1552627"/>
            <a:ext cx="7510837" cy="5239236"/>
          </a:xfrm>
          <a:prstGeom prst="rect">
            <a:avLst/>
          </a:prstGeom>
        </p:spPr>
      </p:pic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466869"/>
              </p:ext>
            </p:extLst>
          </p:nvPr>
        </p:nvGraphicFramePr>
        <p:xfrm>
          <a:off x="5665658" y="2202226"/>
          <a:ext cx="6382910" cy="405055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69525">
                  <a:extLst>
                    <a:ext uri="{9D8B030D-6E8A-4147-A177-3AD203B41FA5}">
                      <a16:colId xmlns:a16="http://schemas.microsoft.com/office/drawing/2014/main" val="3399644677"/>
                    </a:ext>
                  </a:extLst>
                </a:gridCol>
                <a:gridCol w="784762">
                  <a:extLst>
                    <a:ext uri="{9D8B030D-6E8A-4147-A177-3AD203B41FA5}">
                      <a16:colId xmlns:a16="http://schemas.microsoft.com/office/drawing/2014/main" val="631415035"/>
                    </a:ext>
                  </a:extLst>
                </a:gridCol>
                <a:gridCol w="784762">
                  <a:extLst>
                    <a:ext uri="{9D8B030D-6E8A-4147-A177-3AD203B41FA5}">
                      <a16:colId xmlns:a16="http://schemas.microsoft.com/office/drawing/2014/main" val="113011840"/>
                    </a:ext>
                  </a:extLst>
                </a:gridCol>
                <a:gridCol w="732360">
                  <a:extLst>
                    <a:ext uri="{9D8B030D-6E8A-4147-A177-3AD203B41FA5}">
                      <a16:colId xmlns:a16="http://schemas.microsoft.com/office/drawing/2014/main" val="3626050978"/>
                    </a:ext>
                  </a:extLst>
                </a:gridCol>
                <a:gridCol w="837167">
                  <a:extLst>
                    <a:ext uri="{9D8B030D-6E8A-4147-A177-3AD203B41FA5}">
                      <a16:colId xmlns:a16="http://schemas.microsoft.com/office/drawing/2014/main" val="2583099773"/>
                    </a:ext>
                  </a:extLst>
                </a:gridCol>
                <a:gridCol w="837167">
                  <a:extLst>
                    <a:ext uri="{9D8B030D-6E8A-4147-A177-3AD203B41FA5}">
                      <a16:colId xmlns:a16="http://schemas.microsoft.com/office/drawing/2014/main" val="919139136"/>
                    </a:ext>
                  </a:extLst>
                </a:gridCol>
                <a:gridCol w="837167">
                  <a:extLst>
                    <a:ext uri="{9D8B030D-6E8A-4147-A177-3AD203B41FA5}">
                      <a16:colId xmlns:a16="http://schemas.microsoft.com/office/drawing/2014/main" val="4158645363"/>
                    </a:ext>
                  </a:extLst>
                </a:gridCol>
              </a:tblGrid>
              <a:tr h="30789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Наименование специальности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Наименование кабинета 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и его номер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Организация амбулаторного приема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Достижение критерия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(да/нет)</a:t>
                      </a:r>
                    </a:p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849736"/>
                  </a:ext>
                </a:extLst>
              </a:tr>
              <a:tr h="337512"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По предварительной записи 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(да/нет)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Строго по времени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(да/нет)</a:t>
                      </a:r>
                    </a:p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648909"/>
                  </a:ext>
                </a:extLst>
              </a:tr>
              <a:tr h="238353"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(да/нет)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(да/нет)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850028"/>
                  </a:ext>
                </a:extLst>
              </a:tr>
              <a:tr h="1792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663698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marL="0" marR="0" lvl="0" indent="0" algn="l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Врач-педиатр участковый,   участок 1</a:t>
                      </a: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3911095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marL="0" marR="0" lvl="0" indent="0" algn="l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Врач-педиатр участковый, участок 3</a:t>
                      </a: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53,3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8174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marL="0" marR="0" lvl="0" indent="0" algn="l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Врач-педиатр участковый, участок 4</a:t>
                      </a: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4370928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Врач-педиатр участковый, участок 18</a:t>
                      </a: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386925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Врач-невролог</a:t>
                      </a: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246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69,6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524488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Врач-аллерголог-иммунолог</a:t>
                      </a: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242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66,7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619631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Врач-оториноларинголог</a:t>
                      </a: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244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185661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780945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sng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sng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909258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sng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sng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975364"/>
                  </a:ext>
                </a:extLst>
              </a:tr>
              <a:tr h="312389">
                <a:tc gridSpan="6"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Достижение целевого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значения (да/нет):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367704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475103" y="846151"/>
            <a:ext cx="855541" cy="855541"/>
            <a:chOff x="522097" y="1557153"/>
            <a:chExt cx="855541" cy="855541"/>
          </a:xfrm>
        </p:grpSpPr>
        <p:sp>
          <p:nvSpPr>
            <p:cNvPr id="27" name="Овал 26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57" y="1708263"/>
              <a:ext cx="555076" cy="55536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" name="Прямоугольник 4"/>
          <p:cNvSpPr/>
          <p:nvPr/>
        </p:nvSpPr>
        <p:spPr>
          <a:xfrm>
            <a:off x="1418817" y="795831"/>
            <a:ext cx="53226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600" b="1" dirty="0">
                <a:solidFill>
                  <a:srgbClr val="0070C0"/>
                </a:solidFill>
              </a:rPr>
              <a:t>Критерий «Обеспечение амбулаторного приема плановых пациентов врачами строго по времени и по предварительной записи»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901370" y="795831"/>
            <a:ext cx="52871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</a:rPr>
              <a:t>Прием по установленному времени: допустимо отклонение, равное продолжительности одного приема согласно расписанию (необходима информация о шаге записи на прием)!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37225" y="1812617"/>
            <a:ext cx="439766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столбцы 3, 4 вносятся результаты не менее чем </a:t>
            </a:r>
            <a:r>
              <a:rPr lang="ru-RU" sz="1400" b="1" dirty="0"/>
              <a:t>5 наблюдений</a:t>
            </a:r>
            <a:r>
              <a:rPr lang="ru-RU" sz="1400" dirty="0"/>
              <a:t>, проведенных перед каждым кабинетом, внесенным в проверочный лист </a:t>
            </a:r>
          </a:p>
          <a:p>
            <a:endParaRPr lang="ru-RU" sz="1400" dirty="0"/>
          </a:p>
          <a:p>
            <a:r>
              <a:rPr lang="ru-RU" sz="1400" dirty="0"/>
              <a:t>В столбце 3 указывается «НЕТ», если по итогам наблюдения выявлены пациенты без предварительной записи, иначе указывается «ДА»</a:t>
            </a:r>
          </a:p>
          <a:p>
            <a:endParaRPr lang="ru-RU" sz="1400" dirty="0"/>
          </a:p>
          <a:p>
            <a:r>
              <a:rPr lang="ru-RU" sz="1400" dirty="0"/>
              <a:t>В столбце 5 указывается «ДА», если доля пациентов, принятых по установленному времени составляет 80% и более, иначе указывается «НЕТ»</a:t>
            </a:r>
          </a:p>
          <a:p>
            <a:endParaRPr lang="ru-RU" sz="1400" dirty="0"/>
          </a:p>
          <a:p>
            <a:r>
              <a:rPr lang="ru-RU" sz="1400" dirty="0"/>
              <a:t>В столбце 6 указывается доля посещений по установленному времени (рассчитывается по результатам наблюдения)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16" y="1861084"/>
            <a:ext cx="501767" cy="52933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4" t="11405" r="7066" b="12269"/>
          <a:stretch/>
        </p:blipFill>
        <p:spPr>
          <a:xfrm>
            <a:off x="6652259" y="828761"/>
            <a:ext cx="494406" cy="53672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880" y="2719663"/>
            <a:ext cx="501767" cy="52933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99" y="4652100"/>
            <a:ext cx="501767" cy="52933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85" y="3453296"/>
            <a:ext cx="501767" cy="52933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110CBB2-AE0C-443F-A181-637176994E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4" t="11405" r="7066" b="12269"/>
          <a:stretch/>
        </p:blipFill>
        <p:spPr>
          <a:xfrm>
            <a:off x="428066" y="5590182"/>
            <a:ext cx="494406" cy="536724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7553FBD-CFBC-4226-8C3E-59F7A28F63DF}"/>
              </a:ext>
            </a:extLst>
          </p:cNvPr>
          <p:cNvSpPr/>
          <p:nvPr/>
        </p:nvSpPr>
        <p:spPr>
          <a:xfrm>
            <a:off x="1034301" y="5590182"/>
            <a:ext cx="42785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</a:rPr>
              <a:t>При отсутствии требуемого количества пациентов, записанных предварительно, наблюдения у такого кабинета не используются в оценке.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285679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5" t="1" r="16717" b="42506"/>
          <a:stretch/>
        </p:blipFill>
        <p:spPr>
          <a:xfrm>
            <a:off x="4679576" y="1552627"/>
            <a:ext cx="7510837" cy="5239236"/>
          </a:xfrm>
          <a:prstGeom prst="rect">
            <a:avLst/>
          </a:prstGeom>
        </p:spPr>
      </p:pic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786972"/>
              </p:ext>
            </p:extLst>
          </p:nvPr>
        </p:nvGraphicFramePr>
        <p:xfrm>
          <a:off x="5665658" y="2202226"/>
          <a:ext cx="6382910" cy="405055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69525">
                  <a:extLst>
                    <a:ext uri="{9D8B030D-6E8A-4147-A177-3AD203B41FA5}">
                      <a16:colId xmlns:a16="http://schemas.microsoft.com/office/drawing/2014/main" val="3399644677"/>
                    </a:ext>
                  </a:extLst>
                </a:gridCol>
                <a:gridCol w="784762">
                  <a:extLst>
                    <a:ext uri="{9D8B030D-6E8A-4147-A177-3AD203B41FA5}">
                      <a16:colId xmlns:a16="http://schemas.microsoft.com/office/drawing/2014/main" val="631415035"/>
                    </a:ext>
                  </a:extLst>
                </a:gridCol>
                <a:gridCol w="784762">
                  <a:extLst>
                    <a:ext uri="{9D8B030D-6E8A-4147-A177-3AD203B41FA5}">
                      <a16:colId xmlns:a16="http://schemas.microsoft.com/office/drawing/2014/main" val="113011840"/>
                    </a:ext>
                  </a:extLst>
                </a:gridCol>
                <a:gridCol w="732360">
                  <a:extLst>
                    <a:ext uri="{9D8B030D-6E8A-4147-A177-3AD203B41FA5}">
                      <a16:colId xmlns:a16="http://schemas.microsoft.com/office/drawing/2014/main" val="3626050978"/>
                    </a:ext>
                  </a:extLst>
                </a:gridCol>
                <a:gridCol w="837167">
                  <a:extLst>
                    <a:ext uri="{9D8B030D-6E8A-4147-A177-3AD203B41FA5}">
                      <a16:colId xmlns:a16="http://schemas.microsoft.com/office/drawing/2014/main" val="2583099773"/>
                    </a:ext>
                  </a:extLst>
                </a:gridCol>
                <a:gridCol w="837167">
                  <a:extLst>
                    <a:ext uri="{9D8B030D-6E8A-4147-A177-3AD203B41FA5}">
                      <a16:colId xmlns:a16="http://schemas.microsoft.com/office/drawing/2014/main" val="919139136"/>
                    </a:ext>
                  </a:extLst>
                </a:gridCol>
                <a:gridCol w="837167">
                  <a:extLst>
                    <a:ext uri="{9D8B030D-6E8A-4147-A177-3AD203B41FA5}">
                      <a16:colId xmlns:a16="http://schemas.microsoft.com/office/drawing/2014/main" val="4158645363"/>
                    </a:ext>
                  </a:extLst>
                </a:gridCol>
              </a:tblGrid>
              <a:tr h="30789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Наименование специальности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Наименование кабинета 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и его номер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Организация амбулаторного приема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Достижение критерия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(да/нет)</a:t>
                      </a:r>
                    </a:p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849736"/>
                  </a:ext>
                </a:extLst>
              </a:tr>
              <a:tr h="337512"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По предварительной записи 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(да/нет)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Строго по времени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(да/нет)</a:t>
                      </a:r>
                    </a:p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648909"/>
                  </a:ext>
                </a:extLst>
              </a:tr>
              <a:tr h="238353"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(да/нет)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(да/нет)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850028"/>
                  </a:ext>
                </a:extLst>
              </a:tr>
              <a:tr h="1792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663698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marL="0" marR="0" lvl="0" indent="0" algn="l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Врач-педиатр участковый,   участок 1</a:t>
                      </a: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3911095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marL="0" marR="0" lvl="0" indent="0" algn="l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Врач-педиатр участковый, участок 3</a:t>
                      </a: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53,3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8174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marL="0" marR="0" lvl="0" indent="0" algn="l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Врач-педиатр участковый, участок 4</a:t>
                      </a: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4370928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Врач-педиатр участковый, участок 18</a:t>
                      </a: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386925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Врач-невролог</a:t>
                      </a: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246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69,6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524488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Врач-аллерголог-иммунолог</a:t>
                      </a: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242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66,7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619631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Врач-оториноларинголог</a:t>
                      </a: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244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185661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780945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sng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sng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909258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sng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sng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975364"/>
                  </a:ext>
                </a:extLst>
              </a:tr>
              <a:tr h="312389">
                <a:tc gridSpan="6"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Достижение целевого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значения (да/нет):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367704"/>
                  </a:ext>
                </a:extLst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 flipV="1">
            <a:off x="825580" y="3948177"/>
            <a:ext cx="4023511" cy="277090"/>
          </a:xfrm>
          <a:prstGeom prst="rect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 flipV="1">
            <a:off x="825580" y="2225315"/>
            <a:ext cx="4023511" cy="27709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475103" y="846151"/>
            <a:ext cx="855541" cy="855541"/>
            <a:chOff x="522097" y="1557153"/>
            <a:chExt cx="855541" cy="855541"/>
          </a:xfrm>
        </p:grpSpPr>
        <p:sp>
          <p:nvSpPr>
            <p:cNvPr id="27" name="Овал 26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57" y="1708263"/>
              <a:ext cx="555076" cy="55536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" name="Прямоугольник 4"/>
          <p:cNvSpPr/>
          <p:nvPr/>
        </p:nvSpPr>
        <p:spPr>
          <a:xfrm>
            <a:off x="1470904" y="935441"/>
            <a:ext cx="9513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600" b="1" dirty="0">
                <a:solidFill>
                  <a:srgbClr val="0070C0"/>
                </a:solidFill>
              </a:rPr>
              <a:t>Критерий «Обеспечение амбулаторного приема плановых пациентов врачами строго по времени и по предварительной записи»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25579" y="2205287"/>
            <a:ext cx="415282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При достижении критерия (значение «ДА» в столбцах 3 и 5) в столбце 7 указывается «ДА». При наличии значения «НЕТ» в столбце 3 или 5 – в столбце 7 указывается «НЕТ» – критерий не достигнут</a:t>
            </a:r>
          </a:p>
          <a:p>
            <a:endParaRPr lang="ru-RU" sz="1600" dirty="0"/>
          </a:p>
          <a:p>
            <a:r>
              <a:rPr lang="ru-RU" sz="1600" dirty="0"/>
              <a:t>В строке «Достижение целевого значения»: «ДА», если в столбце 7 все значения – «ДА»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4" t="11405" r="7066" b="12269"/>
          <a:stretch/>
        </p:blipFill>
        <p:spPr>
          <a:xfrm>
            <a:off x="227900" y="2205287"/>
            <a:ext cx="494406" cy="53672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4" t="11405" r="7066" b="12269"/>
          <a:stretch/>
        </p:blipFill>
        <p:spPr>
          <a:xfrm>
            <a:off x="227900" y="3726513"/>
            <a:ext cx="494406" cy="53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172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0414" cy="685958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25089" y="4350454"/>
            <a:ext cx="896532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sz="2800" b="1" dirty="0">
                <a:solidFill>
                  <a:schemeClr val="bg1"/>
                </a:solidFill>
              </a:rPr>
              <a:t>Критерий 17</a:t>
            </a:r>
          </a:p>
          <a:p>
            <a:pPr algn="ctr">
              <a:spcAft>
                <a:spcPts val="0"/>
              </a:spcAft>
              <a:tabLst>
                <a:tab pos="295275" algn="l"/>
              </a:tabLst>
            </a:pPr>
            <a:endParaRPr lang="ru-RU" sz="2800" b="1" dirty="0">
              <a:solidFill>
                <a:schemeClr val="bg1"/>
              </a:solidFill>
            </a:endParaRPr>
          </a:p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sz="2800" dirty="0">
                <a:solidFill>
                  <a:schemeClr val="bg1"/>
                </a:solidFill>
              </a:rPr>
              <a:t>«Обеспечение удаленной записи на прием в медицинские организации»</a:t>
            </a:r>
          </a:p>
        </p:txBody>
      </p:sp>
    </p:spTree>
    <p:extLst>
      <p:ext uri="{BB962C8B-B14F-4D97-AF65-F5344CB8AC3E}">
        <p14:creationId xmlns:p14="http://schemas.microsoft.com/office/powerpoint/2010/main" val="309477149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475103" y="846151"/>
            <a:ext cx="855541" cy="855541"/>
            <a:chOff x="522097" y="1557153"/>
            <a:chExt cx="855541" cy="855541"/>
          </a:xfrm>
        </p:grpSpPr>
        <p:sp>
          <p:nvSpPr>
            <p:cNvPr id="27" name="Овал 26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57" y="1708263"/>
              <a:ext cx="555076" cy="55536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" name="Прямоугольник 4"/>
          <p:cNvSpPr/>
          <p:nvPr/>
        </p:nvSpPr>
        <p:spPr>
          <a:xfrm>
            <a:off x="1470904" y="931183"/>
            <a:ext cx="96835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600" b="1" dirty="0">
                <a:solidFill>
                  <a:srgbClr val="0070C0"/>
                </a:solidFill>
              </a:rPr>
              <a:t>Критерий «Обеспечение удаленной записи на прием в медицинские организации»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15363" y="1921796"/>
            <a:ext cx="498298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Для оценки достижения целевого значения критерия – доля записей, произведенных без посещения регистратуры, составляет </a:t>
            </a:r>
            <a:r>
              <a:rPr lang="ru-RU" sz="1600" b="1" dirty="0"/>
              <a:t>не менее 50%</a:t>
            </a:r>
            <a:r>
              <a:rPr lang="ru-RU" sz="1600" dirty="0"/>
              <a:t>.</a:t>
            </a:r>
          </a:p>
          <a:p>
            <a:endParaRPr lang="ru-RU" sz="1600" b="1" dirty="0"/>
          </a:p>
          <a:p>
            <a:r>
              <a:rPr lang="ru-RU" sz="1600" dirty="0"/>
              <a:t>Анализируются сведения медицинской информационной системы или других доступных достоверных источников о количестве пациентов, предварительно записанных на прием </a:t>
            </a:r>
            <a:r>
              <a:rPr lang="ru-RU" sz="1600" b="1" dirty="0"/>
              <a:t>за месяц, предшествующий проведению аудита</a:t>
            </a:r>
            <a:r>
              <a:rPr lang="ru-RU" sz="1600" dirty="0"/>
              <a:t>, сведения о количестве пациентов, предварительно записанных на прием при обращении в регистратуру.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834" y="1617282"/>
            <a:ext cx="5273965" cy="5108482"/>
          </a:xfrm>
          <a:prstGeom prst="rect">
            <a:avLst/>
          </a:prstGeom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4271849"/>
              </p:ext>
            </p:extLst>
          </p:nvPr>
        </p:nvGraphicFramePr>
        <p:xfrm>
          <a:off x="6933466" y="2673697"/>
          <a:ext cx="3838703" cy="271134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911153">
                  <a:extLst>
                    <a:ext uri="{9D8B030D-6E8A-4147-A177-3AD203B41FA5}">
                      <a16:colId xmlns:a16="http://schemas.microsoft.com/office/drawing/2014/main" val="3399644677"/>
                    </a:ext>
                  </a:extLst>
                </a:gridCol>
                <a:gridCol w="927550">
                  <a:extLst>
                    <a:ext uri="{9D8B030D-6E8A-4147-A177-3AD203B41FA5}">
                      <a16:colId xmlns:a16="http://schemas.microsoft.com/office/drawing/2014/main" val="4158645363"/>
                    </a:ext>
                  </a:extLst>
                </a:gridCol>
              </a:tblGrid>
              <a:tr h="4851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Вид записи на прием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Кол-во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904215"/>
                  </a:ext>
                </a:extLst>
              </a:tr>
              <a:tr h="346154">
                <a:tc>
                  <a:txBody>
                    <a:bodyPr/>
                    <a:lstStyle/>
                    <a:p>
                      <a:pPr marL="0" marR="0" lvl="0" indent="0" algn="l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Запись в регистратуре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(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на стойке информации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3953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648909"/>
                  </a:ext>
                </a:extLst>
              </a:tr>
              <a:tr h="346154">
                <a:tc>
                  <a:txBody>
                    <a:bodyPr/>
                    <a:lstStyle/>
                    <a:p>
                      <a:pPr marL="0" marR="0" lvl="0" indent="0" algn="l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Инфомат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124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850028"/>
                  </a:ext>
                </a:extLst>
              </a:tr>
              <a:tr h="346154">
                <a:tc>
                  <a:txBody>
                    <a:bodyPr/>
                    <a:lstStyle/>
                    <a:p>
                      <a:pPr marL="0" marR="0" lvl="0" indent="0" algn="l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Запись через интернет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140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663698"/>
                  </a:ext>
                </a:extLst>
              </a:tr>
              <a:tr h="3461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Запись по телефону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747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3911095"/>
                  </a:ext>
                </a:extLst>
              </a:tr>
              <a:tr h="3461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Запись врачом с приема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3255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8174"/>
                  </a:ext>
                </a:extLst>
              </a:tr>
              <a:tr h="4093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Всего  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8219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367704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7085165" y="1967221"/>
            <a:ext cx="33805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</a:rPr>
              <a:t>Анализ записи на прием </a:t>
            </a:r>
          </a:p>
          <a:p>
            <a:pPr algn="ctr"/>
            <a:r>
              <a:rPr lang="ru-RU" sz="1600" b="1" dirty="0">
                <a:solidFill>
                  <a:srgbClr val="0070C0"/>
                </a:solidFill>
              </a:rPr>
              <a:t>с 01.09.2019 по 30.09.2019</a:t>
            </a:r>
          </a:p>
        </p:txBody>
      </p:sp>
      <p:sp>
        <p:nvSpPr>
          <p:cNvPr id="16" name="Правая фигурная скобка 15"/>
          <p:cNvSpPr/>
          <p:nvPr/>
        </p:nvSpPr>
        <p:spPr>
          <a:xfrm>
            <a:off x="10772169" y="3500582"/>
            <a:ext cx="330159" cy="1385454"/>
          </a:xfrm>
          <a:prstGeom prst="rightBrace">
            <a:avLst>
              <a:gd name="adj1" fmla="val 36152"/>
              <a:gd name="adj2" fmla="val 51015"/>
            </a:avLst>
          </a:prstGeom>
          <a:ln w="25400" cap="rnd" cmpd="sng">
            <a:solidFill>
              <a:schemeClr val="bg2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5400000">
            <a:off x="10640052" y="4002246"/>
            <a:ext cx="2086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B050"/>
                </a:solidFill>
              </a:rPr>
              <a:t>Удаленная запись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15363" y="5644922"/>
          <a:ext cx="4982984" cy="7644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8260">
                  <a:extLst>
                    <a:ext uri="{9D8B030D-6E8A-4147-A177-3AD203B41FA5}">
                      <a16:colId xmlns:a16="http://schemas.microsoft.com/office/drawing/2014/main" val="3389660433"/>
                    </a:ext>
                  </a:extLst>
                </a:gridCol>
                <a:gridCol w="403232">
                  <a:extLst>
                    <a:ext uri="{9D8B030D-6E8A-4147-A177-3AD203B41FA5}">
                      <a16:colId xmlns:a16="http://schemas.microsoft.com/office/drawing/2014/main" val="3377174681"/>
                    </a:ext>
                  </a:extLst>
                </a:gridCol>
                <a:gridCol w="851598">
                  <a:extLst>
                    <a:ext uri="{9D8B030D-6E8A-4147-A177-3AD203B41FA5}">
                      <a16:colId xmlns:a16="http://schemas.microsoft.com/office/drawing/2014/main" val="1486189124"/>
                    </a:ext>
                  </a:extLst>
                </a:gridCol>
                <a:gridCol w="1639894">
                  <a:extLst>
                    <a:ext uri="{9D8B030D-6E8A-4147-A177-3AD203B41FA5}">
                      <a16:colId xmlns:a16="http://schemas.microsoft.com/office/drawing/2014/main" val="3091814805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Доля удаленной записи на прием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=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A</a:t>
                      </a:r>
                      <a:r>
                        <a:rPr lang="en-US" baseline="0" dirty="0"/>
                        <a:t> – </a:t>
                      </a:r>
                      <a:r>
                        <a:rPr lang="en-US" baseline="0" dirty="0">
                          <a:solidFill>
                            <a:srgbClr val="C00000"/>
                          </a:solidFill>
                        </a:rPr>
                        <a:t>B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dirty="0"/>
                        <a:t>×</a:t>
                      </a:r>
                      <a:r>
                        <a:rPr lang="en-US" dirty="0"/>
                        <a:t>100, %</a:t>
                      </a:r>
                      <a:endParaRPr lang="ru-RU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904610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A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20491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140701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475103" y="846151"/>
            <a:ext cx="855541" cy="855541"/>
            <a:chOff x="522097" y="1557153"/>
            <a:chExt cx="855541" cy="855541"/>
          </a:xfrm>
        </p:grpSpPr>
        <p:sp>
          <p:nvSpPr>
            <p:cNvPr id="27" name="Овал 26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57" y="1708263"/>
              <a:ext cx="555076" cy="55536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" name="Прямоугольник 4"/>
          <p:cNvSpPr/>
          <p:nvPr/>
        </p:nvSpPr>
        <p:spPr>
          <a:xfrm>
            <a:off x="1418818" y="795831"/>
            <a:ext cx="46032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600" b="1" dirty="0">
                <a:solidFill>
                  <a:srgbClr val="0070C0"/>
                </a:solidFill>
              </a:rPr>
              <a:t>Критерий «Обеспечение удаленной записи на прием в медицинские организации»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5" t="1" r="16717" b="42506"/>
          <a:stretch/>
        </p:blipFill>
        <p:spPr>
          <a:xfrm>
            <a:off x="5598347" y="1552627"/>
            <a:ext cx="6592066" cy="5239236"/>
          </a:xfrm>
          <a:prstGeom prst="rect">
            <a:avLst/>
          </a:prstGeom>
        </p:spPr>
      </p:pic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6441371" y="2149668"/>
          <a:ext cx="5602846" cy="450885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71475">
                  <a:extLst>
                    <a:ext uri="{9D8B030D-6E8A-4147-A177-3AD203B41FA5}">
                      <a16:colId xmlns:a16="http://schemas.microsoft.com/office/drawing/2014/main" val="3399644677"/>
                    </a:ext>
                  </a:extLst>
                </a:gridCol>
                <a:gridCol w="1135737">
                  <a:extLst>
                    <a:ext uri="{9D8B030D-6E8A-4147-A177-3AD203B41FA5}">
                      <a16:colId xmlns:a16="http://schemas.microsoft.com/office/drawing/2014/main" val="631415035"/>
                    </a:ext>
                  </a:extLst>
                </a:gridCol>
                <a:gridCol w="1135737">
                  <a:extLst>
                    <a:ext uri="{9D8B030D-6E8A-4147-A177-3AD203B41FA5}">
                      <a16:colId xmlns:a16="http://schemas.microsoft.com/office/drawing/2014/main" val="113011840"/>
                    </a:ext>
                  </a:extLst>
                </a:gridCol>
                <a:gridCol w="1059897">
                  <a:extLst>
                    <a:ext uri="{9D8B030D-6E8A-4147-A177-3AD203B41FA5}">
                      <a16:colId xmlns:a16="http://schemas.microsoft.com/office/drawing/2014/main" val="3626050978"/>
                    </a:ext>
                  </a:extLst>
                </a:gridCol>
              </a:tblGrid>
              <a:tr h="952120"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904215"/>
                  </a:ext>
                </a:extLst>
              </a:tr>
              <a:tr h="161365">
                <a:tc>
                  <a:txBody>
                    <a:bodyPr/>
                    <a:lstStyle/>
                    <a:p>
                      <a:pPr algn="ctr" fontAlgn="ctr"/>
                      <a:endParaRPr lang="ru-RU" sz="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091850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marL="0" marR="0" lvl="0" indent="0" algn="l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648909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marL="0" marR="0" lvl="0" indent="0" algn="l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850028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marL="0" marR="0" lvl="0" indent="0" algn="l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663698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3911095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8174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4370928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386925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524488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619631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185661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780945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909258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975364"/>
                  </a:ext>
                </a:extLst>
              </a:tr>
              <a:tr h="283135">
                <a:tc gridSpan="4">
                  <a:txBody>
                    <a:bodyPr/>
                    <a:lstStyle/>
                    <a:p>
                      <a:pPr algn="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367704"/>
                  </a:ext>
                </a:extLst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512221"/>
              </p:ext>
            </p:extLst>
          </p:nvPr>
        </p:nvGraphicFramePr>
        <p:xfrm>
          <a:off x="6441371" y="2432856"/>
          <a:ext cx="5616000" cy="228751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404000">
                  <a:extLst>
                    <a:ext uri="{9D8B030D-6E8A-4147-A177-3AD203B41FA5}">
                      <a16:colId xmlns:a16="http://schemas.microsoft.com/office/drawing/2014/main" val="3399644677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631415035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113011840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3626050978"/>
                    </a:ext>
                  </a:extLst>
                </a:gridCol>
              </a:tblGrid>
              <a:tr h="16597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Количество предварительно записанных на прием всеми доступными способами, </a:t>
                      </a:r>
                    </a:p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чел.</a:t>
                      </a:r>
                    </a:p>
                  </a:txBody>
                  <a:tcPr marL="5487" marR="5487" marT="548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Количество пациентов, предварительно записанных</a:t>
                      </a:r>
                      <a:r>
                        <a:rPr lang="ru-RU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на прием при обращении в регистратуру (на стойке информации), </a:t>
                      </a:r>
                    </a:p>
                    <a:p>
                      <a:pPr algn="ctr" fontAlgn="ctr"/>
                      <a:r>
                        <a:rPr lang="ru-RU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чел.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Доля записей, проведенных без посещения регистратуры, </a:t>
                      </a:r>
                    </a:p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5487" marR="5487" marT="548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Достижение критерия</a:t>
                      </a:r>
                    </a:p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(да/нет)</a:t>
                      </a:r>
                    </a:p>
                  </a:txBody>
                  <a:tcPr marL="5487" marR="5487" marT="5487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904215"/>
                  </a:ext>
                </a:extLst>
              </a:tr>
              <a:tr h="1995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091850"/>
                  </a:ext>
                </a:extLst>
              </a:tr>
              <a:tr h="253650"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8219</a:t>
                      </a: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3953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51,9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648909"/>
                  </a:ext>
                </a:extLst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6416378" y="4896210"/>
          <a:ext cx="5227781" cy="10692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37224">
                  <a:extLst>
                    <a:ext uri="{9D8B030D-6E8A-4147-A177-3AD203B41FA5}">
                      <a16:colId xmlns:a16="http://schemas.microsoft.com/office/drawing/2014/main" val="3389660433"/>
                    </a:ext>
                  </a:extLst>
                </a:gridCol>
                <a:gridCol w="416050">
                  <a:extLst>
                    <a:ext uri="{9D8B030D-6E8A-4147-A177-3AD203B41FA5}">
                      <a16:colId xmlns:a16="http://schemas.microsoft.com/office/drawing/2014/main" val="3377174681"/>
                    </a:ext>
                  </a:extLst>
                </a:gridCol>
                <a:gridCol w="1532306">
                  <a:extLst>
                    <a:ext uri="{9D8B030D-6E8A-4147-A177-3AD203B41FA5}">
                      <a16:colId xmlns:a16="http://schemas.microsoft.com/office/drawing/2014/main" val="1486189124"/>
                    </a:ext>
                  </a:extLst>
                </a:gridCol>
                <a:gridCol w="1142201">
                  <a:extLst>
                    <a:ext uri="{9D8B030D-6E8A-4147-A177-3AD203B41FA5}">
                      <a16:colId xmlns:a16="http://schemas.microsoft.com/office/drawing/2014/main" val="3091814805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r"/>
                      <a:r>
                        <a:rPr lang="ru-RU" sz="4000" b="0" dirty="0">
                          <a:solidFill>
                            <a:srgbClr val="0070C0"/>
                          </a:solidFill>
                        </a:rPr>
                        <a:t>51,9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=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8219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– </a:t>
                      </a:r>
                      <a:r>
                        <a:rPr lang="ru-RU" baseline="0" dirty="0">
                          <a:solidFill>
                            <a:schemeClr val="tx1"/>
                          </a:solidFill>
                        </a:rPr>
                        <a:t>3953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×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100, %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904610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8219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2049187"/>
                  </a:ext>
                </a:extLst>
              </a:tr>
            </a:tbl>
          </a:graphicData>
        </a:graphic>
      </p:graphicFrame>
      <p:sp>
        <p:nvSpPr>
          <p:cNvPr id="22" name="Правая фигурная скобка 21"/>
          <p:cNvSpPr/>
          <p:nvPr/>
        </p:nvSpPr>
        <p:spPr>
          <a:xfrm rot="16200000">
            <a:off x="7670274" y="667573"/>
            <a:ext cx="316807" cy="2783314"/>
          </a:xfrm>
          <a:prstGeom prst="rightBrace">
            <a:avLst>
              <a:gd name="adj1" fmla="val 53540"/>
              <a:gd name="adj2" fmla="val 51015"/>
            </a:avLst>
          </a:prstGeom>
          <a:ln w="25400" cap="rnd" cmpd="sng">
            <a:solidFill>
              <a:srgbClr val="0070C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6342776" y="1385257"/>
            <a:ext cx="29718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Заполняет </a:t>
            </a:r>
          </a:p>
          <a:p>
            <a:pPr algn="ctr"/>
            <a:r>
              <a:rPr lang="ru-RU" sz="1100" dirty="0"/>
              <a:t>проверяемая МО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639622" y="1385256"/>
            <a:ext cx="20292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Заполняет специалист, проводящий аудит</a:t>
            </a:r>
          </a:p>
        </p:txBody>
      </p:sp>
      <p:sp>
        <p:nvSpPr>
          <p:cNvPr id="25" name="Правая фигурная скобка 24"/>
          <p:cNvSpPr/>
          <p:nvPr/>
        </p:nvSpPr>
        <p:spPr>
          <a:xfrm rot="16200000">
            <a:off x="10495823" y="669239"/>
            <a:ext cx="316807" cy="2779980"/>
          </a:xfrm>
          <a:prstGeom prst="rightBrace">
            <a:avLst>
              <a:gd name="adj1" fmla="val 36152"/>
              <a:gd name="adj2" fmla="val 51015"/>
            </a:avLst>
          </a:prstGeom>
          <a:ln w="25400" cap="rnd" cmpd="sng">
            <a:solidFill>
              <a:srgbClr val="F03C4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 flipV="1">
            <a:off x="615363" y="5813025"/>
            <a:ext cx="5086189" cy="3047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 flipV="1">
            <a:off x="615363" y="3865693"/>
            <a:ext cx="5086189" cy="3047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615363" y="4873715"/>
            <a:ext cx="5086189" cy="3047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15363" y="1921796"/>
            <a:ext cx="511118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0C0"/>
              </a:buClr>
              <a:buSzPct val="200000"/>
            </a:pPr>
            <a:r>
              <a:rPr lang="ru-RU" sz="1600" b="1" dirty="0"/>
              <a:t>Заполняется проверочный лист:</a:t>
            </a:r>
          </a:p>
          <a:p>
            <a:pPr marL="285750" indent="-285750">
              <a:buClr>
                <a:srgbClr val="0070C0"/>
              </a:buClr>
              <a:buSzPct val="200000"/>
              <a:buFont typeface="Arial" panose="020B0604020202020204" pitchFamily="34" charset="0"/>
              <a:buChar char="•"/>
            </a:pPr>
            <a:endParaRPr lang="ru-RU" sz="1600" dirty="0"/>
          </a:p>
          <a:p>
            <a:pPr>
              <a:buClr>
                <a:srgbClr val="0070C0"/>
              </a:buClr>
              <a:buSzPct val="200000"/>
            </a:pPr>
            <a:r>
              <a:rPr lang="ru-RU" sz="1600" dirty="0"/>
              <a:t>Данные в столбцы 1, 2 вносятся специалистами проверяемой медицинской организации</a:t>
            </a:r>
          </a:p>
          <a:p>
            <a:pPr>
              <a:buClr>
                <a:srgbClr val="0070C0"/>
              </a:buClr>
              <a:buSzPct val="200000"/>
            </a:pPr>
            <a:endParaRPr lang="ru-RU" sz="1600" dirty="0"/>
          </a:p>
          <a:p>
            <a:pPr>
              <a:buClr>
                <a:srgbClr val="0070C0"/>
              </a:buClr>
              <a:buSzPct val="200000"/>
            </a:pPr>
            <a:r>
              <a:rPr lang="ru-RU" sz="1600" dirty="0"/>
              <a:t>Столбцы 3, 4 заполняются специалистом, осуществляющим аудит</a:t>
            </a:r>
          </a:p>
          <a:p>
            <a:pPr>
              <a:buClr>
                <a:srgbClr val="0070C0"/>
              </a:buClr>
              <a:buSzPct val="200000"/>
            </a:pPr>
            <a:endParaRPr lang="ru-RU" sz="1600" dirty="0"/>
          </a:p>
          <a:p>
            <a:pPr>
              <a:buClr>
                <a:srgbClr val="0070C0"/>
              </a:buClr>
              <a:buSzPct val="200000"/>
            </a:pPr>
            <a:r>
              <a:rPr lang="ru-RU" sz="1600" dirty="0"/>
              <a:t>В столбец 1 вносятся сведения о количестве пациентов, предварительно записанных на прием всеми доступными способами. </a:t>
            </a:r>
          </a:p>
          <a:p>
            <a:pPr>
              <a:buClr>
                <a:srgbClr val="0070C0"/>
              </a:buClr>
              <a:buSzPct val="200000"/>
            </a:pPr>
            <a:endParaRPr lang="ru-RU" sz="1600" dirty="0"/>
          </a:p>
          <a:p>
            <a:pPr>
              <a:buClr>
                <a:srgbClr val="0070C0"/>
              </a:buClr>
              <a:buSzPct val="200000"/>
            </a:pPr>
            <a:r>
              <a:rPr lang="ru-RU" sz="1600" dirty="0"/>
              <a:t>В столбец 2 вносятся сведения о количестве пациентов, предварительно записанных на прием при обращении в регистратуру. </a:t>
            </a:r>
          </a:p>
          <a:p>
            <a:pPr>
              <a:buClr>
                <a:srgbClr val="0070C0"/>
              </a:buClr>
              <a:buSzPct val="200000"/>
            </a:pPr>
            <a:endParaRPr lang="ru-RU" sz="1600" dirty="0"/>
          </a:p>
          <a:p>
            <a:pPr>
              <a:buClr>
                <a:srgbClr val="0070C0"/>
              </a:buClr>
              <a:buSzPct val="200000"/>
            </a:pPr>
            <a:r>
              <a:rPr lang="ru-RU" sz="1600" dirty="0"/>
              <a:t>В столбце 3 указывается рассчитанная доля записей, произведенных без посещения регистратуры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30" y="1894504"/>
            <a:ext cx="554784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84558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475103" y="846151"/>
            <a:ext cx="855541" cy="855541"/>
            <a:chOff x="522097" y="1557153"/>
            <a:chExt cx="855541" cy="855541"/>
          </a:xfrm>
        </p:grpSpPr>
        <p:sp>
          <p:nvSpPr>
            <p:cNvPr id="27" name="Овал 26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57" y="1708263"/>
              <a:ext cx="555076" cy="55536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" name="Прямоугольник 4"/>
          <p:cNvSpPr/>
          <p:nvPr/>
        </p:nvSpPr>
        <p:spPr>
          <a:xfrm>
            <a:off x="1418818" y="795831"/>
            <a:ext cx="46032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600" b="1" dirty="0">
                <a:solidFill>
                  <a:srgbClr val="0070C0"/>
                </a:solidFill>
              </a:rPr>
              <a:t>Критерий «Обеспечение удаленной записи на прием в медицинские организации»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5" t="1" r="16717" b="42506"/>
          <a:stretch/>
        </p:blipFill>
        <p:spPr>
          <a:xfrm>
            <a:off x="5598347" y="1552627"/>
            <a:ext cx="6592066" cy="5239236"/>
          </a:xfrm>
          <a:prstGeom prst="rect">
            <a:avLst/>
          </a:prstGeom>
        </p:spPr>
      </p:pic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6441371" y="2149668"/>
          <a:ext cx="5602846" cy="450885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71475">
                  <a:extLst>
                    <a:ext uri="{9D8B030D-6E8A-4147-A177-3AD203B41FA5}">
                      <a16:colId xmlns:a16="http://schemas.microsoft.com/office/drawing/2014/main" val="3399644677"/>
                    </a:ext>
                  </a:extLst>
                </a:gridCol>
                <a:gridCol w="1135737">
                  <a:extLst>
                    <a:ext uri="{9D8B030D-6E8A-4147-A177-3AD203B41FA5}">
                      <a16:colId xmlns:a16="http://schemas.microsoft.com/office/drawing/2014/main" val="631415035"/>
                    </a:ext>
                  </a:extLst>
                </a:gridCol>
                <a:gridCol w="1135737">
                  <a:extLst>
                    <a:ext uri="{9D8B030D-6E8A-4147-A177-3AD203B41FA5}">
                      <a16:colId xmlns:a16="http://schemas.microsoft.com/office/drawing/2014/main" val="113011840"/>
                    </a:ext>
                  </a:extLst>
                </a:gridCol>
                <a:gridCol w="1059897">
                  <a:extLst>
                    <a:ext uri="{9D8B030D-6E8A-4147-A177-3AD203B41FA5}">
                      <a16:colId xmlns:a16="http://schemas.microsoft.com/office/drawing/2014/main" val="3626050978"/>
                    </a:ext>
                  </a:extLst>
                </a:gridCol>
              </a:tblGrid>
              <a:tr h="952120"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904215"/>
                  </a:ext>
                </a:extLst>
              </a:tr>
              <a:tr h="161365">
                <a:tc>
                  <a:txBody>
                    <a:bodyPr/>
                    <a:lstStyle/>
                    <a:p>
                      <a:pPr algn="ctr" fontAlgn="ctr"/>
                      <a:endParaRPr lang="ru-RU" sz="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091850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marL="0" marR="0" lvl="0" indent="0" algn="l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648909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marL="0" marR="0" lvl="0" indent="0" algn="l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850028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marL="0" marR="0" lvl="0" indent="0" algn="l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663698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3911095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8174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4370928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386925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524488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619631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185661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780945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909258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975364"/>
                  </a:ext>
                </a:extLst>
              </a:tr>
              <a:tr h="283135">
                <a:tc gridSpan="4">
                  <a:txBody>
                    <a:bodyPr/>
                    <a:lstStyle/>
                    <a:p>
                      <a:pPr algn="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367704"/>
                  </a:ext>
                </a:extLst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9564712"/>
              </p:ext>
            </p:extLst>
          </p:nvPr>
        </p:nvGraphicFramePr>
        <p:xfrm>
          <a:off x="6441371" y="2432856"/>
          <a:ext cx="5616000" cy="228751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404000">
                  <a:extLst>
                    <a:ext uri="{9D8B030D-6E8A-4147-A177-3AD203B41FA5}">
                      <a16:colId xmlns:a16="http://schemas.microsoft.com/office/drawing/2014/main" val="3399644677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631415035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113011840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3626050978"/>
                    </a:ext>
                  </a:extLst>
                </a:gridCol>
              </a:tblGrid>
              <a:tr h="16597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Количество предварительно записанных на прием всеми доступными способами, </a:t>
                      </a:r>
                    </a:p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чел.</a:t>
                      </a:r>
                    </a:p>
                  </a:txBody>
                  <a:tcPr marL="5487" marR="5487" marT="548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Количество пациентов, предварительно записанных</a:t>
                      </a:r>
                      <a:r>
                        <a:rPr lang="ru-RU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на прием при обращении в регистратуру (на стойке информации), </a:t>
                      </a:r>
                    </a:p>
                    <a:p>
                      <a:pPr algn="ctr" fontAlgn="ctr"/>
                      <a:r>
                        <a:rPr lang="ru-RU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чел.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Доля записей, проведенных без посещения регистратуры, </a:t>
                      </a:r>
                    </a:p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5487" marR="5487" marT="548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Достижение критерия</a:t>
                      </a:r>
                    </a:p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(да/нет)</a:t>
                      </a:r>
                    </a:p>
                  </a:txBody>
                  <a:tcPr marL="5487" marR="5487" marT="5487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904215"/>
                  </a:ext>
                </a:extLst>
              </a:tr>
              <a:tr h="1995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091850"/>
                  </a:ext>
                </a:extLst>
              </a:tr>
              <a:tr h="253650"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8219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3953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51,9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648909"/>
                  </a:ext>
                </a:extLst>
              </a:tr>
            </a:tbl>
          </a:graphicData>
        </a:graphic>
      </p:graphicFrame>
      <p:sp>
        <p:nvSpPr>
          <p:cNvPr id="30" name="Прямоугольник 29"/>
          <p:cNvSpPr/>
          <p:nvPr/>
        </p:nvSpPr>
        <p:spPr>
          <a:xfrm flipV="1">
            <a:off x="960969" y="2208763"/>
            <a:ext cx="4406041" cy="3047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929399" y="2149668"/>
            <a:ext cx="44276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0C0"/>
              </a:buClr>
              <a:buSzPct val="200000"/>
            </a:pPr>
            <a:r>
              <a:rPr lang="ru-RU" sz="2000" dirty="0"/>
              <a:t>При достижении критерия (значение в столбце 3 не менее 50%) в столбце 4 указывается «ДА».</a:t>
            </a:r>
          </a:p>
          <a:p>
            <a:pPr>
              <a:buClr>
                <a:srgbClr val="0070C0"/>
              </a:buClr>
              <a:buSzPct val="200000"/>
            </a:pPr>
            <a:endParaRPr lang="ru-RU" sz="2000" dirty="0"/>
          </a:p>
          <a:p>
            <a:pPr>
              <a:buClr>
                <a:srgbClr val="0070C0"/>
              </a:buClr>
              <a:buSzPct val="200000"/>
            </a:pPr>
            <a:r>
              <a:rPr lang="ru-RU" sz="2000" dirty="0"/>
              <a:t>При наличии значения менее 50% в столбце 3 – критерий не достигнут – в столбце 4 указывается «НЕТ».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613830" y="4918192"/>
            <a:ext cx="5257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</a:rPr>
              <a:t>Целевое значение – доля записей, произведенных без посещения регистратуры, составляет </a:t>
            </a:r>
            <a:r>
              <a:rPr lang="ru-RU" sz="2000" b="1" dirty="0">
                <a:solidFill>
                  <a:srgbClr val="0070C0"/>
                </a:solidFill>
              </a:rPr>
              <a:t>не менее 50%</a:t>
            </a:r>
            <a:r>
              <a:rPr lang="ru-RU" sz="20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4" t="11405" r="7066" b="12269"/>
          <a:stretch/>
        </p:blipFill>
        <p:spPr>
          <a:xfrm>
            <a:off x="193737" y="2092800"/>
            <a:ext cx="494406" cy="53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5829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69" y="846151"/>
            <a:ext cx="6745511" cy="435380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53" y="2717756"/>
            <a:ext cx="5324317" cy="3473971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7232528" y="887987"/>
            <a:ext cx="855541" cy="855541"/>
            <a:chOff x="522097" y="1557153"/>
            <a:chExt cx="855541" cy="855541"/>
          </a:xfrm>
        </p:grpSpPr>
        <p:sp>
          <p:nvSpPr>
            <p:cNvPr id="27" name="Овал 26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57" y="1708263"/>
              <a:ext cx="555076" cy="55536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" name="Прямоугольник 4"/>
          <p:cNvSpPr/>
          <p:nvPr/>
        </p:nvSpPr>
        <p:spPr>
          <a:xfrm>
            <a:off x="8270752" y="881819"/>
            <a:ext cx="3708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600" b="1" dirty="0">
                <a:solidFill>
                  <a:srgbClr val="0070C0"/>
                </a:solidFill>
              </a:rPr>
              <a:t>Критерий «Обеспечение удаленной записи на прием </a:t>
            </a:r>
            <a:br>
              <a:rPr lang="ru-RU" sz="1600" b="1" dirty="0">
                <a:solidFill>
                  <a:srgbClr val="0070C0"/>
                </a:solidFill>
              </a:rPr>
            </a:br>
            <a:r>
              <a:rPr lang="ru-RU" sz="1600" b="1" dirty="0">
                <a:solidFill>
                  <a:srgbClr val="0070C0"/>
                </a:solidFill>
              </a:rPr>
              <a:t>в медицинские организации»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5777" y="2277759"/>
            <a:ext cx="6779490" cy="3732241"/>
          </a:xfrm>
          <a:prstGeom prst="rect">
            <a:avLst/>
          </a:prstGeom>
          <a:ln>
            <a:solidFill>
              <a:srgbClr val="0070C0"/>
            </a:solidFill>
          </a:ln>
        </p:spPr>
      </p:pic>
      <p:cxnSp>
        <p:nvCxnSpPr>
          <p:cNvPr id="16" name="Прямая соединительная линия 15"/>
          <p:cNvCxnSpPr>
            <a:cxnSpLocks/>
          </p:cNvCxnSpPr>
          <p:nvPr/>
        </p:nvCxnSpPr>
        <p:spPr>
          <a:xfrm>
            <a:off x="5784056" y="4046671"/>
            <a:ext cx="553575" cy="0"/>
          </a:xfrm>
          <a:prstGeom prst="line">
            <a:avLst/>
          </a:prstGeom>
          <a:ln w="25400">
            <a:solidFill>
              <a:srgbClr val="C05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cxnSpLocks/>
          </p:cNvCxnSpPr>
          <p:nvPr/>
        </p:nvCxnSpPr>
        <p:spPr>
          <a:xfrm>
            <a:off x="5790804" y="4981170"/>
            <a:ext cx="535869" cy="5492"/>
          </a:xfrm>
          <a:prstGeom prst="line">
            <a:avLst/>
          </a:prstGeom>
          <a:ln w="25400">
            <a:solidFill>
              <a:srgbClr val="C05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cxnSpLocks/>
          </p:cNvCxnSpPr>
          <p:nvPr/>
        </p:nvCxnSpPr>
        <p:spPr>
          <a:xfrm>
            <a:off x="5784056" y="5224564"/>
            <a:ext cx="553575" cy="0"/>
          </a:xfrm>
          <a:prstGeom prst="line">
            <a:avLst/>
          </a:prstGeom>
          <a:ln w="25400">
            <a:solidFill>
              <a:srgbClr val="C05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Овал 24"/>
          <p:cNvSpPr/>
          <p:nvPr/>
        </p:nvSpPr>
        <p:spPr>
          <a:xfrm>
            <a:off x="1157288" y="1971377"/>
            <a:ext cx="354789" cy="175971"/>
          </a:xfrm>
          <a:prstGeom prst="ellipse">
            <a:avLst/>
          </a:prstGeom>
          <a:noFill/>
          <a:ln>
            <a:solidFill>
              <a:srgbClr val="C050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5699760" y="1961531"/>
            <a:ext cx="234315" cy="175971"/>
          </a:xfrm>
          <a:prstGeom prst="ellipse">
            <a:avLst/>
          </a:prstGeom>
          <a:noFill/>
          <a:ln>
            <a:solidFill>
              <a:srgbClr val="C050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4131736" y="3854981"/>
            <a:ext cx="325879" cy="203689"/>
          </a:xfrm>
          <a:prstGeom prst="ellipse">
            <a:avLst/>
          </a:prstGeom>
          <a:noFill/>
          <a:ln>
            <a:solidFill>
              <a:srgbClr val="C050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412466" y="5499183"/>
            <a:ext cx="48344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C00000"/>
                </a:solidFill>
                <a:latin typeface="+mj-lt"/>
              </a:rPr>
              <a:t>При исключении некорректных данных, всего </a:t>
            </a:r>
            <a:r>
              <a:rPr lang="ru-RU" sz="1200" b="1" dirty="0">
                <a:solidFill>
                  <a:srgbClr val="C00000"/>
                </a:solidFill>
                <a:latin typeface="+mj-lt"/>
              </a:rPr>
              <a:t>8 417 </a:t>
            </a:r>
            <a:r>
              <a:rPr lang="ru-RU" sz="1200" dirty="0">
                <a:solidFill>
                  <a:srgbClr val="C00000"/>
                </a:solidFill>
                <a:latin typeface="+mj-lt"/>
              </a:rPr>
              <a:t>записей.</a:t>
            </a:r>
          </a:p>
          <a:p>
            <a:r>
              <a:rPr lang="ru-RU" sz="1200" dirty="0">
                <a:solidFill>
                  <a:srgbClr val="C00000"/>
                </a:solidFill>
                <a:latin typeface="+mj-lt"/>
              </a:rPr>
              <a:t>Доля записей, проведенных без посещения регистратуры </a:t>
            </a:r>
            <a:r>
              <a:rPr lang="ru-RU" sz="1200" b="1" dirty="0">
                <a:solidFill>
                  <a:srgbClr val="C00000"/>
                </a:solidFill>
                <a:latin typeface="+mj-lt"/>
              </a:rPr>
              <a:t>50%</a:t>
            </a:r>
            <a:r>
              <a:rPr lang="ru-RU" sz="1200" dirty="0">
                <a:solidFill>
                  <a:srgbClr val="C00000"/>
                </a:solidFill>
                <a:latin typeface="+mj-lt"/>
              </a:rPr>
              <a:t>.</a:t>
            </a:r>
          </a:p>
        </p:txBody>
      </p:sp>
      <p:cxnSp>
        <p:nvCxnSpPr>
          <p:cNvPr id="30" name="Прямая соединительная линия 29"/>
          <p:cNvCxnSpPr>
            <a:cxnSpLocks/>
          </p:cNvCxnSpPr>
          <p:nvPr/>
        </p:nvCxnSpPr>
        <p:spPr>
          <a:xfrm flipV="1">
            <a:off x="540425" y="4585931"/>
            <a:ext cx="663193" cy="1"/>
          </a:xfrm>
          <a:prstGeom prst="line">
            <a:avLst/>
          </a:prstGeom>
          <a:ln w="25400">
            <a:solidFill>
              <a:srgbClr val="C05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cxnSpLocks/>
          </p:cNvCxnSpPr>
          <p:nvPr/>
        </p:nvCxnSpPr>
        <p:spPr>
          <a:xfrm>
            <a:off x="548311" y="5707097"/>
            <a:ext cx="635964" cy="0"/>
          </a:xfrm>
          <a:prstGeom prst="line">
            <a:avLst/>
          </a:prstGeom>
          <a:ln w="25400">
            <a:solidFill>
              <a:srgbClr val="C05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E236FF8F-CBD8-4122-95D3-F2B16CED04B4}"/>
              </a:ext>
            </a:extLst>
          </p:cNvPr>
          <p:cNvSpPr/>
          <p:nvPr/>
        </p:nvSpPr>
        <p:spPr>
          <a:xfrm>
            <a:off x="6875439" y="1881153"/>
            <a:ext cx="4956844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</a:rPr>
              <a:t>При расчете не учитывают эти источники записи.</a:t>
            </a:r>
            <a:endParaRPr lang="ru-RU" sz="1800" dirty="0">
              <a:solidFill>
                <a:srgbClr val="C00000"/>
              </a:solidFill>
            </a:endParaRP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651ED1FC-A5A7-43A4-B466-1AEF658C4558}"/>
              </a:ext>
            </a:extLst>
          </p:cNvPr>
          <p:cNvCxnSpPr>
            <a:cxnSpLocks/>
            <a:stCxn id="53" idx="2"/>
          </p:cNvCxnSpPr>
          <p:nvPr/>
        </p:nvCxnSpPr>
        <p:spPr>
          <a:xfrm flipH="1">
            <a:off x="6337631" y="2219707"/>
            <a:ext cx="3016230" cy="17579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87DFDE45-0332-4B6B-9EFF-394B35D2F87D}"/>
              </a:ext>
            </a:extLst>
          </p:cNvPr>
          <p:cNvCxnSpPr>
            <a:cxnSpLocks/>
            <a:stCxn id="53" idx="2"/>
          </p:cNvCxnSpPr>
          <p:nvPr/>
        </p:nvCxnSpPr>
        <p:spPr>
          <a:xfrm flipH="1">
            <a:off x="6326673" y="2219707"/>
            <a:ext cx="3027188" cy="27035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C9A0EB17-69D0-4A06-93C9-B0CAFA72D0DC}"/>
              </a:ext>
            </a:extLst>
          </p:cNvPr>
          <p:cNvCxnSpPr>
            <a:cxnSpLocks/>
            <a:stCxn id="53" idx="2"/>
          </p:cNvCxnSpPr>
          <p:nvPr/>
        </p:nvCxnSpPr>
        <p:spPr>
          <a:xfrm flipH="1">
            <a:off x="6337631" y="2219707"/>
            <a:ext cx="3016230" cy="29411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id="{387EC712-CD3A-4413-BDE7-897898DC6769}"/>
              </a:ext>
            </a:extLst>
          </p:cNvPr>
          <p:cNvSpPr/>
          <p:nvPr/>
        </p:nvSpPr>
        <p:spPr>
          <a:xfrm>
            <a:off x="9350260" y="6038990"/>
            <a:ext cx="2685967" cy="6001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C00000"/>
                </a:solidFill>
              </a:rPr>
              <a:t>Некорректное значение. При расчете использованы </a:t>
            </a:r>
            <a:r>
              <a:rPr lang="ru-RU" sz="1100" dirty="0" err="1">
                <a:solidFill>
                  <a:srgbClr val="C00000"/>
                </a:solidFill>
              </a:rPr>
              <a:t>неучитываемые</a:t>
            </a:r>
            <a:r>
              <a:rPr lang="ru-RU" sz="1100" dirty="0">
                <a:solidFill>
                  <a:srgbClr val="C00000"/>
                </a:solidFill>
              </a:rPr>
              <a:t> источники записи. </a:t>
            </a:r>
            <a:endParaRPr lang="ru-RU" sz="2000" dirty="0">
              <a:solidFill>
                <a:srgbClr val="C00000"/>
              </a:solidFill>
            </a:endParaRPr>
          </a:p>
        </p:txBody>
      </p:sp>
      <p:cxnSp>
        <p:nvCxnSpPr>
          <p:cNvPr id="109" name="Прямая со стрелкой 108">
            <a:extLst>
              <a:ext uri="{FF2B5EF4-FFF2-40B4-BE49-F238E27FC236}">
                <a16:creationId xmlns:a16="http://schemas.microsoft.com/office/drawing/2014/main" id="{7F6DABCF-CFE5-4B0B-B005-A8511737EB09}"/>
              </a:ext>
            </a:extLst>
          </p:cNvPr>
          <p:cNvCxnSpPr>
            <a:cxnSpLocks/>
            <a:stCxn id="43" idx="2"/>
            <a:endCxn id="57" idx="1"/>
          </p:cNvCxnSpPr>
          <p:nvPr/>
        </p:nvCxnSpPr>
        <p:spPr>
          <a:xfrm>
            <a:off x="10693244" y="3093545"/>
            <a:ext cx="739340" cy="4221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2" name="Прямая со стрелкой 111">
            <a:extLst>
              <a:ext uri="{FF2B5EF4-FFF2-40B4-BE49-F238E27FC236}">
                <a16:creationId xmlns:a16="http://schemas.microsoft.com/office/drawing/2014/main" id="{720212E5-8FD2-4AC4-9C64-DDCFA5AF8152}"/>
              </a:ext>
            </a:extLst>
          </p:cNvPr>
          <p:cNvCxnSpPr>
            <a:cxnSpLocks/>
            <a:stCxn id="108" idx="0"/>
            <a:endCxn id="60" idx="3"/>
          </p:cNvCxnSpPr>
          <p:nvPr/>
        </p:nvCxnSpPr>
        <p:spPr>
          <a:xfrm flipV="1">
            <a:off x="10693244" y="5400010"/>
            <a:ext cx="739339" cy="6389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0BB09EE8-3ADE-41A4-8229-16F9BDBA95A0}"/>
              </a:ext>
            </a:extLst>
          </p:cNvPr>
          <p:cNvSpPr/>
          <p:nvPr/>
        </p:nvSpPr>
        <p:spPr>
          <a:xfrm>
            <a:off x="9341221" y="2324104"/>
            <a:ext cx="270404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C00000"/>
                </a:solidFill>
              </a:rPr>
              <a:t>Некорректное значение доли записи через регистратуру. При расчете использованы не учитываемые источники записи.</a:t>
            </a: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8C0178E6-689C-4F0E-9A22-04E17FDD77E9}"/>
              </a:ext>
            </a:extLst>
          </p:cNvPr>
          <p:cNvSpPr/>
          <p:nvPr/>
        </p:nvSpPr>
        <p:spPr>
          <a:xfrm>
            <a:off x="11386860" y="3495674"/>
            <a:ext cx="312222" cy="136921"/>
          </a:xfrm>
          <a:prstGeom prst="ellipse">
            <a:avLst/>
          </a:prstGeom>
          <a:noFill/>
          <a:ln>
            <a:solidFill>
              <a:srgbClr val="C050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EFBCFC41-B87D-412B-A59A-4DBEF11442BC}"/>
              </a:ext>
            </a:extLst>
          </p:cNvPr>
          <p:cNvSpPr/>
          <p:nvPr/>
        </p:nvSpPr>
        <p:spPr>
          <a:xfrm>
            <a:off x="11386859" y="5283141"/>
            <a:ext cx="312222" cy="136921"/>
          </a:xfrm>
          <a:prstGeom prst="ellipse">
            <a:avLst/>
          </a:prstGeom>
          <a:noFill/>
          <a:ln>
            <a:solidFill>
              <a:srgbClr val="C050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rgbClr val="C00000"/>
              </a:solidFill>
            </a:endParaRPr>
          </a:p>
        </p:txBody>
      </p:sp>
      <p:cxnSp>
        <p:nvCxnSpPr>
          <p:cNvPr id="62" name="Прямая со стрелкой 61">
            <a:extLst>
              <a:ext uri="{FF2B5EF4-FFF2-40B4-BE49-F238E27FC236}">
                <a16:creationId xmlns:a16="http://schemas.microsoft.com/office/drawing/2014/main" id="{1E22F44A-BCF3-4142-9B13-D925F3171490}"/>
              </a:ext>
            </a:extLst>
          </p:cNvPr>
          <p:cNvCxnSpPr>
            <a:cxnSpLocks/>
            <a:endCxn id="60" idx="2"/>
          </p:cNvCxnSpPr>
          <p:nvPr/>
        </p:nvCxnSpPr>
        <p:spPr>
          <a:xfrm flipV="1">
            <a:off x="9864665" y="5351602"/>
            <a:ext cx="1522194" cy="2685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13029B24-45D5-4E6F-92D2-5019738CD35A}"/>
              </a:ext>
            </a:extLst>
          </p:cNvPr>
          <p:cNvSpPr/>
          <p:nvPr/>
        </p:nvSpPr>
        <p:spPr>
          <a:xfrm>
            <a:off x="401394" y="5760407"/>
            <a:ext cx="5077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C00000"/>
                </a:solidFill>
                <a:latin typeface="+mj-lt"/>
              </a:rPr>
              <a:t>При использовании </a:t>
            </a:r>
            <a:r>
              <a:rPr lang="ru-RU" sz="1200" dirty="0">
                <a:solidFill>
                  <a:srgbClr val="C00000"/>
                </a:solidFill>
              </a:rPr>
              <a:t>некорректных данных, всего </a:t>
            </a:r>
            <a:r>
              <a:rPr lang="ru-RU" sz="1200" b="1" dirty="0">
                <a:solidFill>
                  <a:srgbClr val="C00000"/>
                </a:solidFill>
              </a:rPr>
              <a:t>18 627 </a:t>
            </a:r>
            <a:r>
              <a:rPr lang="ru-RU" sz="1200" dirty="0">
                <a:solidFill>
                  <a:srgbClr val="C00000"/>
                </a:solidFill>
              </a:rPr>
              <a:t>записей;</a:t>
            </a:r>
          </a:p>
          <a:p>
            <a:r>
              <a:rPr lang="ru-RU" sz="1200" dirty="0">
                <a:solidFill>
                  <a:srgbClr val="C00000"/>
                </a:solidFill>
              </a:rPr>
              <a:t>доля записей, проведенных без посещения регистратуры </a:t>
            </a:r>
            <a:r>
              <a:rPr lang="ru-RU" sz="1200" b="1" dirty="0">
                <a:solidFill>
                  <a:srgbClr val="C00000"/>
                </a:solidFill>
              </a:rPr>
              <a:t>74,8%</a:t>
            </a:r>
            <a:r>
              <a:rPr lang="ru-RU" sz="1200" dirty="0">
                <a:solidFill>
                  <a:srgbClr val="C00000"/>
                </a:solidFill>
              </a:rPr>
              <a:t>.</a:t>
            </a:r>
          </a:p>
          <a:p>
            <a:endParaRPr lang="ru-RU" sz="600" dirty="0">
              <a:solidFill>
                <a:srgbClr val="C00000"/>
              </a:solidFill>
              <a:latin typeface="+mj-lt"/>
            </a:endParaRPr>
          </a:p>
          <a:p>
            <a:r>
              <a:rPr lang="ru-RU" sz="1200" dirty="0">
                <a:solidFill>
                  <a:srgbClr val="C00000"/>
                </a:solidFill>
                <a:latin typeface="+mj-lt"/>
              </a:rPr>
              <a:t>При исключении некорректных данных, всего </a:t>
            </a:r>
            <a:r>
              <a:rPr lang="ru-RU" sz="1200" b="1" dirty="0">
                <a:solidFill>
                  <a:srgbClr val="C00000"/>
                </a:solidFill>
                <a:latin typeface="+mj-lt"/>
              </a:rPr>
              <a:t>15 786 </a:t>
            </a:r>
            <a:r>
              <a:rPr lang="ru-RU" sz="1200" dirty="0">
                <a:solidFill>
                  <a:srgbClr val="C00000"/>
                </a:solidFill>
                <a:latin typeface="+mj-lt"/>
              </a:rPr>
              <a:t>записей.</a:t>
            </a:r>
          </a:p>
          <a:p>
            <a:r>
              <a:rPr lang="ru-RU" sz="1200" dirty="0">
                <a:solidFill>
                  <a:srgbClr val="C00000"/>
                </a:solidFill>
                <a:latin typeface="+mj-lt"/>
              </a:rPr>
              <a:t>Доля записей, проведенных без посещения регистратуры </a:t>
            </a:r>
            <a:r>
              <a:rPr lang="ru-RU" sz="1200" b="1" dirty="0">
                <a:solidFill>
                  <a:srgbClr val="C00000"/>
                </a:solidFill>
                <a:latin typeface="+mj-lt"/>
              </a:rPr>
              <a:t>70,3%</a:t>
            </a:r>
            <a:r>
              <a:rPr lang="ru-RU" sz="1200" dirty="0">
                <a:solidFill>
                  <a:srgbClr val="C00000"/>
                </a:solidFill>
                <a:latin typeface="+mj-lt"/>
              </a:rPr>
              <a:t>.</a:t>
            </a: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4012146B-2E05-4080-9AEA-5CC635BE1F49}"/>
              </a:ext>
            </a:extLst>
          </p:cNvPr>
          <p:cNvSpPr/>
          <p:nvPr/>
        </p:nvSpPr>
        <p:spPr>
          <a:xfrm>
            <a:off x="390074" y="2206067"/>
            <a:ext cx="49966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C00000"/>
                </a:solidFill>
                <a:latin typeface="+mj-lt"/>
              </a:rPr>
              <a:t>Доля записей, проведенных без посещения регистратуры </a:t>
            </a:r>
            <a:r>
              <a:rPr lang="ru-RU" sz="1200" b="1" dirty="0">
                <a:solidFill>
                  <a:srgbClr val="C00000"/>
                </a:solidFill>
                <a:latin typeface="+mj-lt"/>
              </a:rPr>
              <a:t>95%</a:t>
            </a:r>
            <a:r>
              <a:rPr lang="ru-RU" sz="1200" dirty="0">
                <a:solidFill>
                  <a:srgbClr val="C00000"/>
                </a:solidFill>
                <a:latin typeface="+mj-lt"/>
              </a:rPr>
              <a:t>.</a:t>
            </a:r>
          </a:p>
        </p:txBody>
      </p:sp>
      <p:cxnSp>
        <p:nvCxnSpPr>
          <p:cNvPr id="83" name="Прямая со стрелкой 82">
            <a:extLst>
              <a:ext uri="{FF2B5EF4-FFF2-40B4-BE49-F238E27FC236}">
                <a16:creationId xmlns:a16="http://schemas.microsoft.com/office/drawing/2014/main" id="{7EDEA11E-3138-4F06-A413-3299DB6CC83E}"/>
              </a:ext>
            </a:extLst>
          </p:cNvPr>
          <p:cNvCxnSpPr>
            <a:cxnSpLocks/>
            <a:stCxn id="53" idx="1"/>
          </p:cNvCxnSpPr>
          <p:nvPr/>
        </p:nvCxnSpPr>
        <p:spPr>
          <a:xfrm flipH="1">
            <a:off x="1184275" y="2050430"/>
            <a:ext cx="5691164" cy="35282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7" name="Прямая со стрелкой 86">
            <a:extLst>
              <a:ext uri="{FF2B5EF4-FFF2-40B4-BE49-F238E27FC236}">
                <a16:creationId xmlns:a16="http://schemas.microsoft.com/office/drawing/2014/main" id="{CB2F2732-6BFF-4DBD-B50D-E71BD779725A}"/>
              </a:ext>
            </a:extLst>
          </p:cNvPr>
          <p:cNvCxnSpPr>
            <a:cxnSpLocks/>
            <a:stCxn id="53" idx="1"/>
          </p:cNvCxnSpPr>
          <p:nvPr/>
        </p:nvCxnSpPr>
        <p:spPr>
          <a:xfrm flipH="1">
            <a:off x="1203618" y="2050430"/>
            <a:ext cx="5671821" cy="24491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2012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9" t="632" r="8582" b="32507"/>
          <a:stretch/>
        </p:blipFill>
        <p:spPr>
          <a:xfrm>
            <a:off x="5225206" y="1022510"/>
            <a:ext cx="7017744" cy="58354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9027" y="2262465"/>
            <a:ext cx="453550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600" dirty="0"/>
              <a:t>Для оценки достижения целевого значения критерия – не более 3 пересечений потоков – заполняется проверочный лист*:</a:t>
            </a:r>
          </a:p>
          <a:p>
            <a:pPr marL="285750" indent="-285750">
              <a:spcAft>
                <a:spcPts val="0"/>
              </a:spcAft>
              <a:buClr>
                <a:srgbClr val="0070C0"/>
              </a:buClr>
              <a:buFont typeface="Tahoma" panose="020B0604030504040204" pitchFamily="34" charset="0"/>
              <a:buChar char="●"/>
              <a:tabLst>
                <a:tab pos="295275" algn="l"/>
              </a:tabLst>
            </a:pPr>
            <a:r>
              <a:rPr lang="ru-RU" sz="1600" dirty="0"/>
              <a:t>для поликлиник, оказывающих помощь взрослому населению,</a:t>
            </a:r>
          </a:p>
          <a:p>
            <a:pPr marL="285750" indent="-285750">
              <a:spcAft>
                <a:spcPts val="0"/>
              </a:spcAft>
              <a:buClr>
                <a:srgbClr val="0070C0"/>
              </a:buClr>
              <a:buFont typeface="Tahoma" panose="020B0604030504040204" pitchFamily="34" charset="0"/>
              <a:buChar char="●"/>
              <a:tabLst>
                <a:tab pos="295275" algn="l"/>
              </a:tabLst>
            </a:pPr>
            <a:r>
              <a:rPr lang="ru-RU" sz="1600" dirty="0"/>
              <a:t>для поликлиник, оказывающих помощь детям.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14748" y="823520"/>
            <a:ext cx="377019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400" b="1" dirty="0">
                <a:solidFill>
                  <a:srgbClr val="0070C0"/>
                </a:solidFill>
              </a:rPr>
              <a:t>Критерий «Количество пересечений потоков при проведении диспансеризации, профилактических осмотров с иными потоками пациентов в поликлинике» </a:t>
            </a:r>
          </a:p>
        </p:txBody>
      </p:sp>
      <p:sp>
        <p:nvSpPr>
          <p:cNvPr id="8" name="Правая фигурная скобка 7"/>
          <p:cNvSpPr/>
          <p:nvPr/>
        </p:nvSpPr>
        <p:spPr>
          <a:xfrm rot="16200000">
            <a:off x="9079618" y="13618"/>
            <a:ext cx="316807" cy="2502036"/>
          </a:xfrm>
          <a:prstGeom prst="rightBrace">
            <a:avLst>
              <a:gd name="adj1" fmla="val 53540"/>
              <a:gd name="adj2" fmla="val 51015"/>
            </a:avLst>
          </a:prstGeom>
          <a:ln w="25400" cap="rnd" cmpd="sng">
            <a:solidFill>
              <a:srgbClr val="0070C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7692074" y="675342"/>
            <a:ext cx="29718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Заполняет </a:t>
            </a:r>
          </a:p>
          <a:p>
            <a:pPr algn="ctr"/>
            <a:r>
              <a:rPr lang="ru-RU" sz="1100" dirty="0"/>
              <a:t>проверяемая МО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36419" y="659821"/>
            <a:ext cx="2320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Заполняет специалист, проводящий аудит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318947" y="871400"/>
            <a:ext cx="855541" cy="855541"/>
            <a:chOff x="522097" y="1557153"/>
            <a:chExt cx="855541" cy="855541"/>
          </a:xfrm>
        </p:grpSpPr>
        <p:sp>
          <p:nvSpPr>
            <p:cNvPr id="13" name="Овал 12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57" y="1708263"/>
              <a:ext cx="555076" cy="55536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5" name="Правая фигурная скобка 14"/>
          <p:cNvSpPr/>
          <p:nvPr/>
        </p:nvSpPr>
        <p:spPr>
          <a:xfrm rot="16200000">
            <a:off x="10825844" y="799697"/>
            <a:ext cx="316807" cy="929877"/>
          </a:xfrm>
          <a:prstGeom prst="rightBrace">
            <a:avLst>
              <a:gd name="adj1" fmla="val 36152"/>
              <a:gd name="adj2" fmla="val 51015"/>
            </a:avLst>
          </a:prstGeom>
          <a:ln w="25400" cap="rnd" cmpd="sng">
            <a:solidFill>
              <a:srgbClr val="F03C4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106553" y="1645996"/>
            <a:ext cx="4091993" cy="4386262"/>
          </a:xfrm>
          <a:prstGeom prst="rect">
            <a:avLst/>
          </a:prstGeom>
          <a:solidFill>
            <a:srgbClr val="0070C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0203308" y="1645996"/>
            <a:ext cx="1154340" cy="4386262"/>
          </a:xfrm>
          <a:prstGeom prst="rect">
            <a:avLst/>
          </a:prstGeom>
          <a:solidFill>
            <a:srgbClr val="F03C4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432967"/>
              </p:ext>
            </p:extLst>
          </p:nvPr>
        </p:nvGraphicFramePr>
        <p:xfrm>
          <a:off x="6106553" y="1630390"/>
          <a:ext cx="5248801" cy="442433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891391">
                  <a:extLst>
                    <a:ext uri="{9D8B030D-6E8A-4147-A177-3AD203B41FA5}">
                      <a16:colId xmlns:a16="http://schemas.microsoft.com/office/drawing/2014/main" val="3399644677"/>
                    </a:ext>
                  </a:extLst>
                </a:gridCol>
                <a:gridCol w="653251">
                  <a:extLst>
                    <a:ext uri="{9D8B030D-6E8A-4147-A177-3AD203B41FA5}">
                      <a16:colId xmlns:a16="http://schemas.microsoft.com/office/drawing/2014/main" val="2407359962"/>
                    </a:ext>
                  </a:extLst>
                </a:gridCol>
                <a:gridCol w="934302">
                  <a:extLst>
                    <a:ext uri="{9D8B030D-6E8A-4147-A177-3AD203B41FA5}">
                      <a16:colId xmlns:a16="http://schemas.microsoft.com/office/drawing/2014/main" val="2746649517"/>
                    </a:ext>
                  </a:extLst>
                </a:gridCol>
                <a:gridCol w="934302">
                  <a:extLst>
                    <a:ext uri="{9D8B030D-6E8A-4147-A177-3AD203B41FA5}">
                      <a16:colId xmlns:a16="http://schemas.microsoft.com/office/drawing/2014/main" val="2029670191"/>
                    </a:ext>
                  </a:extLst>
                </a:gridCol>
                <a:gridCol w="835555">
                  <a:extLst>
                    <a:ext uri="{9D8B030D-6E8A-4147-A177-3AD203B41FA5}">
                      <a16:colId xmlns:a16="http://schemas.microsoft.com/office/drawing/2014/main" val="3715264325"/>
                    </a:ext>
                  </a:extLst>
                </a:gridCol>
              </a:tblGrid>
              <a:tr h="31069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Перечень мероприятий оцениваемого процесса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Номер кабинета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Организация устранения пересечения потоков пациентов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Наличие пересечений потоков (да/нет)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904215"/>
                  </a:ext>
                </a:extLst>
              </a:tr>
              <a:tr h="4418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в пространстве:  (да/нет)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во времени: 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r>
                        <a:rPr lang="ru-RU" sz="800" u="none" strike="noStrike" dirty="0">
                          <a:effectLst/>
                        </a:rPr>
                        <a:t>(да/нет)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917780"/>
                  </a:ext>
                </a:extLst>
              </a:tr>
              <a:tr h="1268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i="1" u="none" strike="noStrike" dirty="0">
                          <a:effectLst/>
                        </a:rPr>
                        <a:t>1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i="1" u="none" strike="noStrike" dirty="0">
                          <a:effectLst/>
                        </a:rPr>
                        <a:t>2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i="1" u="none" strike="noStrike" dirty="0">
                          <a:effectLst/>
                        </a:rPr>
                        <a:t>3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i="1" u="none" strike="noStrike" dirty="0">
                          <a:effectLst/>
                        </a:rPr>
                        <a:t>4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i="1" u="none" strike="noStrike" dirty="0">
                          <a:effectLst/>
                        </a:rPr>
                        <a:t>5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949581"/>
                  </a:ext>
                </a:extLst>
              </a:tr>
              <a:tr h="1585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Обращение в регистратуру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738273"/>
                  </a:ext>
                </a:extLst>
              </a:tr>
              <a:tr h="3170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Определение уровня глюкозы крови  экспресс-методом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728541"/>
                  </a:ext>
                </a:extLst>
              </a:tr>
              <a:tr h="3170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Определение уровня общего холестерина крови экспресс-методом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537059"/>
                  </a:ext>
                </a:extLst>
              </a:tr>
              <a:tr h="5699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Забор крови (с целью выполнения общего анализа крови, уровня глюкозы и общего холестерина крови, ПСА)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454039"/>
                  </a:ext>
                </a:extLst>
              </a:tr>
              <a:tr h="2904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Взятие мазка с поверхности шейки матки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282971"/>
                  </a:ext>
                </a:extLst>
              </a:tr>
              <a:tr h="1585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Электрокардиография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800567"/>
                  </a:ext>
                </a:extLst>
              </a:tr>
              <a:tr h="1585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Измерение внутриглазного давления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265439"/>
                  </a:ext>
                </a:extLst>
              </a:tr>
              <a:tr h="1585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Флюорография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542138"/>
                  </a:ext>
                </a:extLst>
              </a:tr>
              <a:tr h="1585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Маммография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101212"/>
                  </a:ext>
                </a:extLst>
              </a:tr>
              <a:tr h="1585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Эзофагогастродуоденоскопия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973867"/>
                  </a:ext>
                </a:extLst>
              </a:tr>
              <a:tr h="3170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Краткое профилактическое консультирование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802423"/>
                  </a:ext>
                </a:extLst>
              </a:tr>
              <a:tr h="1585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Осмотр врача-терапевта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142811"/>
                  </a:ext>
                </a:extLst>
              </a:tr>
              <a:tr h="3170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Осмотр фельдшером (акушеркой) или врачом акушером-гинекологом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266126"/>
                  </a:ext>
                </a:extLst>
              </a:tr>
              <a:tr h="148374">
                <a:tc gridSpan="4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Общее количество пересечений: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680541"/>
                  </a:ext>
                </a:extLst>
              </a:tr>
              <a:tr h="158518">
                <a:tc gridSpan="4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Достижение целевого значения (да/нет):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708140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249026" y="3964501"/>
            <a:ext cx="4535505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/>
              <a:t>Проверочный лист состоит из нескольких столбцов: </a:t>
            </a:r>
          </a:p>
          <a:p>
            <a:pPr marL="285750" indent="-285750">
              <a:lnSpc>
                <a:spcPct val="107000"/>
              </a:lnSpc>
              <a:buClr>
                <a:srgbClr val="0070C0"/>
              </a:buClr>
              <a:buFont typeface="Tahoma" panose="020B0604030504040204" pitchFamily="34" charset="0"/>
              <a:buChar char="●"/>
              <a:tabLst>
                <a:tab pos="295275" algn="l"/>
              </a:tabLst>
            </a:pPr>
            <a:r>
              <a:rPr lang="ru-RU" sz="1600" dirty="0"/>
              <a:t>данные в столбце 1 являются фиксированными,</a:t>
            </a:r>
          </a:p>
          <a:p>
            <a:pPr marL="285750" indent="-285750">
              <a:lnSpc>
                <a:spcPct val="107000"/>
              </a:lnSpc>
              <a:buClr>
                <a:srgbClr val="0070C0"/>
              </a:buClr>
              <a:buFont typeface="Tahoma" panose="020B0604030504040204" pitchFamily="34" charset="0"/>
              <a:buChar char="●"/>
              <a:tabLst>
                <a:tab pos="295275" algn="l"/>
              </a:tabLst>
            </a:pPr>
            <a:r>
              <a:rPr lang="ru-RU" sz="1600" dirty="0"/>
              <a:t>данные в столбцах 2, 3, 4 вносятся специалистами проверяемой МО,</a:t>
            </a:r>
          </a:p>
          <a:p>
            <a:pPr marL="285750" indent="-285750">
              <a:lnSpc>
                <a:spcPct val="107000"/>
              </a:lnSpc>
              <a:buClr>
                <a:srgbClr val="0070C0"/>
              </a:buClr>
              <a:buFont typeface="Tahoma" panose="020B0604030504040204" pitchFamily="34" charset="0"/>
              <a:buChar char="●"/>
              <a:tabLst>
                <a:tab pos="295275" algn="l"/>
              </a:tabLst>
            </a:pPr>
            <a:r>
              <a:rPr lang="ru-RU" sz="1600" dirty="0"/>
              <a:t>столбец 5 заполняется специалистом, осуществляющим аудит.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162051" y="6087232"/>
            <a:ext cx="52871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</a:rPr>
              <a:t> Критерий не оценивается в медицинских организациях и их структурных подразделениях, в которых не проводится диспансеризация, профилактический медицинский осмотр!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5468907" y="6077485"/>
            <a:ext cx="693144" cy="693144"/>
            <a:chOff x="-413658" y="1127858"/>
            <a:chExt cx="820231" cy="820231"/>
          </a:xfrm>
        </p:grpSpPr>
        <p:sp>
          <p:nvSpPr>
            <p:cNvPr id="20" name="Овал 19"/>
            <p:cNvSpPr/>
            <p:nvPr/>
          </p:nvSpPr>
          <p:spPr>
            <a:xfrm>
              <a:off x="-413658" y="1127858"/>
              <a:ext cx="820231" cy="820231"/>
            </a:xfrm>
            <a:prstGeom prst="ellipse">
              <a:avLst/>
            </a:prstGeom>
            <a:solidFill>
              <a:srgbClr val="F03C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265925" y="1230934"/>
              <a:ext cx="547307" cy="614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Группа 21"/>
          <p:cNvGrpSpPr/>
          <p:nvPr/>
        </p:nvGrpSpPr>
        <p:grpSpPr>
          <a:xfrm>
            <a:off x="5468907" y="6054725"/>
            <a:ext cx="693144" cy="693144"/>
            <a:chOff x="-413658" y="1127858"/>
            <a:chExt cx="820231" cy="820231"/>
          </a:xfrm>
        </p:grpSpPr>
        <p:sp>
          <p:nvSpPr>
            <p:cNvPr id="23" name="Овал 22"/>
            <p:cNvSpPr/>
            <p:nvPr/>
          </p:nvSpPr>
          <p:spPr>
            <a:xfrm>
              <a:off x="-413658" y="1127858"/>
              <a:ext cx="820231" cy="820231"/>
            </a:xfrm>
            <a:prstGeom prst="ellipse">
              <a:avLst/>
            </a:prstGeom>
            <a:solidFill>
              <a:srgbClr val="F03C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265925" y="1230934"/>
              <a:ext cx="547307" cy="614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684432F-C829-465D-8F09-6E9804D6E207}"/>
              </a:ext>
            </a:extLst>
          </p:cNvPr>
          <p:cNvSpPr/>
          <p:nvPr/>
        </p:nvSpPr>
        <p:spPr>
          <a:xfrm>
            <a:off x="181772" y="6104960"/>
            <a:ext cx="5032485" cy="667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i="1" dirty="0"/>
              <a:t>* - поликлиники, оказывающих помощь взрослому населению и детям, проводят оценку достижения целевого значения критерия по двум процессам.</a:t>
            </a:r>
          </a:p>
        </p:txBody>
      </p:sp>
    </p:spTree>
    <p:extLst>
      <p:ext uri="{BB962C8B-B14F-4D97-AF65-F5344CB8AC3E}">
        <p14:creationId xmlns:p14="http://schemas.microsoft.com/office/powerpoint/2010/main" val="409124478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0414" cy="685958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73370" y="4086945"/>
            <a:ext cx="88170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sz="2800" b="1" dirty="0">
                <a:solidFill>
                  <a:schemeClr val="bg1"/>
                </a:solidFill>
              </a:rPr>
              <a:t>Критерий 18</a:t>
            </a:r>
          </a:p>
          <a:p>
            <a:pPr algn="ctr">
              <a:spcAft>
                <a:spcPts val="0"/>
              </a:spcAft>
              <a:tabLst>
                <a:tab pos="295275" algn="l"/>
              </a:tabLst>
            </a:pPr>
            <a:endParaRPr lang="ru-RU" sz="2800" b="1" dirty="0">
              <a:solidFill>
                <a:schemeClr val="bg1"/>
              </a:solidFill>
            </a:endParaRPr>
          </a:p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sz="2800" dirty="0">
                <a:solidFill>
                  <a:schemeClr val="bg1"/>
                </a:solidFill>
              </a:rPr>
              <a:t>«Обеспечение выполнения профилактического осмотра и (или) первого этапа диспансеризации взрослого населения за минимальное количество посещений»</a:t>
            </a:r>
          </a:p>
        </p:txBody>
      </p:sp>
    </p:spTree>
    <p:extLst>
      <p:ext uri="{BB962C8B-B14F-4D97-AF65-F5344CB8AC3E}">
        <p14:creationId xmlns:p14="http://schemas.microsoft.com/office/powerpoint/2010/main" val="302584122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475103" y="846151"/>
            <a:ext cx="855541" cy="855541"/>
            <a:chOff x="522097" y="1557153"/>
            <a:chExt cx="855541" cy="855541"/>
          </a:xfrm>
        </p:grpSpPr>
        <p:sp>
          <p:nvSpPr>
            <p:cNvPr id="27" name="Овал 26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57" y="1708263"/>
              <a:ext cx="555076" cy="55536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" name="Прямоугольник 4"/>
          <p:cNvSpPr/>
          <p:nvPr/>
        </p:nvSpPr>
        <p:spPr>
          <a:xfrm>
            <a:off x="1418818" y="795831"/>
            <a:ext cx="47757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600" b="1" dirty="0">
                <a:solidFill>
                  <a:srgbClr val="0070C0"/>
                </a:solidFill>
              </a:rPr>
              <a:t>Критерий «Обеспечение выполнения профилактического осмотра и (или) первого этапа диспансеризации взрослого населения за минимальное количество посещений»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5" t="1" r="16717" b="42506"/>
          <a:stretch/>
        </p:blipFill>
        <p:spPr>
          <a:xfrm>
            <a:off x="5598347" y="1552627"/>
            <a:ext cx="6592066" cy="5239236"/>
          </a:xfrm>
          <a:prstGeom prst="rect">
            <a:avLst/>
          </a:prstGeom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269349"/>
              </p:ext>
            </p:extLst>
          </p:nvPr>
        </p:nvGraphicFramePr>
        <p:xfrm>
          <a:off x="6450607" y="2180237"/>
          <a:ext cx="5607194" cy="410122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44884">
                  <a:extLst>
                    <a:ext uri="{9D8B030D-6E8A-4147-A177-3AD203B41FA5}">
                      <a16:colId xmlns:a16="http://schemas.microsoft.com/office/drawing/2014/main" val="3399644677"/>
                    </a:ext>
                  </a:extLst>
                </a:gridCol>
                <a:gridCol w="1035491">
                  <a:extLst>
                    <a:ext uri="{9D8B030D-6E8A-4147-A177-3AD203B41FA5}">
                      <a16:colId xmlns:a16="http://schemas.microsoft.com/office/drawing/2014/main" val="631415035"/>
                    </a:ext>
                  </a:extLst>
                </a:gridCol>
                <a:gridCol w="793458">
                  <a:extLst>
                    <a:ext uri="{9D8B030D-6E8A-4147-A177-3AD203B41FA5}">
                      <a16:colId xmlns:a16="http://schemas.microsoft.com/office/drawing/2014/main" val="113011840"/>
                    </a:ext>
                  </a:extLst>
                </a:gridCol>
                <a:gridCol w="740475">
                  <a:extLst>
                    <a:ext uri="{9D8B030D-6E8A-4147-A177-3AD203B41FA5}">
                      <a16:colId xmlns:a16="http://schemas.microsoft.com/office/drawing/2014/main" val="3626050978"/>
                    </a:ext>
                  </a:extLst>
                </a:gridCol>
                <a:gridCol w="846443">
                  <a:extLst>
                    <a:ext uri="{9D8B030D-6E8A-4147-A177-3AD203B41FA5}">
                      <a16:colId xmlns:a16="http://schemas.microsoft.com/office/drawing/2014/main" val="4158645363"/>
                    </a:ext>
                  </a:extLst>
                </a:gridCol>
                <a:gridCol w="846443">
                  <a:extLst>
                    <a:ext uri="{9D8B030D-6E8A-4147-A177-3AD203B41FA5}">
                      <a16:colId xmlns:a16="http://schemas.microsoft.com/office/drawing/2014/main" val="2332645428"/>
                    </a:ext>
                  </a:extLst>
                </a:gridCol>
              </a:tblGrid>
              <a:tr h="5444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Номер медицинской карты пациента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Диспансеризация/ профилактический осмотр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(Д/ПО)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Возраст,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лет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(м/ж)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посещений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Достижение критерия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(да/нет)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5298435"/>
                  </a:ext>
                </a:extLst>
              </a:tr>
              <a:tr h="1613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091850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marL="0" marR="0" lvl="0" indent="0" algn="l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648909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marL="0" marR="0" lvl="0" indent="0" algn="l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850028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marL="0" marR="0" lvl="0" indent="0" algn="l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663698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3911095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8174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4370928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386925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524488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619631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185661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780945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909258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975364"/>
                  </a:ext>
                </a:extLst>
              </a:tr>
              <a:tr h="283135">
                <a:tc gridSpan="5"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Достижение целевого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значения (да/нет):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367704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329921" y="2509886"/>
            <a:ext cx="378069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0C0"/>
              </a:buClr>
              <a:buSzPct val="200000"/>
            </a:pPr>
            <a:r>
              <a:rPr lang="ru-RU" sz="2000" dirty="0"/>
              <a:t>Для оценки достижения целевого значения критерия – </a:t>
            </a:r>
            <a:r>
              <a:rPr lang="ru-RU" sz="2000" b="1" dirty="0"/>
              <a:t>не более 3 посещений </a:t>
            </a:r>
            <a:r>
              <a:rPr lang="ru-RU" sz="2000" dirty="0"/>
              <a:t>– заполняется проверочный лист.</a:t>
            </a:r>
            <a:endParaRPr lang="en-US" sz="2000" dirty="0"/>
          </a:p>
          <a:p>
            <a:pPr>
              <a:buClr>
                <a:srgbClr val="0070C0"/>
              </a:buClr>
              <a:buSzPct val="200000"/>
            </a:pPr>
            <a:endParaRPr lang="en-US" sz="2000" dirty="0"/>
          </a:p>
          <a:p>
            <a:pPr>
              <a:buClr>
                <a:srgbClr val="0070C0"/>
              </a:buClr>
              <a:buSzPct val="200000"/>
            </a:pPr>
            <a:r>
              <a:rPr lang="ru-RU" sz="2000" dirty="0"/>
              <a:t>Проверочный лист состоит из 6 столбцов, заполняется специалистом, осуществляющим аудит.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46065" y="1407799"/>
            <a:ext cx="40928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Заполняет специалист, проводящий аудит</a:t>
            </a:r>
          </a:p>
        </p:txBody>
      </p:sp>
      <p:sp>
        <p:nvSpPr>
          <p:cNvPr id="14" name="Правая фигурная скобка 13"/>
          <p:cNvSpPr/>
          <p:nvPr/>
        </p:nvSpPr>
        <p:spPr>
          <a:xfrm rot="16200000">
            <a:off x="9095801" y="-859004"/>
            <a:ext cx="316807" cy="5607196"/>
          </a:xfrm>
          <a:prstGeom prst="rightBrace">
            <a:avLst>
              <a:gd name="adj1" fmla="val 36152"/>
              <a:gd name="adj2" fmla="val 51015"/>
            </a:avLst>
          </a:prstGeom>
          <a:ln w="25400" cap="rnd" cmpd="sng">
            <a:solidFill>
              <a:srgbClr val="F03C4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4" t="11405" r="7066" b="12269"/>
          <a:stretch/>
        </p:blipFill>
        <p:spPr>
          <a:xfrm>
            <a:off x="409385" y="2509886"/>
            <a:ext cx="494406" cy="53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1985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475103" y="846151"/>
            <a:ext cx="855541" cy="855541"/>
            <a:chOff x="522097" y="1557153"/>
            <a:chExt cx="855541" cy="855541"/>
          </a:xfrm>
        </p:grpSpPr>
        <p:sp>
          <p:nvSpPr>
            <p:cNvPr id="27" name="Овал 26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57" y="1708263"/>
              <a:ext cx="555076" cy="55536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" name="Прямоугольник 4"/>
          <p:cNvSpPr/>
          <p:nvPr/>
        </p:nvSpPr>
        <p:spPr>
          <a:xfrm>
            <a:off x="1418818" y="795831"/>
            <a:ext cx="36981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600" b="1" dirty="0">
                <a:solidFill>
                  <a:srgbClr val="0070C0"/>
                </a:solidFill>
              </a:rPr>
              <a:t>Критерий «Обеспечение выполнения профилактического осмотра и (или) первого этапа диспансеризации взрослого населения за минимальное количество посещений»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103" y="2789382"/>
            <a:ext cx="4940953" cy="376957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6316" y="997261"/>
            <a:ext cx="3941200" cy="55706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9625880" y="997261"/>
            <a:ext cx="248363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 Перед началом оценки специалист, осуществляющий аудит, анализирует </a:t>
            </a:r>
            <a:r>
              <a:rPr lang="ru-RU" sz="1200" b="1" dirty="0"/>
              <a:t>не менее 50 </a:t>
            </a:r>
            <a:r>
              <a:rPr lang="ru-RU" sz="1200" dirty="0"/>
              <a:t>медицинских карт пациентов, получающих медицинскую помощь в амбулаторных условиях (форма № 025/у) и приложенных к ним бланков учетной формы 131/у: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200" b="1" dirty="0"/>
              <a:t>20 комплектов </a:t>
            </a:r>
            <a:r>
              <a:rPr lang="ru-RU" sz="1200" dirty="0"/>
              <a:t>медицинской документации – на мужчин в возрасте 40 лет и старше,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200" b="1" dirty="0"/>
              <a:t>20 комплектов </a:t>
            </a:r>
            <a:r>
              <a:rPr lang="ru-RU" sz="1200" dirty="0"/>
              <a:t>– на женщин в возрасте 40 лет и старше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200" b="1" dirty="0"/>
              <a:t>10 комплектов </a:t>
            </a:r>
            <a:r>
              <a:rPr lang="ru-RU" sz="1200" dirty="0"/>
              <a:t>– на пациентов, прошедших профилактический медицинский осмотр.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8168314" y="1814945"/>
            <a:ext cx="95275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799334" y="3805381"/>
            <a:ext cx="95275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9658528" y="4967579"/>
            <a:ext cx="24183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</a:rPr>
              <a:t>Учитываются только </a:t>
            </a:r>
            <a:r>
              <a:rPr lang="ru-RU" sz="1400" b="1" dirty="0">
                <a:solidFill>
                  <a:srgbClr val="C00000"/>
                </a:solidFill>
              </a:rPr>
              <a:t>законченные случаи </a:t>
            </a:r>
            <a:r>
              <a:rPr lang="ru-RU" sz="1400" dirty="0">
                <a:solidFill>
                  <a:srgbClr val="C00000"/>
                </a:solidFill>
              </a:rPr>
              <a:t>выполнения первого этапа диспансеризации/ профилактического медицинского осмотра!</a:t>
            </a:r>
          </a:p>
        </p:txBody>
      </p:sp>
    </p:spTree>
    <p:extLst>
      <p:ext uri="{BB962C8B-B14F-4D97-AF65-F5344CB8AC3E}">
        <p14:creationId xmlns:p14="http://schemas.microsoft.com/office/powerpoint/2010/main" val="11848940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4813" y="1093418"/>
            <a:ext cx="3584031" cy="51226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3754" y="1328192"/>
            <a:ext cx="3584031" cy="51226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118" y="1561506"/>
            <a:ext cx="3624237" cy="51226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482673" y="625500"/>
            <a:ext cx="855541" cy="855541"/>
            <a:chOff x="522097" y="1557153"/>
            <a:chExt cx="855541" cy="855541"/>
          </a:xfrm>
        </p:grpSpPr>
        <p:sp>
          <p:nvSpPr>
            <p:cNvPr id="27" name="Овал 26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57" y="1708263"/>
              <a:ext cx="555076" cy="55536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" name="Прямоугольник 4"/>
          <p:cNvSpPr/>
          <p:nvPr/>
        </p:nvSpPr>
        <p:spPr>
          <a:xfrm>
            <a:off x="1418818" y="666793"/>
            <a:ext cx="69881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600" b="1" dirty="0">
                <a:solidFill>
                  <a:srgbClr val="0070C0"/>
                </a:solidFill>
              </a:rPr>
              <a:t>Критерий «Обеспечение выполнения профилактического осмотра и (или) первого этапа диспансеризации взрослого населения за минимальное количество посещений»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9086" y="1561506"/>
            <a:ext cx="3584031" cy="51226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0197" y="2912101"/>
            <a:ext cx="3409452" cy="39632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Овал 12"/>
          <p:cNvSpPr/>
          <p:nvPr/>
        </p:nvSpPr>
        <p:spPr>
          <a:xfrm>
            <a:off x="3175649" y="2586181"/>
            <a:ext cx="361879" cy="31403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661197" y="3948567"/>
            <a:ext cx="361879" cy="31403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2543137" y="4129826"/>
            <a:ext cx="361879" cy="31403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7210826" y="2989504"/>
            <a:ext cx="361879" cy="31403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-841681" y="4443864"/>
            <a:ext cx="361879" cy="1892283"/>
          </a:xfrm>
          <a:prstGeom prst="rect">
            <a:avLst/>
          </a:prstGeom>
          <a:solidFill>
            <a:schemeClr val="accent2">
              <a:lumMod val="20000"/>
              <a:lumOff val="80000"/>
              <a:alpha val="27000"/>
            </a:schemeClr>
          </a:solidFill>
          <a:ln>
            <a:noFill/>
          </a:ln>
          <a:effectLst>
            <a:outerShdw blurRad="50800" dist="50800" dir="5400000" algn="ctr" rotWithShape="0">
              <a:schemeClr val="accent2">
                <a:lumMod val="20000"/>
                <a:lumOff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-832064" y="3002948"/>
            <a:ext cx="360347" cy="789123"/>
          </a:xfrm>
          <a:prstGeom prst="rect">
            <a:avLst/>
          </a:prstGeom>
          <a:solidFill>
            <a:schemeClr val="accent2">
              <a:lumMod val="20000"/>
              <a:lumOff val="80000"/>
              <a:alpha val="27000"/>
            </a:schemeClr>
          </a:solidFill>
          <a:ln>
            <a:noFill/>
          </a:ln>
          <a:effectLst>
            <a:outerShdw blurRad="50800" dist="50800" dir="5400000" algn="ctr" rotWithShape="0">
              <a:schemeClr val="accent2">
                <a:lumMod val="20000"/>
                <a:lumOff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609" y="1555253"/>
            <a:ext cx="4215880" cy="321640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0" name="Овал 19"/>
          <p:cNvSpPr/>
          <p:nvPr/>
        </p:nvSpPr>
        <p:spPr>
          <a:xfrm>
            <a:off x="11601238" y="4262605"/>
            <a:ext cx="361879" cy="314038"/>
          </a:xfrm>
          <a:prstGeom prst="ellipse">
            <a:avLst/>
          </a:prstGeom>
          <a:solidFill>
            <a:schemeClr val="accent2">
              <a:lumMod val="20000"/>
              <a:lumOff val="80000"/>
              <a:alpha val="2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2741897" y="2586181"/>
            <a:ext cx="361879" cy="314038"/>
          </a:xfrm>
          <a:prstGeom prst="ellipse">
            <a:avLst/>
          </a:prstGeom>
          <a:solidFill>
            <a:schemeClr val="accent2">
              <a:lumMod val="20000"/>
              <a:lumOff val="80000"/>
              <a:alpha val="2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987759" y="2920164"/>
            <a:ext cx="3101789" cy="953044"/>
          </a:xfrm>
          <a:prstGeom prst="rect">
            <a:avLst/>
          </a:prstGeom>
          <a:solidFill>
            <a:schemeClr val="accent2">
              <a:lumMod val="20000"/>
              <a:lumOff val="80000"/>
              <a:alpha val="2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783028" y="3149178"/>
            <a:ext cx="187678" cy="471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99830" y="2933641"/>
            <a:ext cx="3779302" cy="687135"/>
          </a:xfrm>
          <a:prstGeom prst="rect">
            <a:avLst/>
          </a:prstGeom>
          <a:solidFill>
            <a:schemeClr val="accent2">
              <a:lumMod val="20000"/>
              <a:lumOff val="80000"/>
              <a:alpha val="2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212862" y="3009017"/>
            <a:ext cx="187678" cy="471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1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71416" y="3021420"/>
            <a:ext cx="812687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2999505" y="2410691"/>
            <a:ext cx="787404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1309899" y="3102998"/>
            <a:ext cx="73880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5066507" y="3025618"/>
            <a:ext cx="812687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5072822" y="3107196"/>
            <a:ext cx="73880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5066488" y="3194941"/>
            <a:ext cx="73880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366903" y="2523195"/>
            <a:ext cx="187678" cy="471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603809" y="2927655"/>
            <a:ext cx="187678" cy="471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3</a:t>
            </a: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7004083" y="2304473"/>
            <a:ext cx="787404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5377768" y="2613106"/>
            <a:ext cx="2148757" cy="169929"/>
          </a:xfrm>
          <a:prstGeom prst="rect">
            <a:avLst/>
          </a:prstGeom>
          <a:solidFill>
            <a:schemeClr val="accent2">
              <a:lumMod val="20000"/>
              <a:lumOff val="80000"/>
              <a:alpha val="2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/>
          <p:cNvSpPr txBox="1"/>
          <p:nvPr/>
        </p:nvSpPr>
        <p:spPr>
          <a:xfrm>
            <a:off x="5153018" y="2341185"/>
            <a:ext cx="187678" cy="471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987544" y="4183825"/>
            <a:ext cx="187678" cy="471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8977745" y="4692237"/>
            <a:ext cx="306647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</a:rPr>
              <a:t> Оцениваются комплекты медицинских документов пациентов, прошедших первый этап диспансеризации, профилактический медицинский осмотр </a:t>
            </a:r>
            <a:r>
              <a:rPr lang="ru-RU" sz="1400" b="1" dirty="0">
                <a:solidFill>
                  <a:srgbClr val="C00000"/>
                </a:solidFill>
              </a:rPr>
              <a:t>в месяце, который предшествует месяцу проведения аудита</a:t>
            </a:r>
            <a:r>
              <a:rPr lang="ru-RU" sz="1400" dirty="0">
                <a:solidFill>
                  <a:srgbClr val="C00000"/>
                </a:solidFill>
              </a:rPr>
              <a:t>!</a:t>
            </a:r>
          </a:p>
        </p:txBody>
      </p:sp>
      <p:sp>
        <p:nvSpPr>
          <p:cNvPr id="45" name="Овал 44"/>
          <p:cNvSpPr/>
          <p:nvPr/>
        </p:nvSpPr>
        <p:spPr>
          <a:xfrm>
            <a:off x="7425565" y="2666642"/>
            <a:ext cx="361879" cy="314038"/>
          </a:xfrm>
          <a:prstGeom prst="ellipse">
            <a:avLst/>
          </a:prstGeom>
          <a:solidFill>
            <a:schemeClr val="accent2">
              <a:lumMod val="20000"/>
              <a:lumOff val="80000"/>
              <a:alpha val="2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/>
          <p:cNvSpPr txBox="1"/>
          <p:nvPr/>
        </p:nvSpPr>
        <p:spPr>
          <a:xfrm>
            <a:off x="7793221" y="2464235"/>
            <a:ext cx="187678" cy="471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6751064" y="4184963"/>
            <a:ext cx="418127" cy="2225073"/>
          </a:xfrm>
          <a:prstGeom prst="rect">
            <a:avLst/>
          </a:prstGeom>
          <a:solidFill>
            <a:schemeClr val="accent2">
              <a:lumMod val="20000"/>
              <a:lumOff val="80000"/>
              <a:alpha val="2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10542072" y="1794946"/>
            <a:ext cx="421491" cy="818160"/>
          </a:xfrm>
          <a:prstGeom prst="rect">
            <a:avLst/>
          </a:prstGeom>
          <a:solidFill>
            <a:schemeClr val="accent2">
              <a:lumMod val="20000"/>
              <a:lumOff val="80000"/>
              <a:alpha val="2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/>
          <p:cNvSpPr txBox="1"/>
          <p:nvPr/>
        </p:nvSpPr>
        <p:spPr>
          <a:xfrm>
            <a:off x="7193619" y="4300057"/>
            <a:ext cx="187678" cy="471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987990" y="1496200"/>
            <a:ext cx="187678" cy="471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173609" y="4847711"/>
            <a:ext cx="4215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Tahoma" panose="020B0604030504040204" pitchFamily="34" charset="0"/>
              <a:buChar char="̶"/>
            </a:pPr>
            <a:r>
              <a:rPr lang="ru-RU" sz="1200" dirty="0">
                <a:solidFill>
                  <a:srgbClr val="0070C0"/>
                </a:solidFill>
              </a:rPr>
              <a:t>Определить соответствие паспортной части формы 025/у и формы 131/у: ФИО и дата рождения </a:t>
            </a:r>
            <a:r>
              <a:rPr lang="ru-RU" sz="1200" b="1" dirty="0">
                <a:solidFill>
                  <a:srgbClr val="0070C0"/>
                </a:solidFill>
              </a:rPr>
              <a:t>(1)</a:t>
            </a:r>
            <a:r>
              <a:rPr lang="ru-RU" sz="1200" dirty="0">
                <a:solidFill>
                  <a:srgbClr val="0070C0"/>
                </a:solidFill>
              </a:rPr>
              <a:t>.</a:t>
            </a:r>
          </a:p>
          <a:p>
            <a:pPr marL="171450" indent="-171450">
              <a:buFont typeface="Tahoma" panose="020B0604030504040204" pitchFamily="34" charset="0"/>
              <a:buChar char="̶"/>
            </a:pPr>
            <a:r>
              <a:rPr lang="ru-RU" sz="1200" dirty="0">
                <a:solidFill>
                  <a:srgbClr val="0070C0"/>
                </a:solidFill>
              </a:rPr>
              <a:t>Определить соответствие представленных комплектов медицинских документов требованиям отбора: диспансеризация/ профилактический медицинский осмотр </a:t>
            </a:r>
            <a:r>
              <a:rPr lang="ru-RU" sz="1200" b="1" dirty="0">
                <a:solidFill>
                  <a:srgbClr val="0070C0"/>
                </a:solidFill>
              </a:rPr>
              <a:t>(2)</a:t>
            </a:r>
            <a:r>
              <a:rPr lang="ru-RU" sz="1200" dirty="0">
                <a:solidFill>
                  <a:srgbClr val="0070C0"/>
                </a:solidFill>
              </a:rPr>
              <a:t>, возраст и пол пациентов </a:t>
            </a:r>
            <a:r>
              <a:rPr lang="ru-RU" sz="1200" b="1" dirty="0">
                <a:solidFill>
                  <a:srgbClr val="0070C0"/>
                </a:solidFill>
              </a:rPr>
              <a:t>(3)</a:t>
            </a:r>
            <a:r>
              <a:rPr lang="ru-RU" sz="1200" dirty="0">
                <a:solidFill>
                  <a:srgbClr val="0070C0"/>
                </a:solidFill>
              </a:rPr>
              <a:t>, дата окончания, законченный случай, месяц </a:t>
            </a:r>
            <a:r>
              <a:rPr lang="ru-RU" sz="1200" b="1" dirty="0">
                <a:solidFill>
                  <a:srgbClr val="0070C0"/>
                </a:solidFill>
              </a:rPr>
              <a:t>(4)</a:t>
            </a:r>
            <a:r>
              <a:rPr lang="ru-RU" sz="1200" dirty="0">
                <a:solidFill>
                  <a:srgbClr val="0070C0"/>
                </a:solidFill>
              </a:rPr>
              <a:t>.</a:t>
            </a:r>
          </a:p>
          <a:p>
            <a:pPr marL="171450" indent="-171450">
              <a:buFont typeface="Tahoma" panose="020B0604030504040204" pitchFamily="34" charset="0"/>
              <a:buChar char="̶"/>
            </a:pPr>
            <a:r>
              <a:rPr lang="ru-RU" sz="1200" dirty="0">
                <a:solidFill>
                  <a:srgbClr val="0070C0"/>
                </a:solidFill>
              </a:rPr>
              <a:t>Номер медицинской карты вносится в проверочный лист </a:t>
            </a:r>
            <a:r>
              <a:rPr lang="ru-RU" sz="1200" b="1" dirty="0">
                <a:solidFill>
                  <a:srgbClr val="0070C0"/>
                </a:solidFill>
              </a:rPr>
              <a:t>(5)</a:t>
            </a:r>
            <a:r>
              <a:rPr lang="ru-RU" sz="1200" dirty="0">
                <a:solidFill>
                  <a:srgbClr val="0070C0"/>
                </a:solidFill>
              </a:rPr>
              <a:t>.</a:t>
            </a:r>
          </a:p>
          <a:p>
            <a:pPr marL="171450" indent="-171450">
              <a:buFont typeface="Tahoma" panose="020B0604030504040204" pitchFamily="34" charset="0"/>
              <a:buChar char="̶"/>
            </a:pPr>
            <a:r>
              <a:rPr lang="ru-RU" sz="1200" dirty="0">
                <a:solidFill>
                  <a:srgbClr val="0070C0"/>
                </a:solidFill>
              </a:rPr>
              <a:t>Проводится подсчет количества посещений </a:t>
            </a:r>
            <a:r>
              <a:rPr lang="ru-RU" sz="1200" b="1" dirty="0">
                <a:solidFill>
                  <a:srgbClr val="0070C0"/>
                </a:solidFill>
              </a:rPr>
              <a:t>(6)</a:t>
            </a:r>
            <a:r>
              <a:rPr lang="ru-RU" sz="12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714385" y="2677163"/>
            <a:ext cx="187678" cy="471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3</a:t>
            </a:r>
          </a:p>
        </p:txBody>
      </p:sp>
      <p:cxnSp>
        <p:nvCxnSpPr>
          <p:cNvPr id="54" name="Прямая со стрелкой 53"/>
          <p:cNvCxnSpPr/>
          <p:nvPr/>
        </p:nvCxnSpPr>
        <p:spPr>
          <a:xfrm>
            <a:off x="4681450" y="3056818"/>
            <a:ext cx="39692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6" name="Заголовок 1"/>
          <p:cNvSpPr txBox="1">
            <a:spLocks/>
          </p:cNvSpPr>
          <p:nvPr/>
        </p:nvSpPr>
        <p:spPr>
          <a:xfrm>
            <a:off x="4594220" y="1577784"/>
            <a:ext cx="3548334" cy="101764"/>
          </a:xfrm>
          <a:prstGeom prst="rect">
            <a:avLst/>
          </a:prstGeom>
        </p:spPr>
        <p:txBody>
          <a:bodyPr vert="horz" lIns="121917" tIns="60958" rIns="121917" bIns="60958" rtlCol="0" anchor="t">
            <a:noAutofit/>
          </a:bodyPr>
          <a:lstStyle>
            <a:lvl1pPr algn="l" defTabSz="969214" rtl="0" eaLnBrk="1" latinLnBrk="0" hangingPunct="1">
              <a:spcBef>
                <a:spcPct val="0"/>
              </a:spcBef>
              <a:buNone/>
              <a:defRPr sz="1511" kern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ru-RU" sz="8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Страница 1</a:t>
            </a:r>
            <a:endParaRPr lang="ru-RU" sz="800" dirty="0"/>
          </a:p>
        </p:txBody>
      </p:sp>
      <p:sp>
        <p:nvSpPr>
          <p:cNvPr id="57" name="Заголовок 1"/>
          <p:cNvSpPr txBox="1">
            <a:spLocks/>
          </p:cNvSpPr>
          <p:nvPr/>
        </p:nvSpPr>
        <p:spPr>
          <a:xfrm>
            <a:off x="8394288" y="1557615"/>
            <a:ext cx="3548334" cy="101764"/>
          </a:xfrm>
          <a:prstGeom prst="rect">
            <a:avLst/>
          </a:prstGeom>
        </p:spPr>
        <p:txBody>
          <a:bodyPr vert="horz" lIns="121917" tIns="60958" rIns="121917" bIns="60958" rtlCol="0" anchor="t">
            <a:noAutofit/>
          </a:bodyPr>
          <a:lstStyle>
            <a:lvl1pPr algn="l" defTabSz="969214" rtl="0" eaLnBrk="1" latinLnBrk="0" hangingPunct="1">
              <a:spcBef>
                <a:spcPct val="0"/>
              </a:spcBef>
              <a:buNone/>
              <a:defRPr sz="1511" kern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ru-RU" sz="8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Страница 2</a:t>
            </a:r>
            <a:endParaRPr lang="ru-RU" sz="800" dirty="0"/>
          </a:p>
        </p:txBody>
      </p:sp>
      <p:sp>
        <p:nvSpPr>
          <p:cNvPr id="58" name="Заголовок 1"/>
          <p:cNvSpPr txBox="1">
            <a:spLocks/>
          </p:cNvSpPr>
          <p:nvPr/>
        </p:nvSpPr>
        <p:spPr>
          <a:xfrm>
            <a:off x="8821213" y="2901678"/>
            <a:ext cx="3548334" cy="101764"/>
          </a:xfrm>
          <a:prstGeom prst="rect">
            <a:avLst/>
          </a:prstGeom>
        </p:spPr>
        <p:txBody>
          <a:bodyPr vert="horz" lIns="121917" tIns="60958" rIns="121917" bIns="60958" rtlCol="0" anchor="t">
            <a:noAutofit/>
          </a:bodyPr>
          <a:lstStyle>
            <a:lvl1pPr algn="l" defTabSz="969214" rtl="0" eaLnBrk="1" latinLnBrk="0" hangingPunct="1">
              <a:spcBef>
                <a:spcPct val="0"/>
              </a:spcBef>
              <a:buNone/>
              <a:defRPr sz="1511" kern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ru-RU" sz="8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Страница 5</a:t>
            </a:r>
            <a:endParaRPr lang="ru-RU" sz="800" dirty="0"/>
          </a:p>
        </p:txBody>
      </p:sp>
      <p:sp>
        <p:nvSpPr>
          <p:cNvPr id="61" name="Заголовок 1"/>
          <p:cNvSpPr txBox="1">
            <a:spLocks/>
          </p:cNvSpPr>
          <p:nvPr/>
        </p:nvSpPr>
        <p:spPr>
          <a:xfrm>
            <a:off x="8492918" y="1320613"/>
            <a:ext cx="3548334" cy="101764"/>
          </a:xfrm>
          <a:prstGeom prst="rect">
            <a:avLst/>
          </a:prstGeom>
        </p:spPr>
        <p:txBody>
          <a:bodyPr vert="horz" lIns="121917" tIns="60958" rIns="121917" bIns="60958" rtlCol="0" anchor="t">
            <a:noAutofit/>
          </a:bodyPr>
          <a:lstStyle>
            <a:lvl1pPr algn="l" defTabSz="969214" rtl="0" eaLnBrk="1" latinLnBrk="0" hangingPunct="1">
              <a:spcBef>
                <a:spcPct val="0"/>
              </a:spcBef>
              <a:buNone/>
              <a:defRPr sz="1511" kern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ru-RU" sz="8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Страница 3</a:t>
            </a:r>
            <a:endParaRPr lang="ru-RU" sz="800" dirty="0"/>
          </a:p>
        </p:txBody>
      </p:sp>
      <p:sp>
        <p:nvSpPr>
          <p:cNvPr id="62" name="Заголовок 1"/>
          <p:cNvSpPr txBox="1">
            <a:spLocks/>
          </p:cNvSpPr>
          <p:nvPr/>
        </p:nvSpPr>
        <p:spPr>
          <a:xfrm>
            <a:off x="8548736" y="1068274"/>
            <a:ext cx="3548334" cy="101764"/>
          </a:xfrm>
          <a:prstGeom prst="rect">
            <a:avLst/>
          </a:prstGeom>
        </p:spPr>
        <p:txBody>
          <a:bodyPr vert="horz" lIns="121917" tIns="60958" rIns="121917" bIns="60958" rtlCol="0" anchor="t">
            <a:noAutofit/>
          </a:bodyPr>
          <a:lstStyle>
            <a:lvl1pPr algn="l" defTabSz="969214" rtl="0" eaLnBrk="1" latinLnBrk="0" hangingPunct="1">
              <a:spcBef>
                <a:spcPct val="0"/>
              </a:spcBef>
              <a:buNone/>
              <a:defRPr sz="1511" kern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ru-RU" sz="8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Страница 4</a:t>
            </a:r>
            <a:endParaRPr lang="ru-RU" sz="800" dirty="0"/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4" t="11405" r="7066" b="12269"/>
          <a:stretch/>
        </p:blipFill>
        <p:spPr>
          <a:xfrm>
            <a:off x="8928624" y="6237374"/>
            <a:ext cx="494406" cy="53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3439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475103" y="846151"/>
            <a:ext cx="855541" cy="855541"/>
            <a:chOff x="522097" y="1557153"/>
            <a:chExt cx="855541" cy="855541"/>
          </a:xfrm>
        </p:grpSpPr>
        <p:sp>
          <p:nvSpPr>
            <p:cNvPr id="27" name="Овал 26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57" y="1708263"/>
              <a:ext cx="555076" cy="55536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" name="Прямоугольник 4"/>
          <p:cNvSpPr/>
          <p:nvPr/>
        </p:nvSpPr>
        <p:spPr>
          <a:xfrm>
            <a:off x="1418818" y="795831"/>
            <a:ext cx="602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600" b="1" dirty="0">
                <a:solidFill>
                  <a:srgbClr val="0070C0"/>
                </a:solidFill>
              </a:rPr>
              <a:t>Критерий «Обеспечение выполнения профилактического осмотра и (или) первого этапа диспансеризации взрослого населения за минимальное количество посещений»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5" t="1" r="16717" b="42506"/>
          <a:stretch/>
        </p:blipFill>
        <p:spPr>
          <a:xfrm>
            <a:off x="5598347" y="1552627"/>
            <a:ext cx="6592066" cy="5239236"/>
          </a:xfrm>
          <a:prstGeom prst="rect">
            <a:avLst/>
          </a:prstGeom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338596"/>
              </p:ext>
            </p:extLst>
          </p:nvPr>
        </p:nvGraphicFramePr>
        <p:xfrm>
          <a:off x="6450607" y="2180237"/>
          <a:ext cx="5607194" cy="410122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44884">
                  <a:extLst>
                    <a:ext uri="{9D8B030D-6E8A-4147-A177-3AD203B41FA5}">
                      <a16:colId xmlns:a16="http://schemas.microsoft.com/office/drawing/2014/main" val="3399644677"/>
                    </a:ext>
                  </a:extLst>
                </a:gridCol>
                <a:gridCol w="1035491">
                  <a:extLst>
                    <a:ext uri="{9D8B030D-6E8A-4147-A177-3AD203B41FA5}">
                      <a16:colId xmlns:a16="http://schemas.microsoft.com/office/drawing/2014/main" val="631415035"/>
                    </a:ext>
                  </a:extLst>
                </a:gridCol>
                <a:gridCol w="793458">
                  <a:extLst>
                    <a:ext uri="{9D8B030D-6E8A-4147-A177-3AD203B41FA5}">
                      <a16:colId xmlns:a16="http://schemas.microsoft.com/office/drawing/2014/main" val="113011840"/>
                    </a:ext>
                  </a:extLst>
                </a:gridCol>
                <a:gridCol w="740475">
                  <a:extLst>
                    <a:ext uri="{9D8B030D-6E8A-4147-A177-3AD203B41FA5}">
                      <a16:colId xmlns:a16="http://schemas.microsoft.com/office/drawing/2014/main" val="3626050978"/>
                    </a:ext>
                  </a:extLst>
                </a:gridCol>
                <a:gridCol w="846443">
                  <a:extLst>
                    <a:ext uri="{9D8B030D-6E8A-4147-A177-3AD203B41FA5}">
                      <a16:colId xmlns:a16="http://schemas.microsoft.com/office/drawing/2014/main" val="4158645363"/>
                    </a:ext>
                  </a:extLst>
                </a:gridCol>
                <a:gridCol w="846443">
                  <a:extLst>
                    <a:ext uri="{9D8B030D-6E8A-4147-A177-3AD203B41FA5}">
                      <a16:colId xmlns:a16="http://schemas.microsoft.com/office/drawing/2014/main" val="2332645428"/>
                    </a:ext>
                  </a:extLst>
                </a:gridCol>
              </a:tblGrid>
              <a:tr h="5444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Номер медицинской карты пациента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Диспансеризация/ профилактический осмотр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(Д/ПО)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Возраст,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лет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(м/ж)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посещений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Достижение критерия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(да/нет)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5298435"/>
                  </a:ext>
                </a:extLst>
              </a:tr>
              <a:tr h="1613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091850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114106</a:t>
                      </a: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</a:t>
                      </a:r>
                      <a:endParaRPr lang="ru-RU" dirty="0"/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648909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38466</a:t>
                      </a: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68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</a:t>
                      </a:r>
                      <a:endParaRPr lang="ru-RU" dirty="0"/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850028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27486</a:t>
                      </a: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</a:t>
                      </a:r>
                      <a:endParaRPr lang="ru-RU" dirty="0"/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663698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126839</a:t>
                      </a: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</a:t>
                      </a:r>
                      <a:endParaRPr kumimoji="0" lang="ru-RU" dirty="0"/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3911095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153491</a:t>
                      </a: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</a:t>
                      </a:r>
                      <a:endParaRPr kumimoji="0" lang="ru-RU" dirty="0"/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8174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249116</a:t>
                      </a: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</a:t>
                      </a:r>
                      <a:endParaRPr kumimoji="0" lang="ru-RU" dirty="0"/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4370928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11355</a:t>
                      </a: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71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2</a:t>
                      </a:r>
                      <a:endParaRPr kumimoji="0" lang="ru-RU" dirty="0"/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386925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292987</a:t>
                      </a: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</a:t>
                      </a:r>
                      <a:endParaRPr lang="ru-RU" dirty="0"/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524488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106358</a:t>
                      </a: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</a:t>
                      </a:r>
                      <a:endParaRPr lang="ru-RU" dirty="0"/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619631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119148</a:t>
                      </a: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</a:t>
                      </a:r>
                      <a:endParaRPr lang="ru-RU" dirty="0"/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185661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2310</a:t>
                      </a: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</a:t>
                      </a:r>
                      <a:endParaRPr lang="ru-RU" dirty="0"/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780945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292979</a:t>
                      </a: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</a:t>
                      </a:r>
                      <a:endParaRPr lang="ru-RU" dirty="0"/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909258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38206</a:t>
                      </a: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</a:t>
                      </a:r>
                      <a:endParaRPr lang="ru-RU" dirty="0"/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975364"/>
                  </a:ext>
                </a:extLst>
              </a:tr>
              <a:tr h="283135">
                <a:tc gridSpan="5"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Достижение целевого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значения (да/нет):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367704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7964439" y="846151"/>
            <a:ext cx="37173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</a:rPr>
              <a:t>В проверочный лист вносятся данные медицинских документов, удовлетворяющих требованиям выборки!</a:t>
            </a: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925282" y="1952830"/>
            <a:ext cx="4456491" cy="304799"/>
          </a:xfrm>
          <a:prstGeom prst="rect">
            <a:avLst/>
          </a:prstGeom>
          <a:solidFill>
            <a:schemeClr val="accent3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 flipV="1">
            <a:off x="934448" y="2946477"/>
            <a:ext cx="4456491" cy="304799"/>
          </a:xfrm>
          <a:prstGeom prst="rect">
            <a:avLst/>
          </a:prstGeom>
          <a:solidFill>
            <a:schemeClr val="accent1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flipV="1">
            <a:off x="916116" y="3928483"/>
            <a:ext cx="4456491" cy="304799"/>
          </a:xfrm>
          <a:prstGeom prst="rect">
            <a:avLst/>
          </a:prstGeom>
          <a:solidFill>
            <a:schemeClr val="accent6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92901" y="1924638"/>
            <a:ext cx="447963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0C0"/>
              </a:buClr>
              <a:buSzPct val="200000"/>
            </a:pPr>
            <a:r>
              <a:rPr lang="ru-RU" sz="1600" dirty="0"/>
              <a:t>В столбец 1 вносится номер медицинской карты пациента, взятой для проведения анализа.</a:t>
            </a:r>
            <a:endParaRPr lang="en-US" sz="1600" dirty="0"/>
          </a:p>
          <a:p>
            <a:pPr>
              <a:buClr>
                <a:srgbClr val="0070C0"/>
              </a:buClr>
              <a:buSzPct val="200000"/>
            </a:pPr>
            <a:endParaRPr lang="en-US" sz="1600" dirty="0"/>
          </a:p>
          <a:p>
            <a:pPr>
              <a:buClr>
                <a:srgbClr val="0070C0"/>
              </a:buClr>
              <a:buSzPct val="200000"/>
            </a:pPr>
            <a:r>
              <a:rPr lang="ru-RU" sz="1600" dirty="0"/>
              <a:t>В столбец 2 вносятся сведения о прохождении 1 этапа диспансеризации либо профилактического медицинского осмотра.</a:t>
            </a:r>
            <a:endParaRPr lang="en-US" sz="1600" dirty="0"/>
          </a:p>
          <a:p>
            <a:pPr>
              <a:buClr>
                <a:srgbClr val="0070C0"/>
              </a:buClr>
              <a:buSzPct val="200000"/>
            </a:pPr>
            <a:endParaRPr lang="en-US" sz="1600" dirty="0"/>
          </a:p>
          <a:p>
            <a:pPr>
              <a:buClr>
                <a:srgbClr val="0070C0"/>
              </a:buClr>
              <a:buSzPct val="200000"/>
            </a:pPr>
            <a:r>
              <a:rPr lang="ru-RU" sz="1600" dirty="0"/>
              <a:t>В столбцах 3 и 4 соответственно указываются возраст и пол пациента.</a:t>
            </a:r>
            <a:endParaRPr lang="en-US" sz="1600" dirty="0"/>
          </a:p>
          <a:p>
            <a:pPr>
              <a:buClr>
                <a:srgbClr val="0070C0"/>
              </a:buClr>
              <a:buSzPct val="200000"/>
            </a:pPr>
            <a:endParaRPr lang="en-US" sz="1600" dirty="0"/>
          </a:p>
        </p:txBody>
      </p:sp>
      <p:pic>
        <p:nvPicPr>
          <p:cNvPr id="14" name="Picture 2" descr="C:\Users\Konstantin\Desktop\14-05-19\праздники\1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76"/>
          <a:stretch/>
        </p:blipFill>
        <p:spPr bwMode="auto">
          <a:xfrm>
            <a:off x="319903" y="1964426"/>
            <a:ext cx="552398" cy="5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Konstantin\Desktop\14-05-19\праздники\1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76"/>
          <a:stretch/>
        </p:blipFill>
        <p:spPr bwMode="auto">
          <a:xfrm>
            <a:off x="318573" y="2947638"/>
            <a:ext cx="552398" cy="5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Konstantin\Desktop\14-05-19\праздники\1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76"/>
          <a:stretch/>
        </p:blipFill>
        <p:spPr bwMode="auto">
          <a:xfrm>
            <a:off x="342473" y="3940177"/>
            <a:ext cx="552398" cy="5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4" t="11405" r="7066" b="12269"/>
          <a:stretch/>
        </p:blipFill>
        <p:spPr>
          <a:xfrm>
            <a:off x="7550331" y="846151"/>
            <a:ext cx="494406" cy="53672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62A2085-6EFE-4ACC-AAA4-06BF28DF575A}"/>
              </a:ext>
            </a:extLst>
          </p:cNvPr>
          <p:cNvSpPr/>
          <p:nvPr/>
        </p:nvSpPr>
        <p:spPr>
          <a:xfrm flipV="1">
            <a:off x="935571" y="4740035"/>
            <a:ext cx="4456491" cy="304799"/>
          </a:xfrm>
          <a:prstGeom prst="rect">
            <a:avLst/>
          </a:prstGeom>
          <a:solidFill>
            <a:schemeClr val="accent2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356A991-60A8-4CC6-B6F2-1D7C4F65CF6B}"/>
              </a:ext>
            </a:extLst>
          </p:cNvPr>
          <p:cNvSpPr/>
          <p:nvPr/>
        </p:nvSpPr>
        <p:spPr>
          <a:xfrm>
            <a:off x="903260" y="4720944"/>
            <a:ext cx="4479636" cy="132343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buClr>
                <a:srgbClr val="0070C0"/>
              </a:buClr>
              <a:buSzPct val="200000"/>
            </a:pPr>
            <a:r>
              <a:rPr lang="ru-RU" sz="1600" dirty="0"/>
              <a:t>В столбец 5 вносятся сведения о количестве посещений медицинской организации, совершенных пациентом при прохождении профилактического медицинского осмотра и (или) первого этапа диспансеризации.</a:t>
            </a:r>
            <a:endParaRPr lang="ru-RU" sz="1600" dirty="0">
              <a:ea typeface="Tahoma"/>
              <a:cs typeface="Tahoma"/>
            </a:endParaRPr>
          </a:p>
        </p:txBody>
      </p:sp>
      <p:pic>
        <p:nvPicPr>
          <p:cNvPr id="7" name="Picture 2" descr="C:\Users\Konstantin\Desktop\14-05-19\праздники\14.png">
            <a:extLst>
              <a:ext uri="{FF2B5EF4-FFF2-40B4-BE49-F238E27FC236}">
                <a16:creationId xmlns:a16="http://schemas.microsoft.com/office/drawing/2014/main" id="{E498DC72-9B3F-4E1F-B0F4-E383AD618A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76"/>
          <a:stretch/>
        </p:blipFill>
        <p:spPr bwMode="auto">
          <a:xfrm>
            <a:off x="382223" y="4751729"/>
            <a:ext cx="552398" cy="5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40049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475103" y="846151"/>
            <a:ext cx="855541" cy="855541"/>
            <a:chOff x="522097" y="1557153"/>
            <a:chExt cx="855541" cy="855541"/>
          </a:xfrm>
        </p:grpSpPr>
        <p:sp>
          <p:nvSpPr>
            <p:cNvPr id="27" name="Овал 26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57" y="1708263"/>
              <a:ext cx="555076" cy="55536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" name="Прямоугольник 4"/>
          <p:cNvSpPr/>
          <p:nvPr/>
        </p:nvSpPr>
        <p:spPr>
          <a:xfrm>
            <a:off x="1418818" y="795831"/>
            <a:ext cx="602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600" b="1" dirty="0">
                <a:solidFill>
                  <a:srgbClr val="0070C0"/>
                </a:solidFill>
              </a:rPr>
              <a:t>Критерий «Обеспечение выполнения профилактического осмотра и (или) первого этапа диспансеризации взрослого населения за минимальное количество посещений»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5" t="1" r="16717" b="42506"/>
          <a:stretch/>
        </p:blipFill>
        <p:spPr>
          <a:xfrm>
            <a:off x="5598347" y="1552627"/>
            <a:ext cx="6592066" cy="5239236"/>
          </a:xfrm>
          <a:prstGeom prst="rect">
            <a:avLst/>
          </a:prstGeom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007181"/>
              </p:ext>
            </p:extLst>
          </p:nvPr>
        </p:nvGraphicFramePr>
        <p:xfrm>
          <a:off x="6450607" y="2180237"/>
          <a:ext cx="5607194" cy="410122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44884">
                  <a:extLst>
                    <a:ext uri="{9D8B030D-6E8A-4147-A177-3AD203B41FA5}">
                      <a16:colId xmlns:a16="http://schemas.microsoft.com/office/drawing/2014/main" val="3399644677"/>
                    </a:ext>
                  </a:extLst>
                </a:gridCol>
                <a:gridCol w="1035491">
                  <a:extLst>
                    <a:ext uri="{9D8B030D-6E8A-4147-A177-3AD203B41FA5}">
                      <a16:colId xmlns:a16="http://schemas.microsoft.com/office/drawing/2014/main" val="631415035"/>
                    </a:ext>
                  </a:extLst>
                </a:gridCol>
                <a:gridCol w="793458">
                  <a:extLst>
                    <a:ext uri="{9D8B030D-6E8A-4147-A177-3AD203B41FA5}">
                      <a16:colId xmlns:a16="http://schemas.microsoft.com/office/drawing/2014/main" val="113011840"/>
                    </a:ext>
                  </a:extLst>
                </a:gridCol>
                <a:gridCol w="740475">
                  <a:extLst>
                    <a:ext uri="{9D8B030D-6E8A-4147-A177-3AD203B41FA5}">
                      <a16:colId xmlns:a16="http://schemas.microsoft.com/office/drawing/2014/main" val="3626050978"/>
                    </a:ext>
                  </a:extLst>
                </a:gridCol>
                <a:gridCol w="846443">
                  <a:extLst>
                    <a:ext uri="{9D8B030D-6E8A-4147-A177-3AD203B41FA5}">
                      <a16:colId xmlns:a16="http://schemas.microsoft.com/office/drawing/2014/main" val="4158645363"/>
                    </a:ext>
                  </a:extLst>
                </a:gridCol>
                <a:gridCol w="846443">
                  <a:extLst>
                    <a:ext uri="{9D8B030D-6E8A-4147-A177-3AD203B41FA5}">
                      <a16:colId xmlns:a16="http://schemas.microsoft.com/office/drawing/2014/main" val="2332645428"/>
                    </a:ext>
                  </a:extLst>
                </a:gridCol>
              </a:tblGrid>
              <a:tr h="5444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Номер медицинской карты пациента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Диспансеризация/ профилактический осмотр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(Д/ПО)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Возраст,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лет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(м/ж)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посещений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Достижение критерия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(да/нет)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5298435"/>
                  </a:ext>
                </a:extLst>
              </a:tr>
              <a:tr h="1613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091850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114106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648909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38466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68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850028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27486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663698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126839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3911095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153491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8174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249116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4370928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11355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71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386925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292987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524488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106358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619631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119148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185661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2310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780945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292979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909258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38206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975364"/>
                  </a:ext>
                </a:extLst>
              </a:tr>
              <a:tr h="283135">
                <a:tc gridSpan="5"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Достижение целевого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значения (да/нет):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367704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7598595" y="888105"/>
            <a:ext cx="42699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</a:rPr>
              <a:t>Информация </a:t>
            </a:r>
            <a:r>
              <a:rPr lang="ru-RU" sz="1600" b="1" dirty="0">
                <a:solidFill>
                  <a:srgbClr val="C00000"/>
                </a:solidFill>
              </a:rPr>
              <a:t>в столбец 5</a:t>
            </a:r>
            <a:r>
              <a:rPr lang="ru-RU" sz="1600" dirty="0">
                <a:solidFill>
                  <a:srgbClr val="C00000"/>
                </a:solidFill>
              </a:rPr>
              <a:t> о количестве посещений вносится в соответствии с датами проведения осмотра/исследования </a:t>
            </a:r>
          </a:p>
          <a:p>
            <a:pPr algn="ctr"/>
            <a:r>
              <a:rPr lang="ru-RU" sz="1600" dirty="0">
                <a:solidFill>
                  <a:srgbClr val="C00000"/>
                </a:solidFill>
              </a:rPr>
              <a:t>из формы 131/у!</a:t>
            </a:r>
          </a:p>
        </p:txBody>
      </p:sp>
      <p:sp>
        <p:nvSpPr>
          <p:cNvPr id="14" name="Прямоугольник 13"/>
          <p:cNvSpPr/>
          <p:nvPr/>
        </p:nvSpPr>
        <p:spPr>
          <a:xfrm flipV="1">
            <a:off x="995741" y="2567148"/>
            <a:ext cx="4456491" cy="304799"/>
          </a:xfrm>
          <a:prstGeom prst="rect">
            <a:avLst/>
          </a:prstGeom>
          <a:solidFill>
            <a:schemeClr val="accent6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972596" y="3905846"/>
            <a:ext cx="4456491" cy="304799"/>
          </a:xfrm>
          <a:prstGeom prst="rect">
            <a:avLst/>
          </a:prstGeom>
          <a:solidFill>
            <a:schemeClr val="accent1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972596" y="2507016"/>
            <a:ext cx="44796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0C0"/>
              </a:buClr>
              <a:buSzPct val="200000"/>
            </a:pPr>
            <a:r>
              <a:rPr lang="ru-RU" sz="1800" dirty="0"/>
              <a:t>В столбец 6 вносятся сведения о достижении целевого значения критерия для каждого проанализированного случая.</a:t>
            </a:r>
          </a:p>
          <a:p>
            <a:pPr>
              <a:buClr>
                <a:srgbClr val="0070C0"/>
              </a:buClr>
              <a:buSzPct val="200000"/>
            </a:pPr>
            <a:endParaRPr lang="ru-RU" sz="1800" dirty="0"/>
          </a:p>
          <a:p>
            <a:pPr>
              <a:buClr>
                <a:srgbClr val="0070C0"/>
              </a:buClr>
              <a:buSzPct val="200000"/>
            </a:pPr>
            <a:r>
              <a:rPr lang="ru-RU" sz="1800" dirty="0"/>
              <a:t>В строке «Достижение целевого значения»: «ДА» – если в соответствии  со столбцом 6 все критерии достигнуты, иначе «НЕТ».</a:t>
            </a:r>
          </a:p>
        </p:txBody>
      </p:sp>
      <p:pic>
        <p:nvPicPr>
          <p:cNvPr id="17" name="Picture 2" descr="C:\Users\Konstantin\Desktop\14-05-19\праздники\1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76"/>
          <a:stretch/>
        </p:blipFill>
        <p:spPr bwMode="auto">
          <a:xfrm>
            <a:off x="420198" y="3864033"/>
            <a:ext cx="552398" cy="5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Konstantin\Desktop\14-05-19\праздники\1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76"/>
          <a:stretch/>
        </p:blipFill>
        <p:spPr bwMode="auto">
          <a:xfrm>
            <a:off x="420198" y="2567148"/>
            <a:ext cx="552398" cy="5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4" t="11405" r="7066" b="12269"/>
          <a:stretch/>
        </p:blipFill>
        <p:spPr>
          <a:xfrm>
            <a:off x="7244223" y="884824"/>
            <a:ext cx="494406" cy="53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2247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532094" y="4786675"/>
            <a:ext cx="8658319" cy="13215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j-ea"/>
                <a:cs typeface="Arial" panose="020B0604020202020204" pitchFamily="34" charset="0"/>
              </a:rPr>
              <a:t>Благодарю за внимание!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4825" cy="6859588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" y="730329"/>
            <a:ext cx="8404964" cy="13215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j-ea"/>
                <a:cs typeface="Arial" panose="020B0604020202020204" pitchFamily="34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587928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9" t="632" r="8582" b="32507"/>
          <a:stretch/>
        </p:blipFill>
        <p:spPr>
          <a:xfrm>
            <a:off x="5225206" y="1022510"/>
            <a:ext cx="7017744" cy="58354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14748" y="823520"/>
            <a:ext cx="377019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400" b="1" dirty="0">
                <a:solidFill>
                  <a:srgbClr val="0070C0"/>
                </a:solidFill>
              </a:rPr>
              <a:t>Критерий «Количество пересечений потоков при проведении диспансеризации, профилактических осмотров с иными потоками пациентов в поликлинике» </a:t>
            </a:r>
          </a:p>
        </p:txBody>
      </p:sp>
      <p:sp>
        <p:nvSpPr>
          <p:cNvPr id="8" name="Правая фигурная скобка 7"/>
          <p:cNvSpPr/>
          <p:nvPr/>
        </p:nvSpPr>
        <p:spPr>
          <a:xfrm rot="16200000">
            <a:off x="9079618" y="13618"/>
            <a:ext cx="316807" cy="2502036"/>
          </a:xfrm>
          <a:prstGeom prst="rightBrace">
            <a:avLst>
              <a:gd name="adj1" fmla="val 53540"/>
              <a:gd name="adj2" fmla="val 51015"/>
            </a:avLst>
          </a:prstGeom>
          <a:ln w="25400" cap="rnd" cmpd="sng">
            <a:solidFill>
              <a:srgbClr val="0070C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7692074" y="675342"/>
            <a:ext cx="29718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Заполняет </a:t>
            </a:r>
          </a:p>
          <a:p>
            <a:pPr algn="ctr"/>
            <a:r>
              <a:rPr lang="ru-RU" sz="1100" dirty="0"/>
              <a:t>проверяемая МО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318947" y="871400"/>
            <a:ext cx="855541" cy="855541"/>
            <a:chOff x="522097" y="1557153"/>
            <a:chExt cx="855541" cy="855541"/>
          </a:xfrm>
        </p:grpSpPr>
        <p:sp>
          <p:nvSpPr>
            <p:cNvPr id="13" name="Овал 12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57" y="1708263"/>
              <a:ext cx="555076" cy="55536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7" name="Прямоугольник 6"/>
          <p:cNvSpPr/>
          <p:nvPr/>
        </p:nvSpPr>
        <p:spPr>
          <a:xfrm>
            <a:off x="6106553" y="1645996"/>
            <a:ext cx="4091993" cy="4386262"/>
          </a:xfrm>
          <a:prstGeom prst="rect">
            <a:avLst/>
          </a:prstGeom>
          <a:solidFill>
            <a:srgbClr val="0070C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0203308" y="1645996"/>
            <a:ext cx="1154340" cy="4386262"/>
          </a:xfrm>
          <a:prstGeom prst="rect">
            <a:avLst/>
          </a:prstGeom>
          <a:solidFill>
            <a:srgbClr val="F03C4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332413"/>
              </p:ext>
            </p:extLst>
          </p:nvPr>
        </p:nvGraphicFramePr>
        <p:xfrm>
          <a:off x="6106553" y="1630390"/>
          <a:ext cx="5248801" cy="451514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891391">
                  <a:extLst>
                    <a:ext uri="{9D8B030D-6E8A-4147-A177-3AD203B41FA5}">
                      <a16:colId xmlns:a16="http://schemas.microsoft.com/office/drawing/2014/main" val="3399644677"/>
                    </a:ext>
                  </a:extLst>
                </a:gridCol>
                <a:gridCol w="653251">
                  <a:extLst>
                    <a:ext uri="{9D8B030D-6E8A-4147-A177-3AD203B41FA5}">
                      <a16:colId xmlns:a16="http://schemas.microsoft.com/office/drawing/2014/main" val="2407359962"/>
                    </a:ext>
                  </a:extLst>
                </a:gridCol>
                <a:gridCol w="934302">
                  <a:extLst>
                    <a:ext uri="{9D8B030D-6E8A-4147-A177-3AD203B41FA5}">
                      <a16:colId xmlns:a16="http://schemas.microsoft.com/office/drawing/2014/main" val="2746649517"/>
                    </a:ext>
                  </a:extLst>
                </a:gridCol>
                <a:gridCol w="934302">
                  <a:extLst>
                    <a:ext uri="{9D8B030D-6E8A-4147-A177-3AD203B41FA5}">
                      <a16:colId xmlns:a16="http://schemas.microsoft.com/office/drawing/2014/main" val="2029670191"/>
                    </a:ext>
                  </a:extLst>
                </a:gridCol>
                <a:gridCol w="835555">
                  <a:extLst>
                    <a:ext uri="{9D8B030D-6E8A-4147-A177-3AD203B41FA5}">
                      <a16:colId xmlns:a16="http://schemas.microsoft.com/office/drawing/2014/main" val="3715264325"/>
                    </a:ext>
                  </a:extLst>
                </a:gridCol>
              </a:tblGrid>
              <a:tr h="31069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Перечень мероприятий оцениваемого процесса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Номер кабинета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Организация устранения пересечения потоков пациентов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Наличие пересечений потоков (да/нет)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904215"/>
                  </a:ext>
                </a:extLst>
              </a:tr>
              <a:tr h="4418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в пространстве:  (да/нет)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во времени: 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r>
                        <a:rPr lang="ru-RU" sz="800" u="none" strike="noStrike" dirty="0">
                          <a:effectLst/>
                        </a:rPr>
                        <a:t>(да/нет)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917780"/>
                  </a:ext>
                </a:extLst>
              </a:tr>
              <a:tr h="1268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i="1" u="none" strike="noStrike" dirty="0">
                          <a:effectLst/>
                        </a:rPr>
                        <a:t>1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i="1" u="none" strike="noStrike" dirty="0">
                          <a:effectLst/>
                        </a:rPr>
                        <a:t>2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i="1" u="none" strike="noStrike" dirty="0">
                          <a:effectLst/>
                        </a:rPr>
                        <a:t>3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i="1" u="none" strike="noStrike" dirty="0">
                          <a:effectLst/>
                        </a:rPr>
                        <a:t>4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i="1" u="none" strike="noStrike" dirty="0">
                          <a:effectLst/>
                        </a:rPr>
                        <a:t>5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949581"/>
                  </a:ext>
                </a:extLst>
              </a:tr>
              <a:tr h="1585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Обращение в регистратуру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738273"/>
                  </a:ext>
                </a:extLst>
              </a:tr>
              <a:tr h="3170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Определение уровня глюкозы крови  экспресс-методом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728541"/>
                  </a:ext>
                </a:extLst>
              </a:tr>
              <a:tr h="3170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Определение уровня общего холестерина крови экспресс-методом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537059"/>
                  </a:ext>
                </a:extLst>
              </a:tr>
              <a:tr h="5699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Забор крови (с целью выполнения общего анализа крови, уровня глюкозы и общего холестерина крови, ПСА)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454039"/>
                  </a:ext>
                </a:extLst>
              </a:tr>
              <a:tr h="2904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Взятие мазка с поверхности шейки матки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282971"/>
                  </a:ext>
                </a:extLst>
              </a:tr>
              <a:tr h="1585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Электрокардиография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800567"/>
                  </a:ext>
                </a:extLst>
              </a:tr>
              <a:tr h="1585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Измерение внутриглазного давления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265439"/>
                  </a:ext>
                </a:extLst>
              </a:tr>
              <a:tr h="1585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Флюорография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301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542138"/>
                  </a:ext>
                </a:extLst>
              </a:tr>
              <a:tr h="1585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Маммография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324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101212"/>
                  </a:ext>
                </a:extLst>
              </a:tr>
              <a:tr h="1585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Эзофагогастродуоденоскопия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 проводится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973867"/>
                  </a:ext>
                </a:extLst>
              </a:tr>
              <a:tr h="3170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Краткое профилактическое консультирование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802423"/>
                  </a:ext>
                </a:extLst>
              </a:tr>
              <a:tr h="1585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Осмотр врача-терапевта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142811"/>
                  </a:ext>
                </a:extLst>
              </a:tr>
              <a:tr h="3170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Осмотр фельдшером (акушеркой) или врачом акушером-гинекологом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266126"/>
                  </a:ext>
                </a:extLst>
              </a:tr>
              <a:tr h="148374">
                <a:tc gridSpan="4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Общее количество пересечений: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680541"/>
                  </a:ext>
                </a:extLst>
              </a:tr>
              <a:tr h="158518">
                <a:tc gridSpan="4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Достижение целевого значения (да/нет):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708140"/>
                  </a:ext>
                </a:extLst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819485" y="2299948"/>
            <a:ext cx="4516364" cy="259324"/>
          </a:xfrm>
          <a:prstGeom prst="rect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24247" y="2262465"/>
            <a:ext cx="453284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600" dirty="0"/>
              <a:t>В случае если один или несколько этапов (осмотры, исследования, мероприятия) процесса первого этапа диспансеризации, профилактического медицинского осмотра </a:t>
            </a:r>
            <a:r>
              <a:rPr lang="ru-RU" sz="1600" b="1" dirty="0"/>
              <a:t>осуществляются за пределами оцениваемой медицинской организации </a:t>
            </a:r>
            <a:r>
              <a:rPr lang="ru-RU" sz="1600" dirty="0"/>
              <a:t>(оцениваемого структурного подразделения) в проверочном листе в столбце 2 указывается «не проводится», наблюдение не проводится, наличие пересечений не устанавливается. При этом </a:t>
            </a:r>
            <a:r>
              <a:rPr lang="ru-RU" sz="1600" dirty="0">
                <a:solidFill>
                  <a:srgbClr val="C00000"/>
                </a:solidFill>
              </a:rPr>
              <a:t>медицинская организация предоставляет аудитору подтверждающие документы.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333" y="5795057"/>
            <a:ext cx="907077" cy="9070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83" y="5768787"/>
            <a:ext cx="1628011" cy="915756"/>
          </a:xfrm>
          <a:prstGeom prst="rect">
            <a:avLst/>
          </a:prstGeom>
        </p:spPr>
      </p:pic>
      <p:sp>
        <p:nvSpPr>
          <p:cNvPr id="15" name="Стрелка влево 14"/>
          <p:cNvSpPr/>
          <p:nvPr/>
        </p:nvSpPr>
        <p:spPr>
          <a:xfrm>
            <a:off x="1867650" y="6069490"/>
            <a:ext cx="550546" cy="276917"/>
          </a:xfrm>
          <a:prstGeom prst="lef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лево 19"/>
          <p:cNvSpPr/>
          <p:nvPr/>
        </p:nvSpPr>
        <p:spPr>
          <a:xfrm rot="10800000">
            <a:off x="3302787" y="6069489"/>
            <a:ext cx="550546" cy="276917"/>
          </a:xfrm>
          <a:prstGeom prst="lef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890" y="5740307"/>
            <a:ext cx="908560" cy="90856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019" y="5713438"/>
            <a:ext cx="467322" cy="46732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361" y="5574068"/>
            <a:ext cx="473491" cy="47349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4" t="11405" r="7066" b="12269"/>
          <a:stretch/>
        </p:blipFill>
        <p:spPr>
          <a:xfrm>
            <a:off x="221222" y="2262465"/>
            <a:ext cx="494406" cy="53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68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9" t="632" r="8582" b="32507"/>
          <a:stretch/>
        </p:blipFill>
        <p:spPr>
          <a:xfrm>
            <a:off x="5225206" y="1022510"/>
            <a:ext cx="7017744" cy="58354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14748" y="823520"/>
            <a:ext cx="377019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400" b="1" dirty="0">
                <a:solidFill>
                  <a:srgbClr val="0070C0"/>
                </a:solidFill>
              </a:rPr>
              <a:t>Критерий «Количество пересечений потоков при проведении диспансеризации, профилактических осмотров с иными потоками пациентов в поликлинике» </a:t>
            </a:r>
          </a:p>
        </p:txBody>
      </p:sp>
      <p:sp>
        <p:nvSpPr>
          <p:cNvPr id="8" name="Правая фигурная скобка 7"/>
          <p:cNvSpPr/>
          <p:nvPr/>
        </p:nvSpPr>
        <p:spPr>
          <a:xfrm rot="16200000">
            <a:off x="9079618" y="13618"/>
            <a:ext cx="316807" cy="2502036"/>
          </a:xfrm>
          <a:prstGeom prst="rightBrace">
            <a:avLst>
              <a:gd name="adj1" fmla="val 53540"/>
              <a:gd name="adj2" fmla="val 51015"/>
            </a:avLst>
          </a:prstGeom>
          <a:ln w="25400" cap="rnd" cmpd="sng">
            <a:solidFill>
              <a:srgbClr val="0070C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7692074" y="675342"/>
            <a:ext cx="29718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Заполняет </a:t>
            </a:r>
          </a:p>
          <a:p>
            <a:pPr algn="ctr"/>
            <a:r>
              <a:rPr lang="ru-RU" sz="1100" dirty="0"/>
              <a:t>проверяемая МО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318947" y="871400"/>
            <a:ext cx="855541" cy="855541"/>
            <a:chOff x="522097" y="1557153"/>
            <a:chExt cx="855541" cy="855541"/>
          </a:xfrm>
        </p:grpSpPr>
        <p:sp>
          <p:nvSpPr>
            <p:cNvPr id="13" name="Овал 12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57" y="1708263"/>
              <a:ext cx="555076" cy="55536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7" name="Прямоугольник 6"/>
          <p:cNvSpPr/>
          <p:nvPr/>
        </p:nvSpPr>
        <p:spPr>
          <a:xfrm>
            <a:off x="6106553" y="1645996"/>
            <a:ext cx="4091993" cy="4386262"/>
          </a:xfrm>
          <a:prstGeom prst="rect">
            <a:avLst/>
          </a:prstGeom>
          <a:solidFill>
            <a:srgbClr val="0070C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0203308" y="1645996"/>
            <a:ext cx="1154340" cy="4386262"/>
          </a:xfrm>
          <a:prstGeom prst="rect">
            <a:avLst/>
          </a:prstGeom>
          <a:solidFill>
            <a:srgbClr val="F03C4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132048"/>
              </p:ext>
            </p:extLst>
          </p:nvPr>
        </p:nvGraphicFramePr>
        <p:xfrm>
          <a:off x="6106553" y="1630390"/>
          <a:ext cx="5248801" cy="451514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891391">
                  <a:extLst>
                    <a:ext uri="{9D8B030D-6E8A-4147-A177-3AD203B41FA5}">
                      <a16:colId xmlns:a16="http://schemas.microsoft.com/office/drawing/2014/main" val="3399644677"/>
                    </a:ext>
                  </a:extLst>
                </a:gridCol>
                <a:gridCol w="653251">
                  <a:extLst>
                    <a:ext uri="{9D8B030D-6E8A-4147-A177-3AD203B41FA5}">
                      <a16:colId xmlns:a16="http://schemas.microsoft.com/office/drawing/2014/main" val="2407359962"/>
                    </a:ext>
                  </a:extLst>
                </a:gridCol>
                <a:gridCol w="934302">
                  <a:extLst>
                    <a:ext uri="{9D8B030D-6E8A-4147-A177-3AD203B41FA5}">
                      <a16:colId xmlns:a16="http://schemas.microsoft.com/office/drawing/2014/main" val="2746649517"/>
                    </a:ext>
                  </a:extLst>
                </a:gridCol>
                <a:gridCol w="934302">
                  <a:extLst>
                    <a:ext uri="{9D8B030D-6E8A-4147-A177-3AD203B41FA5}">
                      <a16:colId xmlns:a16="http://schemas.microsoft.com/office/drawing/2014/main" val="2029670191"/>
                    </a:ext>
                  </a:extLst>
                </a:gridCol>
                <a:gridCol w="835555">
                  <a:extLst>
                    <a:ext uri="{9D8B030D-6E8A-4147-A177-3AD203B41FA5}">
                      <a16:colId xmlns:a16="http://schemas.microsoft.com/office/drawing/2014/main" val="3715264325"/>
                    </a:ext>
                  </a:extLst>
                </a:gridCol>
              </a:tblGrid>
              <a:tr h="31069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Перечень мероприятий оцениваемого процесса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Номер кабинета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Организация устранения пересечения потоков пациентов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Наличие пересечений потоков (да/нет)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904215"/>
                  </a:ext>
                </a:extLst>
              </a:tr>
              <a:tr h="4418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в пространстве:  (да/нет)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во времени: 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r>
                        <a:rPr lang="ru-RU" sz="800" u="none" strike="noStrike" dirty="0">
                          <a:effectLst/>
                        </a:rPr>
                        <a:t>(да/нет)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917780"/>
                  </a:ext>
                </a:extLst>
              </a:tr>
              <a:tr h="1268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i="1" u="none" strike="noStrike" dirty="0">
                          <a:effectLst/>
                        </a:rPr>
                        <a:t>1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i="1" u="none" strike="noStrike" dirty="0">
                          <a:effectLst/>
                        </a:rPr>
                        <a:t>2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i="1" u="none" strike="noStrike" dirty="0">
                          <a:effectLst/>
                        </a:rPr>
                        <a:t>3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i="1" u="none" strike="noStrike" dirty="0">
                          <a:effectLst/>
                        </a:rPr>
                        <a:t>4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i="1" u="none" strike="noStrike" dirty="0">
                          <a:effectLst/>
                        </a:rPr>
                        <a:t>5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949581"/>
                  </a:ext>
                </a:extLst>
              </a:tr>
              <a:tr h="1585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Обращение в регистратуру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ДА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738273"/>
                  </a:ext>
                </a:extLst>
              </a:tr>
              <a:tr h="3170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Определение уровня глюкозы крови  экспресс-методом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ДА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728541"/>
                  </a:ext>
                </a:extLst>
              </a:tr>
              <a:tr h="3170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Определение уровня общего холестерина крови экспресс-методом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537059"/>
                  </a:ext>
                </a:extLst>
              </a:tr>
              <a:tr h="5699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Забор крови (с целью выполнения общего анализа крови, уровня глюкозы и общего холестерина крови, ПСА)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454039"/>
                  </a:ext>
                </a:extLst>
              </a:tr>
              <a:tr h="2904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Взятие мазка с поверхности шейки матки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ДА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282971"/>
                  </a:ext>
                </a:extLst>
              </a:tr>
              <a:tr h="1585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Электрокардиография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800567"/>
                  </a:ext>
                </a:extLst>
              </a:tr>
              <a:tr h="1585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Измерение внутриглазного давления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265439"/>
                  </a:ext>
                </a:extLst>
              </a:tr>
              <a:tr h="1585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Флюорография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301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НЕТ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542138"/>
                  </a:ext>
                </a:extLst>
              </a:tr>
              <a:tr h="1585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Маммография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324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ДА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101212"/>
                  </a:ext>
                </a:extLst>
              </a:tr>
              <a:tr h="1585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Эзофагогастродуоденоскопия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 проводится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973867"/>
                  </a:ext>
                </a:extLst>
              </a:tr>
              <a:tr h="3170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Краткое профилактическое консультирование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ДА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802423"/>
                  </a:ext>
                </a:extLst>
              </a:tr>
              <a:tr h="1585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Осмотр врача-терапевта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142811"/>
                  </a:ext>
                </a:extLst>
              </a:tr>
              <a:tr h="3170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Осмотр фельдшером (акушеркой) или врачом акушером-гинекологом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ДА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266126"/>
                  </a:ext>
                </a:extLst>
              </a:tr>
              <a:tr h="148374">
                <a:tc gridSpan="4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Общее количество пересечений: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680541"/>
                  </a:ext>
                </a:extLst>
              </a:tr>
              <a:tr h="158518">
                <a:tc gridSpan="4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Достижение целевого значения (да/нет):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708140"/>
                  </a:ext>
                </a:extLst>
              </a:tr>
            </a:tbl>
          </a:graphicData>
        </a:graphic>
      </p:graphicFrame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C77E0B3B-8511-4FCA-BD14-10916FEC88CA}"/>
              </a:ext>
            </a:extLst>
          </p:cNvPr>
          <p:cNvSpPr/>
          <p:nvPr/>
        </p:nvSpPr>
        <p:spPr>
          <a:xfrm>
            <a:off x="917407" y="4705396"/>
            <a:ext cx="4490462" cy="387401"/>
          </a:xfrm>
          <a:prstGeom prst="rect">
            <a:avLst/>
          </a:prstGeom>
          <a:solidFill>
            <a:schemeClr val="accent6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tx1"/>
                </a:solidFill>
              </a:rPr>
              <a:t>Устранение пересечения во времени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D3F23ABD-BDBB-4FF7-81A6-8CD9A4628839}"/>
              </a:ext>
            </a:extLst>
          </p:cNvPr>
          <p:cNvSpPr/>
          <p:nvPr/>
        </p:nvSpPr>
        <p:spPr>
          <a:xfrm>
            <a:off x="917407" y="2508793"/>
            <a:ext cx="4490462" cy="368658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tx1"/>
                </a:solidFill>
              </a:rPr>
              <a:t>Устранение пересечения в пространстве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3DBC6B9D-088D-49B6-8FCE-A600E5F43BCE}"/>
              </a:ext>
            </a:extLst>
          </p:cNvPr>
          <p:cNvSpPr/>
          <p:nvPr/>
        </p:nvSpPr>
        <p:spPr>
          <a:xfrm>
            <a:off x="832118" y="5074222"/>
            <a:ext cx="49405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0"/>
              </a:spcAft>
              <a:tabLst>
                <a:tab pos="295275" algn="l"/>
              </a:tabLst>
            </a:pPr>
            <a:r>
              <a:rPr lang="ru-RU" sz="1600" b="1" dirty="0"/>
              <a:t>Определяется наличием предварительной записи </a:t>
            </a:r>
            <a:r>
              <a:rPr lang="ru-RU" sz="1600" dirty="0"/>
              <a:t>(наличие предварительной записи </a:t>
            </a:r>
            <a:br>
              <a:rPr lang="ru-RU" sz="1600" dirty="0"/>
            </a:br>
            <a:r>
              <a:rPr lang="ru-RU" sz="1600" dirty="0"/>
              <a:t>через МИС)</a:t>
            </a: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131A788D-0AAE-4259-A33A-4A1DC39C4C65}"/>
              </a:ext>
            </a:extLst>
          </p:cNvPr>
          <p:cNvSpPr/>
          <p:nvPr/>
        </p:nvSpPr>
        <p:spPr>
          <a:xfrm>
            <a:off x="244170" y="2477038"/>
            <a:ext cx="597312" cy="60085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8CAD4E21-9DCA-49E4-982D-8A29A786A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279" y="2506735"/>
            <a:ext cx="539093" cy="49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9BFC4FB4-4361-41B7-8E2A-CE993215C52C}"/>
              </a:ext>
            </a:extLst>
          </p:cNvPr>
          <p:cNvSpPr/>
          <p:nvPr/>
        </p:nvSpPr>
        <p:spPr>
          <a:xfrm>
            <a:off x="917407" y="2879301"/>
            <a:ext cx="46164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0"/>
              </a:spcAft>
              <a:tabLst>
                <a:tab pos="295275" algn="l"/>
              </a:tabLst>
            </a:pPr>
            <a:r>
              <a:rPr lang="ru-RU" sz="1600" b="1" dirty="0"/>
              <a:t>Определяется наличием отдельного кабинета</a:t>
            </a:r>
            <a:r>
              <a:rPr lang="ru-RU" sz="1600" dirty="0"/>
              <a:t> для проведения  мероприятия (-ий) оцениваемого процесса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705FE45E-3B53-43BF-BB5E-853FB92F2D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79" y="4695183"/>
            <a:ext cx="644128" cy="64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12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520969" y="4322617"/>
            <a:ext cx="3759506" cy="6608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в столбце 5 указать </a:t>
            </a:r>
            <a:r>
              <a:rPr lang="ru-RU" sz="1400" b="1" dirty="0">
                <a:solidFill>
                  <a:schemeClr val="bg1"/>
                </a:solidFill>
              </a:rPr>
              <a:t>«ДА» </a:t>
            </a:r>
            <a:r>
              <a:rPr lang="ru-RU" sz="1400" dirty="0">
                <a:solidFill>
                  <a:schemeClr val="bg1"/>
                </a:solidFill>
              </a:rPr>
              <a:t>– наличие пересечения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43653" y="2368613"/>
            <a:ext cx="5049571" cy="1362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tx1"/>
                </a:solidFill>
              </a:rPr>
              <a:t>Наблюдение не проводится при отсутствии разделения потоков (</a:t>
            </a:r>
            <a:r>
              <a:rPr lang="ru-RU" sz="1600" b="1" dirty="0">
                <a:solidFill>
                  <a:schemeClr val="tx1"/>
                </a:solidFill>
              </a:rPr>
              <a:t>столбец 3 – «НЕТ», столбец 4 – «НЕТ»)</a:t>
            </a: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960741"/>
              </p:ext>
            </p:extLst>
          </p:nvPr>
        </p:nvGraphicFramePr>
        <p:xfrm>
          <a:off x="7037614" y="1747155"/>
          <a:ext cx="4728587" cy="475225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03934">
                  <a:extLst>
                    <a:ext uri="{9D8B030D-6E8A-4147-A177-3AD203B41FA5}">
                      <a16:colId xmlns:a16="http://schemas.microsoft.com/office/drawing/2014/main" val="3399644677"/>
                    </a:ext>
                  </a:extLst>
                </a:gridCol>
                <a:gridCol w="588507">
                  <a:extLst>
                    <a:ext uri="{9D8B030D-6E8A-4147-A177-3AD203B41FA5}">
                      <a16:colId xmlns:a16="http://schemas.microsoft.com/office/drawing/2014/main" val="2407359962"/>
                    </a:ext>
                  </a:extLst>
                </a:gridCol>
                <a:gridCol w="841702">
                  <a:extLst>
                    <a:ext uri="{9D8B030D-6E8A-4147-A177-3AD203B41FA5}">
                      <a16:colId xmlns:a16="http://schemas.microsoft.com/office/drawing/2014/main" val="2746649517"/>
                    </a:ext>
                  </a:extLst>
                </a:gridCol>
                <a:gridCol w="841702">
                  <a:extLst>
                    <a:ext uri="{9D8B030D-6E8A-4147-A177-3AD203B41FA5}">
                      <a16:colId xmlns:a16="http://schemas.microsoft.com/office/drawing/2014/main" val="2029670191"/>
                    </a:ext>
                  </a:extLst>
                </a:gridCol>
                <a:gridCol w="752742">
                  <a:extLst>
                    <a:ext uri="{9D8B030D-6E8A-4147-A177-3AD203B41FA5}">
                      <a16:colId xmlns:a16="http://schemas.microsoft.com/office/drawing/2014/main" val="3715264325"/>
                    </a:ext>
                  </a:extLst>
                </a:gridCol>
              </a:tblGrid>
              <a:tr h="27542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Перечень мероприятий оцениваемого процесса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Номер кабинета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Организация устранения пересечения потоков пациентов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Наличие пересечений потоков (да/нет)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3904215"/>
                  </a:ext>
                </a:extLst>
              </a:tr>
              <a:tr h="3889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в пространстве:  (да/нет)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во времени: 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r>
                        <a:rPr lang="ru-RU" sz="800" u="none" strike="noStrike" dirty="0">
                          <a:effectLst/>
                        </a:rPr>
                        <a:t>(да/нет)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917780"/>
                  </a:ext>
                </a:extLst>
              </a:tr>
              <a:tr h="1116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i="1" u="none" strike="noStrike" dirty="0">
                          <a:effectLst/>
                        </a:rPr>
                        <a:t>1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i="1" u="none" strike="noStrike" dirty="0">
                          <a:effectLst/>
                        </a:rPr>
                        <a:t>2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i="1" u="none" strike="noStrike" dirty="0">
                          <a:effectLst/>
                        </a:rPr>
                        <a:t>3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i="1" u="none" strike="noStrike" dirty="0">
                          <a:effectLst/>
                        </a:rPr>
                        <a:t>4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i="1" u="none" strike="noStrike" dirty="0">
                          <a:effectLst/>
                        </a:rPr>
                        <a:t>5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8949581"/>
                  </a:ext>
                </a:extLst>
              </a:tr>
              <a:tr h="1407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Обращение в регистратуру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ДА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2738273"/>
                  </a:ext>
                </a:extLst>
              </a:tr>
              <a:tr h="2790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Определение уровня глюкозы крови экспресс-методом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2728541"/>
                  </a:ext>
                </a:extLst>
              </a:tr>
              <a:tr h="4101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Определение уровня общего холестерина крови экспресс-методом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8537059"/>
                  </a:ext>
                </a:extLst>
              </a:tr>
              <a:tr h="5447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Забор крови (с целью выполнения общего анализа крови, уровня глюкозы и общего холестерина крови, ПСА)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7454039"/>
                  </a:ext>
                </a:extLst>
              </a:tr>
              <a:tr h="2754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Взятие мазка с поверхности шейки матки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0282971"/>
                  </a:ext>
                </a:extLst>
              </a:tr>
              <a:tr h="2401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Электрокардиография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ДА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1800567"/>
                  </a:ext>
                </a:extLst>
              </a:tr>
              <a:tr h="2754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Измерение внутриглазного давления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2265439"/>
                  </a:ext>
                </a:extLst>
              </a:tr>
              <a:tr h="3051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Флюорография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301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69214" rtl="0" eaLnBrk="1" fontAlgn="ctr" latinLnBrk="0" hangingPunct="1"/>
                      <a:r>
                        <a:rPr lang="ru-RU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69214" rtl="0" eaLnBrk="1" fontAlgn="ctr" latinLnBrk="0" hangingPunct="1"/>
                      <a:r>
                        <a:rPr lang="ru-RU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ДА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7542138"/>
                  </a:ext>
                </a:extLst>
              </a:tr>
              <a:tr h="1407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Маммография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324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НЕТ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ДА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1101212"/>
                  </a:ext>
                </a:extLst>
              </a:tr>
              <a:tr h="2532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Эзофагогастродуоденоскопия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 проводится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973867"/>
                  </a:ext>
                </a:extLst>
              </a:tr>
              <a:tr h="2790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Краткое профилактическое консультирование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802423"/>
                  </a:ext>
                </a:extLst>
              </a:tr>
              <a:tr h="1407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Осмотр врача-терапевта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2142811"/>
                  </a:ext>
                </a:extLst>
              </a:tr>
              <a:tr h="4101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Осмотр фельдшером (акушеркой) или врачом акушером-гинекологом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0266126"/>
                  </a:ext>
                </a:extLst>
              </a:tr>
              <a:tr h="140743">
                <a:tc gridSpan="4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Общее количество пересечений: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9680541"/>
                  </a:ext>
                </a:extLst>
              </a:tr>
              <a:tr h="140743">
                <a:tc gridSpan="4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Достижение целевого значения (да/нет):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08140"/>
                  </a:ext>
                </a:extLst>
              </a:tr>
            </a:tbl>
          </a:graphicData>
        </a:graphic>
      </p:graphicFrame>
      <p:sp>
        <p:nvSpPr>
          <p:cNvPr id="67" name="Прямоугольник 66"/>
          <p:cNvSpPr/>
          <p:nvPr/>
        </p:nvSpPr>
        <p:spPr>
          <a:xfrm>
            <a:off x="1174489" y="837368"/>
            <a:ext cx="54930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400" b="1" dirty="0">
                <a:solidFill>
                  <a:srgbClr val="0070C0"/>
                </a:solidFill>
              </a:rPr>
              <a:t>Критерий «Количество пересечений потоков </a:t>
            </a:r>
            <a:br>
              <a:rPr lang="ru-RU" sz="1400" b="1" dirty="0">
                <a:solidFill>
                  <a:srgbClr val="0070C0"/>
                </a:solidFill>
              </a:rPr>
            </a:br>
            <a:r>
              <a:rPr lang="ru-RU" sz="1400" b="1" dirty="0">
                <a:solidFill>
                  <a:srgbClr val="0070C0"/>
                </a:solidFill>
              </a:rPr>
              <a:t>при проведении диспансеризации, профилактических осмотров с иными потоками пациентов в поликлинике» </a:t>
            </a:r>
          </a:p>
        </p:txBody>
      </p:sp>
      <p:grpSp>
        <p:nvGrpSpPr>
          <p:cNvPr id="68" name="Группа 67"/>
          <p:cNvGrpSpPr/>
          <p:nvPr/>
        </p:nvGrpSpPr>
        <p:grpSpPr>
          <a:xfrm>
            <a:off x="201745" y="846151"/>
            <a:ext cx="855541" cy="855541"/>
            <a:chOff x="522097" y="1557153"/>
            <a:chExt cx="855541" cy="855541"/>
          </a:xfrm>
        </p:grpSpPr>
        <p:sp>
          <p:nvSpPr>
            <p:cNvPr id="69" name="Овал 68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57" y="1708263"/>
              <a:ext cx="555076" cy="555366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4" name="Группа 13"/>
          <p:cNvGrpSpPr/>
          <p:nvPr/>
        </p:nvGrpSpPr>
        <p:grpSpPr>
          <a:xfrm>
            <a:off x="550509" y="2576639"/>
            <a:ext cx="693144" cy="693144"/>
            <a:chOff x="-413658" y="1127858"/>
            <a:chExt cx="820231" cy="820231"/>
          </a:xfrm>
        </p:grpSpPr>
        <p:sp>
          <p:nvSpPr>
            <p:cNvPr id="15" name="Овал 14"/>
            <p:cNvSpPr/>
            <p:nvPr/>
          </p:nvSpPr>
          <p:spPr>
            <a:xfrm>
              <a:off x="-413658" y="1127858"/>
              <a:ext cx="820231" cy="820231"/>
            </a:xfrm>
            <a:prstGeom prst="ellipse">
              <a:avLst/>
            </a:prstGeom>
            <a:solidFill>
              <a:srgbClr val="F03C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265925" y="1230934"/>
              <a:ext cx="547307" cy="614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0" name="Стрелка вправо 59"/>
          <p:cNvSpPr/>
          <p:nvPr/>
        </p:nvSpPr>
        <p:spPr>
          <a:xfrm rot="16200000" flipH="1">
            <a:off x="2965119" y="3763236"/>
            <a:ext cx="871205" cy="247556"/>
          </a:xfrm>
          <a:prstGeom prst="rightArrow">
            <a:avLst>
              <a:gd name="adj1" fmla="val 60385"/>
              <a:gd name="adj2" fmla="val 6487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99AFE9-FBA3-451D-B28F-7E5E5E8D713E}"/>
              </a:ext>
            </a:extLst>
          </p:cNvPr>
          <p:cNvSpPr txBox="1"/>
          <p:nvPr/>
        </p:nvSpPr>
        <p:spPr>
          <a:xfrm>
            <a:off x="10195586" y="984342"/>
            <a:ext cx="2320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Заполняет специалист, проводящий аудит</a:t>
            </a:r>
          </a:p>
        </p:txBody>
      </p:sp>
      <p:sp>
        <p:nvSpPr>
          <p:cNvPr id="20" name="Правая фигурная скобка 19">
            <a:extLst>
              <a:ext uri="{FF2B5EF4-FFF2-40B4-BE49-F238E27FC236}">
                <a16:creationId xmlns:a16="http://schemas.microsoft.com/office/drawing/2014/main" id="{4B1AF7C8-75B6-40F5-BE43-1DBF51438DF1}"/>
              </a:ext>
            </a:extLst>
          </p:cNvPr>
          <p:cNvSpPr/>
          <p:nvPr/>
        </p:nvSpPr>
        <p:spPr>
          <a:xfrm rot="16200000">
            <a:off x="11285011" y="1124218"/>
            <a:ext cx="316807" cy="929877"/>
          </a:xfrm>
          <a:prstGeom prst="rightBrace">
            <a:avLst>
              <a:gd name="adj1" fmla="val 36152"/>
              <a:gd name="adj2" fmla="val 51015"/>
            </a:avLst>
          </a:prstGeom>
          <a:ln w="25400" cap="rnd" cmpd="sng">
            <a:solidFill>
              <a:srgbClr val="F03C4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486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grpSp>
        <p:nvGrpSpPr>
          <p:cNvPr id="68" name="Группа 67"/>
          <p:cNvGrpSpPr/>
          <p:nvPr/>
        </p:nvGrpSpPr>
        <p:grpSpPr>
          <a:xfrm>
            <a:off x="318947" y="751327"/>
            <a:ext cx="855541" cy="855541"/>
            <a:chOff x="522097" y="1557153"/>
            <a:chExt cx="855541" cy="855541"/>
          </a:xfrm>
        </p:grpSpPr>
        <p:sp>
          <p:nvSpPr>
            <p:cNvPr id="69" name="Овал 68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57" y="1708263"/>
              <a:ext cx="555076" cy="55536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9" t="632" r="8582" b="32507"/>
          <a:stretch/>
        </p:blipFill>
        <p:spPr>
          <a:xfrm>
            <a:off x="5172669" y="902437"/>
            <a:ext cx="7017744" cy="5835490"/>
          </a:xfrm>
          <a:prstGeom prst="rect">
            <a:avLst/>
          </a:prstGeom>
        </p:spPr>
      </p:pic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162317"/>
              </p:ext>
            </p:extLst>
          </p:nvPr>
        </p:nvGraphicFramePr>
        <p:xfrm>
          <a:off x="5982716" y="1457800"/>
          <a:ext cx="5414958" cy="505383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951266">
                  <a:extLst>
                    <a:ext uri="{9D8B030D-6E8A-4147-A177-3AD203B41FA5}">
                      <a16:colId xmlns:a16="http://schemas.microsoft.com/office/drawing/2014/main" val="3399644677"/>
                    </a:ext>
                  </a:extLst>
                </a:gridCol>
                <a:gridCol w="673931">
                  <a:extLst>
                    <a:ext uri="{9D8B030D-6E8A-4147-A177-3AD203B41FA5}">
                      <a16:colId xmlns:a16="http://schemas.microsoft.com/office/drawing/2014/main" val="2407359962"/>
                    </a:ext>
                  </a:extLst>
                </a:gridCol>
                <a:gridCol w="963878">
                  <a:extLst>
                    <a:ext uri="{9D8B030D-6E8A-4147-A177-3AD203B41FA5}">
                      <a16:colId xmlns:a16="http://schemas.microsoft.com/office/drawing/2014/main" val="2746649517"/>
                    </a:ext>
                  </a:extLst>
                </a:gridCol>
                <a:gridCol w="963878">
                  <a:extLst>
                    <a:ext uri="{9D8B030D-6E8A-4147-A177-3AD203B41FA5}">
                      <a16:colId xmlns:a16="http://schemas.microsoft.com/office/drawing/2014/main" val="2029670191"/>
                    </a:ext>
                  </a:extLst>
                </a:gridCol>
                <a:gridCol w="862005">
                  <a:extLst>
                    <a:ext uri="{9D8B030D-6E8A-4147-A177-3AD203B41FA5}">
                      <a16:colId xmlns:a16="http://schemas.microsoft.com/office/drawing/2014/main" val="3715264325"/>
                    </a:ext>
                  </a:extLst>
                </a:gridCol>
              </a:tblGrid>
              <a:tr h="29290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Перечень мероприятий оцениваемого процесса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Номер кабинета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Организация устранения пересечения потоков пациентов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Наличие пересечений потоков (да/нет)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904215"/>
                  </a:ext>
                </a:extLst>
              </a:tr>
              <a:tr h="4136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в пространстве:  (да/нет)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во времени: </a:t>
                      </a:r>
                      <a:br>
                        <a:rPr lang="ru-RU" sz="800" u="none" strike="noStrike">
                          <a:effectLst/>
                        </a:rPr>
                      </a:br>
                      <a:r>
                        <a:rPr lang="ru-RU" sz="800" u="none" strike="noStrike">
                          <a:effectLst/>
                        </a:rPr>
                        <a:t>(да/нет)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917780"/>
                  </a:ext>
                </a:extLst>
              </a:tr>
              <a:tr h="1187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i="1" u="none" strike="noStrike" dirty="0">
                          <a:effectLst/>
                        </a:rPr>
                        <a:t>1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i="1" u="none" strike="noStrike" dirty="0">
                          <a:effectLst/>
                        </a:rPr>
                        <a:t>2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i="1" u="none" strike="noStrike" dirty="0">
                          <a:effectLst/>
                        </a:rPr>
                        <a:t>3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i="1" u="none" strike="noStrike" dirty="0">
                          <a:effectLst/>
                        </a:rPr>
                        <a:t>4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i="1" u="none" strike="noStrike" dirty="0">
                          <a:effectLst/>
                        </a:rPr>
                        <a:t>5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949581"/>
                  </a:ext>
                </a:extLst>
              </a:tr>
              <a:tr h="1496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Обращение в регистратуру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ДА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738273"/>
                  </a:ext>
                </a:extLst>
              </a:tr>
              <a:tr h="2967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Определение уровня глюкозы крови экспресс-методом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ДА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728541"/>
                  </a:ext>
                </a:extLst>
              </a:tr>
              <a:tr h="4361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Определение уровня общего холестерина крови экспресс-методом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ДА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537059"/>
                  </a:ext>
                </a:extLst>
              </a:tr>
              <a:tr h="5793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Забор крови (с целью выполнения общего анализа крови, уровня глюкозы и общего холестерина крови, ПСА)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ДА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454039"/>
                  </a:ext>
                </a:extLst>
              </a:tr>
              <a:tr h="2929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Взятие мазка с поверхности шейки матки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ДА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282971"/>
                  </a:ext>
                </a:extLst>
              </a:tr>
              <a:tr h="2554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Электрокардиография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800567"/>
                  </a:ext>
                </a:extLst>
              </a:tr>
              <a:tr h="2929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Измерение внутриглазного давления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ДА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265439"/>
                  </a:ext>
                </a:extLst>
              </a:tr>
              <a:tr h="3244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Флюорография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301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69214" rtl="0" eaLnBrk="1" fontAlgn="ctr" latinLnBrk="0" hangingPunct="1"/>
                      <a:r>
                        <a:rPr lang="ru-RU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69214" rtl="0" eaLnBrk="1" fontAlgn="ctr" latinLnBrk="0" hangingPunct="1"/>
                      <a:r>
                        <a:rPr lang="ru-RU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ДА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542138"/>
                  </a:ext>
                </a:extLst>
              </a:tr>
              <a:tr h="1496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Маммография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324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ДА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101212"/>
                  </a:ext>
                </a:extLst>
              </a:tr>
              <a:tr h="2693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Эзофагогастродуоденоскопия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 проводится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973867"/>
                  </a:ext>
                </a:extLst>
              </a:tr>
              <a:tr h="2967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Краткое профилактическое консультирование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ДА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802423"/>
                  </a:ext>
                </a:extLst>
              </a:tr>
              <a:tr h="1496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Осмотр врача-терапевта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142811"/>
                  </a:ext>
                </a:extLst>
              </a:tr>
              <a:tr h="4361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Осмотр фельдшером (акушеркой) или врачом акушером-гинекологом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266126"/>
                  </a:ext>
                </a:extLst>
              </a:tr>
              <a:tr h="149675">
                <a:tc gridSpan="4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Общее количество пересечений: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680541"/>
                  </a:ext>
                </a:extLst>
              </a:tr>
              <a:tr h="149675">
                <a:tc gridSpan="4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Достижение целевого значения (да/нет):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708140"/>
                  </a:ext>
                </a:extLst>
              </a:tr>
            </a:tbl>
          </a:graphicData>
        </a:graphic>
      </p:graphicFrame>
      <p:sp>
        <p:nvSpPr>
          <p:cNvPr id="67" name="Прямоугольник 66"/>
          <p:cNvSpPr/>
          <p:nvPr/>
        </p:nvSpPr>
        <p:spPr>
          <a:xfrm>
            <a:off x="1154543" y="741901"/>
            <a:ext cx="7816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400" b="1" dirty="0">
                <a:solidFill>
                  <a:srgbClr val="0070C0"/>
                </a:solidFill>
              </a:rPr>
              <a:t>Критерий «Количество пересечений потоков при проведении диспансеризации, профилактических осмотров с иными потоками пациентов в поликлинике»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034816" y="3782924"/>
            <a:ext cx="4167040" cy="313782"/>
          </a:xfrm>
          <a:prstGeom prst="rect">
            <a:avLst/>
          </a:prstGeom>
          <a:solidFill>
            <a:schemeClr val="accent6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034302" y="2658975"/>
            <a:ext cx="4155676" cy="313782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933146" y="2613474"/>
            <a:ext cx="453093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tabLst>
                <a:tab pos="295275" algn="l"/>
              </a:tabLst>
            </a:pPr>
            <a:r>
              <a:rPr lang="ru-RU" sz="1600" dirty="0"/>
              <a:t>При устранении пересечения в пространстве,</a:t>
            </a:r>
            <a:br>
              <a:rPr lang="ru-RU" sz="1600" dirty="0"/>
            </a:br>
            <a:r>
              <a:rPr lang="ru-RU" sz="1600" dirty="0"/>
              <a:t>пересечение есть, если при наблюдении выявлены пациенты </a:t>
            </a:r>
            <a:r>
              <a:rPr lang="ru-RU" sz="1600" b="1" dirty="0"/>
              <a:t>из разных потоков</a:t>
            </a:r>
          </a:p>
          <a:p>
            <a:pPr>
              <a:spcBef>
                <a:spcPts val="1200"/>
              </a:spcBef>
              <a:tabLst>
                <a:tab pos="295275" algn="l"/>
              </a:tabLst>
            </a:pPr>
            <a:endParaRPr lang="ru-RU" sz="1600" dirty="0"/>
          </a:p>
          <a:p>
            <a:pPr>
              <a:tabLst>
                <a:tab pos="295275" algn="l"/>
              </a:tabLst>
            </a:pPr>
            <a:r>
              <a:rPr lang="ru-RU" sz="1600" dirty="0"/>
              <a:t>При устранении пересечения во времени,</a:t>
            </a:r>
          </a:p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600" dirty="0"/>
              <a:t>пересечение есть, если при наблюдении выявлены пациенты, пришедшие </a:t>
            </a:r>
            <a:br>
              <a:rPr lang="ru-RU" sz="1600" dirty="0"/>
            </a:br>
            <a:r>
              <a:rPr lang="ru-RU" sz="1600" dirty="0"/>
              <a:t>на прием </a:t>
            </a:r>
            <a:r>
              <a:rPr lang="ru-RU" sz="1600" b="1" dirty="0"/>
              <a:t>без предварительной записи </a:t>
            </a:r>
            <a:r>
              <a:rPr lang="ru-RU" sz="1600" dirty="0"/>
              <a:t>(по данным из МИС)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15" name="Picture 2" descr="C:\Users\Konstantin\Desktop\14-05-19\праздники\1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76"/>
          <a:stretch/>
        </p:blipFill>
        <p:spPr bwMode="auto">
          <a:xfrm>
            <a:off x="341716" y="3831098"/>
            <a:ext cx="552398" cy="5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Konstantin\Desktop\14-05-19\праздники\1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76"/>
          <a:stretch/>
        </p:blipFill>
        <p:spPr bwMode="auto">
          <a:xfrm>
            <a:off x="315612" y="2679652"/>
            <a:ext cx="552398" cy="5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A50A5D1-4BBD-45B8-AAF5-68D51A655118}"/>
              </a:ext>
            </a:extLst>
          </p:cNvPr>
          <p:cNvSpPr/>
          <p:nvPr/>
        </p:nvSpPr>
        <p:spPr>
          <a:xfrm>
            <a:off x="975069" y="1652369"/>
            <a:ext cx="4256832" cy="807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tx1"/>
                </a:solidFill>
              </a:rPr>
              <a:t>При организации разделения потоков, проводятся по 3 наблюдения 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каждого </a:t>
            </a:r>
          </a:p>
          <a:p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кабинетов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4F162F-D237-4A63-9970-38369664EBC2}"/>
              </a:ext>
            </a:extLst>
          </p:cNvPr>
          <p:cNvSpPr txBox="1"/>
          <p:nvPr/>
        </p:nvSpPr>
        <p:spPr>
          <a:xfrm>
            <a:off x="9750646" y="686993"/>
            <a:ext cx="2320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Заполняет специалист, проводящий аудит</a:t>
            </a:r>
          </a:p>
        </p:txBody>
      </p:sp>
      <p:sp>
        <p:nvSpPr>
          <p:cNvPr id="22" name="Правая фигурная скобка 21">
            <a:extLst>
              <a:ext uri="{FF2B5EF4-FFF2-40B4-BE49-F238E27FC236}">
                <a16:creationId xmlns:a16="http://schemas.microsoft.com/office/drawing/2014/main" id="{6D7CC892-4D47-4985-87D5-794D751F9BC4}"/>
              </a:ext>
            </a:extLst>
          </p:cNvPr>
          <p:cNvSpPr/>
          <p:nvPr/>
        </p:nvSpPr>
        <p:spPr>
          <a:xfrm rot="16200000">
            <a:off x="10840071" y="826869"/>
            <a:ext cx="316807" cy="929877"/>
          </a:xfrm>
          <a:prstGeom prst="rightBrace">
            <a:avLst>
              <a:gd name="adj1" fmla="val 36152"/>
              <a:gd name="adj2" fmla="val 51015"/>
            </a:avLst>
          </a:prstGeom>
          <a:ln w="25400" cap="rnd" cmpd="sng">
            <a:solidFill>
              <a:srgbClr val="F03C4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6247" y="591305"/>
            <a:ext cx="1317341" cy="70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17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рямоугольник 59"/>
          <p:cNvSpPr/>
          <p:nvPr/>
        </p:nvSpPr>
        <p:spPr>
          <a:xfrm flipH="1">
            <a:off x="3748128" y="5643794"/>
            <a:ext cx="3554409" cy="105321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«Достижение целевого значения»: </a:t>
            </a:r>
            <a:br>
              <a:rPr lang="ru-RU" sz="1600" dirty="0"/>
            </a:br>
            <a:r>
              <a:rPr lang="ru-RU" sz="1600" dirty="0"/>
              <a:t>«ДА» – при общем количестве пересечений не более чем </a:t>
            </a:r>
            <a:br>
              <a:rPr lang="ru-RU" sz="1600" dirty="0"/>
            </a:br>
            <a:r>
              <a:rPr lang="ru-RU" sz="1600" dirty="0"/>
              <a:t>у 3 кабинетов</a:t>
            </a:r>
          </a:p>
        </p:txBody>
      </p:sp>
      <p:sp>
        <p:nvSpPr>
          <p:cNvPr id="63" name="Стрелка вправо 62"/>
          <p:cNvSpPr/>
          <p:nvPr/>
        </p:nvSpPr>
        <p:spPr>
          <a:xfrm>
            <a:off x="2824943" y="6432584"/>
            <a:ext cx="923183" cy="227815"/>
          </a:xfrm>
          <a:prstGeom prst="rightArrow">
            <a:avLst>
              <a:gd name="adj1" fmla="val 60385"/>
              <a:gd name="adj2" fmla="val 64871"/>
            </a:avLst>
          </a:prstGeom>
          <a:solidFill>
            <a:srgbClr val="F03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59" name="Стрелка вправо 58"/>
          <p:cNvSpPr/>
          <p:nvPr/>
        </p:nvSpPr>
        <p:spPr>
          <a:xfrm rot="5400000">
            <a:off x="5697096" y="4527413"/>
            <a:ext cx="389819" cy="173183"/>
          </a:xfrm>
          <a:prstGeom prst="rightArrow">
            <a:avLst>
              <a:gd name="adj1" fmla="val 60385"/>
              <a:gd name="adj2" fmla="val 64871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58" name="Стрелка вправо 57"/>
          <p:cNvSpPr/>
          <p:nvPr/>
        </p:nvSpPr>
        <p:spPr>
          <a:xfrm rot="5400000">
            <a:off x="1352763" y="5525397"/>
            <a:ext cx="1031389" cy="227815"/>
          </a:xfrm>
          <a:prstGeom prst="rightArrow">
            <a:avLst>
              <a:gd name="adj1" fmla="val 60385"/>
              <a:gd name="adj2" fmla="val 64871"/>
            </a:avLst>
          </a:prstGeom>
          <a:solidFill>
            <a:srgbClr val="F03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56" name="Стрелка углом 55"/>
          <p:cNvSpPr/>
          <p:nvPr/>
        </p:nvSpPr>
        <p:spPr>
          <a:xfrm rot="16200000" flipH="1" flipV="1">
            <a:off x="5169142" y="3301591"/>
            <a:ext cx="444188" cy="1191987"/>
          </a:xfrm>
          <a:prstGeom prst="bentArrow">
            <a:avLst>
              <a:gd name="adj1" fmla="val 21748"/>
              <a:gd name="adj2" fmla="val 20061"/>
              <a:gd name="adj3" fmla="val 22055"/>
              <a:gd name="adj4" fmla="val 17762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55" name="Стрелка вправо 54"/>
          <p:cNvSpPr/>
          <p:nvPr/>
        </p:nvSpPr>
        <p:spPr>
          <a:xfrm rot="5400000">
            <a:off x="1671081" y="4418169"/>
            <a:ext cx="389819" cy="232751"/>
          </a:xfrm>
          <a:prstGeom prst="rightArrow">
            <a:avLst>
              <a:gd name="adj1" fmla="val 60385"/>
              <a:gd name="adj2" fmla="val 64871"/>
            </a:avLst>
          </a:prstGeom>
          <a:solidFill>
            <a:srgbClr val="F03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48" name="Стрелка вправо 47"/>
          <p:cNvSpPr/>
          <p:nvPr/>
        </p:nvSpPr>
        <p:spPr>
          <a:xfrm rot="5400000">
            <a:off x="3311438" y="3051744"/>
            <a:ext cx="972960" cy="274536"/>
          </a:xfrm>
          <a:prstGeom prst="rightArrow">
            <a:avLst>
              <a:gd name="adj1" fmla="val 60385"/>
              <a:gd name="adj2" fmla="val 6487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906802" y="1781427"/>
            <a:ext cx="4051996" cy="10437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Разделение потоков в пространстве </a:t>
            </a:r>
            <a:br>
              <a:rPr lang="ru-RU" sz="1600" dirty="0"/>
            </a:br>
            <a:r>
              <a:rPr lang="ru-RU" sz="1600" dirty="0"/>
              <a:t>(столбец 3 – «ДА», столбец 4 – «НЕТ»</a:t>
            </a:r>
          </a:p>
          <a:p>
            <a:pPr algn="ctr"/>
            <a:r>
              <a:rPr lang="ru-RU" sz="1600" dirty="0"/>
              <a:t>Разделение потоков во времени </a:t>
            </a:r>
            <a:br>
              <a:rPr lang="ru-RU" sz="1600" dirty="0"/>
            </a:br>
            <a:r>
              <a:rPr lang="ru-RU" sz="1600" dirty="0"/>
              <a:t>(столбец 3 – «НЕТ», столбец 4 – «ДА»)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24201" y="4716143"/>
            <a:ext cx="2572202" cy="4270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 столбце 3 и/или 4 исправить «ДА» на «НЕТ»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445201" y="3662499"/>
            <a:ext cx="2755594" cy="35922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Пересечение потоков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247738" y="5294956"/>
            <a:ext cx="3250678" cy="5419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 столбце 3 и 4 «НЕТ» – </a:t>
            </a:r>
            <a:b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выявлено пересечение потоков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215597" y="4127658"/>
            <a:ext cx="1447989" cy="370434"/>
          </a:xfrm>
          <a:prstGeom prst="rect">
            <a:avLst/>
          </a:prstGeom>
          <a:solidFill>
            <a:srgbClr val="F03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Выявлены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459207" y="6154999"/>
            <a:ext cx="2893967" cy="555171"/>
          </a:xfrm>
          <a:prstGeom prst="rect">
            <a:avLst/>
          </a:prstGeom>
          <a:solidFill>
            <a:srgbClr val="F03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в столбце 5 указать «ДА»  </a:t>
            </a:r>
            <a:br>
              <a:rPr lang="ru-RU" sz="1600" dirty="0"/>
            </a:br>
            <a:r>
              <a:rPr lang="ru-RU" sz="1600" dirty="0"/>
              <a:t>(есть пересечение потоков)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5117323" y="4153647"/>
            <a:ext cx="1447989" cy="37043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Не выявлены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314747" y="823520"/>
            <a:ext cx="57391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400" b="1" dirty="0">
                <a:solidFill>
                  <a:srgbClr val="0070C0"/>
                </a:solidFill>
              </a:rPr>
              <a:t>Критерий «Количество пересечений потоков </a:t>
            </a:r>
            <a:br>
              <a:rPr lang="ru-RU" sz="1400" b="1" dirty="0">
                <a:solidFill>
                  <a:srgbClr val="0070C0"/>
                </a:solidFill>
              </a:rPr>
            </a:br>
            <a:r>
              <a:rPr lang="ru-RU" sz="1400" b="1" dirty="0">
                <a:solidFill>
                  <a:srgbClr val="0070C0"/>
                </a:solidFill>
              </a:rPr>
              <a:t>при проведении диспансеризации, профилактических осмотров с иными потоками пациентов в поликлинике» </a:t>
            </a:r>
          </a:p>
        </p:txBody>
      </p:sp>
      <p:grpSp>
        <p:nvGrpSpPr>
          <p:cNvPr id="33" name="Группа 32"/>
          <p:cNvGrpSpPr/>
          <p:nvPr/>
        </p:nvGrpSpPr>
        <p:grpSpPr>
          <a:xfrm>
            <a:off x="318947" y="871400"/>
            <a:ext cx="855541" cy="855541"/>
            <a:chOff x="522097" y="1557153"/>
            <a:chExt cx="855541" cy="855541"/>
          </a:xfrm>
        </p:grpSpPr>
        <p:sp>
          <p:nvSpPr>
            <p:cNvPr id="34" name="Овал 33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57" y="1708263"/>
              <a:ext cx="555076" cy="555366"/>
            </a:xfrm>
            <a:prstGeom prst="rect">
              <a:avLst/>
            </a:prstGeom>
            <a:ln>
              <a:noFill/>
            </a:ln>
          </p:spPr>
        </p:pic>
      </p:grpSp>
      <p:graphicFrame>
        <p:nvGraphicFramePr>
          <p:cNvPr id="36" name="Таблица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87247"/>
              </p:ext>
            </p:extLst>
          </p:nvPr>
        </p:nvGraphicFramePr>
        <p:xfrm>
          <a:off x="7587960" y="1509010"/>
          <a:ext cx="4436607" cy="510070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02252">
                  <a:extLst>
                    <a:ext uri="{9D8B030D-6E8A-4147-A177-3AD203B41FA5}">
                      <a16:colId xmlns:a16="http://schemas.microsoft.com/office/drawing/2014/main" val="3399644677"/>
                    </a:ext>
                  </a:extLst>
                </a:gridCol>
                <a:gridCol w="648636">
                  <a:extLst>
                    <a:ext uri="{9D8B030D-6E8A-4147-A177-3AD203B41FA5}">
                      <a16:colId xmlns:a16="http://schemas.microsoft.com/office/drawing/2014/main" val="2407359962"/>
                    </a:ext>
                  </a:extLst>
                </a:gridCol>
                <a:gridCol w="789729">
                  <a:extLst>
                    <a:ext uri="{9D8B030D-6E8A-4147-A177-3AD203B41FA5}">
                      <a16:colId xmlns:a16="http://schemas.microsoft.com/office/drawing/2014/main" val="2746649517"/>
                    </a:ext>
                  </a:extLst>
                </a:gridCol>
                <a:gridCol w="789729">
                  <a:extLst>
                    <a:ext uri="{9D8B030D-6E8A-4147-A177-3AD203B41FA5}">
                      <a16:colId xmlns:a16="http://schemas.microsoft.com/office/drawing/2014/main" val="2029670191"/>
                    </a:ext>
                  </a:extLst>
                </a:gridCol>
                <a:gridCol w="706261">
                  <a:extLst>
                    <a:ext uri="{9D8B030D-6E8A-4147-A177-3AD203B41FA5}">
                      <a16:colId xmlns:a16="http://schemas.microsoft.com/office/drawing/2014/main" val="3715264325"/>
                    </a:ext>
                  </a:extLst>
                </a:gridCol>
              </a:tblGrid>
              <a:tr h="26576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Перечень мероприятий оцениваемого процесса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Номер кабинета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Организация устранения пересечения потоков пациентов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Наличие пересечений потоков (да/нет)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3904215"/>
                  </a:ext>
                </a:extLst>
              </a:tr>
              <a:tr h="3645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в пространстве:  (да/нет)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во времени: </a:t>
                      </a:r>
                      <a:br>
                        <a:rPr lang="ru-RU" sz="800" u="none" strike="noStrike">
                          <a:effectLst/>
                        </a:rPr>
                      </a:br>
                      <a:r>
                        <a:rPr lang="ru-RU" sz="800" u="none" strike="noStrike">
                          <a:effectLst/>
                        </a:rPr>
                        <a:t>(да/нет)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917780"/>
                  </a:ext>
                </a:extLst>
              </a:tr>
              <a:tr h="1046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i="1" u="none" strike="noStrike" dirty="0">
                          <a:effectLst/>
                        </a:rPr>
                        <a:t>1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i="1" u="none" strike="noStrike" dirty="0">
                          <a:effectLst/>
                        </a:rPr>
                        <a:t>2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i="1" u="none" strike="noStrike" dirty="0">
                          <a:effectLst/>
                        </a:rPr>
                        <a:t>3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i="1" u="none" strike="noStrike" dirty="0">
                          <a:effectLst/>
                        </a:rPr>
                        <a:t>4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i="1" u="none" strike="noStrike" dirty="0">
                          <a:effectLst/>
                        </a:rPr>
                        <a:t>5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8949581"/>
                  </a:ext>
                </a:extLst>
              </a:tr>
              <a:tr h="135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Обращение в регистратуру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ДА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НЕТ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2738273"/>
                  </a:ext>
                </a:extLst>
              </a:tr>
              <a:tr h="2657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Определение уровня глюкозы крови экспресс-методом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2728541"/>
                  </a:ext>
                </a:extLst>
              </a:tr>
              <a:tr h="3957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Определение уровня общего холестерина крови экспресс-методом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8537059"/>
                  </a:ext>
                </a:extLst>
              </a:tr>
              <a:tr h="5256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Забор крови (с целью выполнения общего анализа крови, уровня глюкозы и общего холестерина крови, ПСА)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7454039"/>
                  </a:ext>
                </a:extLst>
              </a:tr>
              <a:tr h="2657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Взятие мазка с поверхности шейки матки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69214" rtl="0" eaLnBrk="1" fontAlgn="ctr" latinLnBrk="0" hangingPunct="1"/>
                      <a:r>
                        <a:rPr lang="ru-RU" sz="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5487" marR="5487" marT="548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0282971"/>
                  </a:ext>
                </a:extLst>
              </a:tr>
              <a:tr h="2251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Электрокардиография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69214" rtl="0" eaLnBrk="1" fontAlgn="ctr" latinLnBrk="0" hangingPunct="1"/>
                      <a:r>
                        <a:rPr lang="ru-RU" sz="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5487" marR="5487" marT="548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1800567"/>
                  </a:ext>
                </a:extLst>
              </a:tr>
              <a:tr h="2657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Измерение внутриглазного давления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ДА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2265439"/>
                  </a:ext>
                </a:extLst>
              </a:tr>
              <a:tr h="2782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Флюорография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301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69214" rtl="0" eaLnBrk="1" fontAlgn="ctr" latinLnBrk="0" hangingPunct="1"/>
                      <a:r>
                        <a:rPr lang="ru-RU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69214" rtl="0" eaLnBrk="1" fontAlgn="ctr" latinLnBrk="0" hangingPunct="1"/>
                      <a:r>
                        <a:rPr lang="ru-RU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69214" rtl="0" eaLnBrk="1" fontAlgn="ctr" latinLnBrk="0" hangingPunct="1"/>
                      <a:r>
                        <a:rPr lang="ru-RU" sz="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5487" marR="5487" marT="548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7542138"/>
                  </a:ext>
                </a:extLst>
              </a:tr>
              <a:tr h="3763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Маммография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324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ДА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69214" rtl="0" eaLnBrk="1" fontAlgn="ctr" latinLnBrk="0" hangingPunct="1"/>
                      <a:r>
                        <a:rPr lang="ru-RU" sz="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5487" marR="5487" marT="548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1101212"/>
                  </a:ext>
                </a:extLst>
              </a:tr>
              <a:tr h="2373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Эзофагогастродуоденоскопия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 проводится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973867"/>
                  </a:ext>
                </a:extLst>
              </a:tr>
              <a:tr h="2657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Краткое профилактическое консультирование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ДА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802423"/>
                  </a:ext>
                </a:extLst>
              </a:tr>
              <a:tr h="135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Осмотр врача-терапевта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ДА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2142811"/>
                  </a:ext>
                </a:extLst>
              </a:tr>
              <a:tr h="3957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Осмотр фельдшером (акушеркой) или врачом акушером-гинекологом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ДА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69214" rtl="0" eaLnBrk="1" fontAlgn="ctr" latinLnBrk="0" hangingPunct="1"/>
                      <a:r>
                        <a:rPr lang="ru-RU" sz="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5487" marR="5487" marT="548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0266126"/>
                  </a:ext>
                </a:extLst>
              </a:tr>
              <a:tr h="319039">
                <a:tc gridSpan="4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Общее количество пересечений: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9680541"/>
                  </a:ext>
                </a:extLst>
              </a:tr>
              <a:tr h="176421">
                <a:tc gridSpan="4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Достижение целевого значения (да/нет):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НЕТ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08140"/>
                  </a:ext>
                </a:extLst>
              </a:tr>
            </a:tbl>
          </a:graphicData>
        </a:graphic>
      </p:graphicFrame>
      <p:sp>
        <p:nvSpPr>
          <p:cNvPr id="54" name="Стрелка углом 53"/>
          <p:cNvSpPr/>
          <p:nvPr/>
        </p:nvSpPr>
        <p:spPr>
          <a:xfrm rot="16200000" flipH="1">
            <a:off x="1863178" y="3548940"/>
            <a:ext cx="468463" cy="695584"/>
          </a:xfrm>
          <a:prstGeom prst="bentArrow">
            <a:avLst>
              <a:gd name="adj1" fmla="val 21748"/>
              <a:gd name="adj2" fmla="val 20061"/>
              <a:gd name="adj3" fmla="val 22055"/>
              <a:gd name="adj4" fmla="val 17762"/>
            </a:avLst>
          </a:prstGeom>
          <a:solidFill>
            <a:srgbClr val="F03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H="1">
            <a:off x="10038658" y="3727693"/>
            <a:ext cx="198223" cy="11901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760199" y="3625912"/>
            <a:ext cx="3914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C00000"/>
                </a:solidFill>
              </a:rPr>
              <a:t>НЕТ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4358431" y="4830713"/>
            <a:ext cx="2893967" cy="55517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в столбце 5 указать «НЕТ»  </a:t>
            </a:r>
            <a:br>
              <a:rPr lang="ru-RU" sz="1600" dirty="0"/>
            </a:br>
            <a:r>
              <a:rPr lang="ru-RU" sz="1600" dirty="0"/>
              <a:t>(нет пересечения потоков)</a:t>
            </a:r>
          </a:p>
        </p:txBody>
      </p:sp>
      <p:sp>
        <p:nvSpPr>
          <p:cNvPr id="62" name="Стрелка вправо 61"/>
          <p:cNvSpPr/>
          <p:nvPr/>
        </p:nvSpPr>
        <p:spPr>
          <a:xfrm rot="5400000">
            <a:off x="5742770" y="5395709"/>
            <a:ext cx="310728" cy="185443"/>
          </a:xfrm>
          <a:prstGeom prst="rightArrow">
            <a:avLst>
              <a:gd name="adj1" fmla="val 60385"/>
              <a:gd name="adj2" fmla="val 64871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64" name="TextBox 63"/>
          <p:cNvSpPr txBox="1"/>
          <p:nvPr/>
        </p:nvSpPr>
        <p:spPr>
          <a:xfrm>
            <a:off x="10709022" y="819429"/>
            <a:ext cx="1571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/>
              <a:t>Заполняет специалист, проводящий аудит</a:t>
            </a:r>
          </a:p>
        </p:txBody>
      </p:sp>
      <p:sp>
        <p:nvSpPr>
          <p:cNvPr id="65" name="Правая фигурная скобка 64"/>
          <p:cNvSpPr/>
          <p:nvPr/>
        </p:nvSpPr>
        <p:spPr>
          <a:xfrm rot="16200000">
            <a:off x="11519596" y="1018964"/>
            <a:ext cx="316809" cy="693134"/>
          </a:xfrm>
          <a:prstGeom prst="rightBrace">
            <a:avLst>
              <a:gd name="adj1" fmla="val 36152"/>
              <a:gd name="adj2" fmla="val 51015"/>
            </a:avLst>
          </a:prstGeom>
          <a:ln w="25400" cap="rnd" cmpd="sng">
            <a:solidFill>
              <a:srgbClr val="F03C4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3969825" y="2961873"/>
            <a:ext cx="3332711" cy="395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наблюдения у каждого кабинета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6248" y="2938612"/>
            <a:ext cx="864282" cy="459586"/>
          </a:xfrm>
          <a:prstGeom prst="rect">
            <a:avLst/>
          </a:prstGeom>
        </p:spPr>
      </p:pic>
      <p:cxnSp>
        <p:nvCxnSpPr>
          <p:cNvPr id="38" name="Прямая соединительная линия 37"/>
          <p:cNvCxnSpPr/>
          <p:nvPr/>
        </p:nvCxnSpPr>
        <p:spPr>
          <a:xfrm flipH="1">
            <a:off x="10828095" y="4831172"/>
            <a:ext cx="198223" cy="11901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0521934" y="4674513"/>
            <a:ext cx="3914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C00000"/>
                </a:solidFill>
              </a:rPr>
              <a:t>НЕТ</a:t>
            </a: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 flipH="1">
            <a:off x="10043282" y="5866997"/>
            <a:ext cx="198223" cy="9836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9783295" y="5728739"/>
            <a:ext cx="391420" cy="190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C00000"/>
                </a:solidFill>
              </a:rPr>
              <a:t>НЕТ</a:t>
            </a:r>
          </a:p>
        </p:txBody>
      </p:sp>
      <p:sp>
        <p:nvSpPr>
          <p:cNvPr id="44" name="Овал 43"/>
          <p:cNvSpPr/>
          <p:nvPr/>
        </p:nvSpPr>
        <p:spPr>
          <a:xfrm>
            <a:off x="9272015" y="3653209"/>
            <a:ext cx="271455" cy="26177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9271748" y="5777031"/>
            <a:ext cx="271455" cy="26177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728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5120141" y="917121"/>
            <a:ext cx="6473372" cy="1262743"/>
            <a:chOff x="5283200" y="1088571"/>
            <a:chExt cx="6473372" cy="1262743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5283200" y="1088571"/>
              <a:ext cx="6473372" cy="126274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5428343" y="1226457"/>
              <a:ext cx="986971" cy="98697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5120141" y="2365571"/>
            <a:ext cx="6473372" cy="1262743"/>
            <a:chOff x="5283200" y="1088571"/>
            <a:chExt cx="6473372" cy="1262743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5283200" y="1088571"/>
              <a:ext cx="6473372" cy="126274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5428343" y="1226457"/>
              <a:ext cx="986971" cy="98697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5120141" y="3814021"/>
            <a:ext cx="6473372" cy="1262743"/>
            <a:chOff x="5283200" y="1088571"/>
            <a:chExt cx="6473372" cy="1262743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5283200" y="1088571"/>
              <a:ext cx="6473372" cy="126274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5428343" y="1226457"/>
              <a:ext cx="986971" cy="98697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5120141" y="5262470"/>
            <a:ext cx="6473372" cy="1262743"/>
            <a:chOff x="5283200" y="1088571"/>
            <a:chExt cx="6473372" cy="1262743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5283200" y="1088571"/>
              <a:ext cx="6473372" cy="126274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5428343" y="1226457"/>
              <a:ext cx="986971" cy="98697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9100" y="108570"/>
            <a:ext cx="7057597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ПЕРЕЧЕНЬ ПОРУЧЕНИЙ ПРЕЗИДЕНТА РОССИЙСКОЙ ФЕДЕРАЦИИ </a:t>
            </a:r>
            <a:b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</a:br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ОТ 20.02.2019 № ПР-294, ОТ 20.08.2019 № ПР-1755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415314" y="1097644"/>
            <a:ext cx="483325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  <a:spcAft>
                <a:spcPts val="0"/>
              </a:spcAft>
              <a:buClr>
                <a:srgbClr val="0070C0"/>
              </a:buClr>
            </a:pPr>
            <a:r>
              <a:rPr lang="ru-RU" sz="1300" dirty="0"/>
              <a:t>установление обязательных требований к медицинским организациям, которые претендуют на статус медицинской организации, внедряющей новую модель оказания гражданам первичной медико-санитарной помощи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13" y="742105"/>
            <a:ext cx="3534770" cy="39958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5913" y="2581800"/>
            <a:ext cx="3772533" cy="427778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867" y="1268667"/>
            <a:ext cx="513804" cy="550505"/>
          </a:xfrm>
          <a:prstGeom prst="rect">
            <a:avLst/>
          </a:prstGeom>
          <a:ln>
            <a:noFill/>
          </a:ln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017" y="2740039"/>
            <a:ext cx="513804" cy="513804"/>
          </a:xfrm>
          <a:prstGeom prst="rect">
            <a:avLst/>
          </a:prstGeom>
          <a:ln>
            <a:noFill/>
          </a:ln>
        </p:spPr>
      </p:pic>
      <p:sp>
        <p:nvSpPr>
          <p:cNvPr id="44" name="Прямоугольник 43"/>
          <p:cNvSpPr/>
          <p:nvPr/>
        </p:nvSpPr>
        <p:spPr>
          <a:xfrm>
            <a:off x="6415314" y="2436365"/>
            <a:ext cx="483325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  <a:buClr>
                <a:srgbClr val="0070C0"/>
              </a:buClr>
            </a:pPr>
            <a:r>
              <a:rPr lang="ru-RU" sz="1300" dirty="0"/>
              <a:t>утверждение порядка определения степени соответствия медицинских организаций обязательным требованиям, предъявляемым к медицинской организации, внедряющей новую модель оказания гражданам первичной медико-санитарной помощи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6415314" y="3899606"/>
            <a:ext cx="483325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  <a:buClr>
                <a:srgbClr val="0070C0"/>
              </a:buClr>
            </a:pPr>
            <a:r>
              <a:rPr lang="ru-RU" sz="1300" dirty="0"/>
              <a:t>создание механизма мотивации руководителей </a:t>
            </a:r>
            <a:br>
              <a:rPr lang="ru-RU" sz="1300" dirty="0"/>
            </a:br>
            <a:r>
              <a:rPr lang="ru-RU" sz="1300" dirty="0"/>
              <a:t>и медицинских работников медицинских организаций первичного звена здравоохранения с учетом внедрения новой модели оказания гражданам первичной медико-санитарной помощи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6415314" y="5547592"/>
            <a:ext cx="483325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2400"/>
              </a:spcBef>
              <a:buClr>
                <a:srgbClr val="0070C0"/>
              </a:buClr>
            </a:pPr>
            <a:r>
              <a:rPr lang="ru-RU" sz="1300" dirty="0"/>
              <a:t>обеспечить к 2021 году перевод всех детских поликлиник на новую модель оказания гражданам первичной медико-санитарной помощи («Бережливая поликлиника»)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867" y="4206890"/>
            <a:ext cx="513804" cy="513804"/>
          </a:xfrm>
          <a:prstGeom prst="rect">
            <a:avLst/>
          </a:prstGeom>
          <a:ln>
            <a:noFill/>
          </a:ln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923" y="5636938"/>
            <a:ext cx="461620" cy="51380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956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0414" cy="685958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25088" y="4099713"/>
            <a:ext cx="896532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sz="2800" b="1" dirty="0">
                <a:solidFill>
                  <a:schemeClr val="bg1"/>
                </a:solidFill>
              </a:rPr>
              <a:t>Критерий 2</a:t>
            </a:r>
          </a:p>
          <a:p>
            <a:pPr algn="ctr">
              <a:spcAft>
                <a:spcPts val="0"/>
              </a:spcAft>
              <a:tabLst>
                <a:tab pos="295275" algn="l"/>
              </a:tabLst>
            </a:pPr>
            <a:endParaRPr lang="ru-RU" sz="2800" b="1" dirty="0">
              <a:solidFill>
                <a:schemeClr val="bg1"/>
              </a:solidFill>
            </a:endParaRPr>
          </a:p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sz="2800" dirty="0">
                <a:solidFill>
                  <a:schemeClr val="bg1"/>
                </a:solidFill>
              </a:rPr>
              <a:t>«Количество пересечений потоков пациентов при предоставлении платных медицинских услуг и медицинской помощи в рамках территориальной программы государственных гарантий» </a:t>
            </a:r>
          </a:p>
        </p:txBody>
      </p:sp>
    </p:spTree>
    <p:extLst>
      <p:ext uri="{BB962C8B-B14F-4D97-AF65-F5344CB8AC3E}">
        <p14:creationId xmlns:p14="http://schemas.microsoft.com/office/powerpoint/2010/main" val="459121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9" t="632" r="8582" b="32507"/>
          <a:stretch/>
        </p:blipFill>
        <p:spPr>
          <a:xfrm>
            <a:off x="5225206" y="1022510"/>
            <a:ext cx="7017744" cy="58354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7880" y="2144181"/>
            <a:ext cx="45355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0"/>
              </a:spcAft>
              <a:tabLst>
                <a:tab pos="295275" algn="l"/>
              </a:tabLst>
            </a:pPr>
            <a:r>
              <a:rPr lang="ru-RU" sz="1600" dirty="0"/>
              <a:t>Для оценки достижения целевого значения критерия – не более 1 пересечения потоков –изучается перечень кабинетов, в которых оказываются платные медицинские услуги и график их работы, заполняется проверочный лист.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14747" y="823520"/>
            <a:ext cx="43923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400" b="1" dirty="0">
                <a:solidFill>
                  <a:srgbClr val="0070C0"/>
                </a:solidFill>
              </a:rPr>
              <a:t>Критерий «Количество пересечений потоков пациентов при предоставлении платных медицинских услуг и медицинской помощи в рамках территориальной программы государственных гарантий» </a:t>
            </a:r>
          </a:p>
        </p:txBody>
      </p:sp>
      <p:sp>
        <p:nvSpPr>
          <p:cNvPr id="8" name="Правая фигурная скобка 7"/>
          <p:cNvSpPr/>
          <p:nvPr/>
        </p:nvSpPr>
        <p:spPr>
          <a:xfrm rot="16200000">
            <a:off x="8053862" y="-836353"/>
            <a:ext cx="316807" cy="4206838"/>
          </a:xfrm>
          <a:prstGeom prst="rightBrace">
            <a:avLst>
              <a:gd name="adj1" fmla="val 53540"/>
              <a:gd name="adj2" fmla="val 51015"/>
            </a:avLst>
          </a:prstGeom>
          <a:ln w="25400" cap="rnd" cmpd="sng">
            <a:solidFill>
              <a:srgbClr val="0070C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970494" y="675342"/>
            <a:ext cx="43451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Заполняет </a:t>
            </a:r>
          </a:p>
          <a:p>
            <a:pPr algn="ctr"/>
            <a:r>
              <a:rPr lang="ru-RU" sz="1100" dirty="0"/>
              <a:t>проверяемая МО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36419" y="659821"/>
            <a:ext cx="2320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Заполняет специалист, проводящий аудит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318947" y="871400"/>
            <a:ext cx="855541" cy="855541"/>
            <a:chOff x="522097" y="1557153"/>
            <a:chExt cx="855541" cy="855541"/>
          </a:xfrm>
        </p:grpSpPr>
        <p:sp>
          <p:nvSpPr>
            <p:cNvPr id="13" name="Овал 12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57" y="1708263"/>
              <a:ext cx="555076" cy="55536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5" name="Правая фигурная скобка 14"/>
          <p:cNvSpPr/>
          <p:nvPr/>
        </p:nvSpPr>
        <p:spPr>
          <a:xfrm rot="16200000">
            <a:off x="10719591" y="788599"/>
            <a:ext cx="316807" cy="959308"/>
          </a:xfrm>
          <a:prstGeom prst="rightBrace">
            <a:avLst>
              <a:gd name="adj1" fmla="val 36152"/>
              <a:gd name="adj2" fmla="val 51015"/>
            </a:avLst>
          </a:prstGeom>
          <a:ln w="25400" cap="rnd" cmpd="sng">
            <a:solidFill>
              <a:srgbClr val="F03C4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0203308" y="1645996"/>
            <a:ext cx="1154340" cy="4386262"/>
          </a:xfrm>
          <a:prstGeom prst="rect">
            <a:avLst/>
          </a:prstGeom>
          <a:solidFill>
            <a:srgbClr val="F03C4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215881"/>
              </p:ext>
            </p:extLst>
          </p:nvPr>
        </p:nvGraphicFramePr>
        <p:xfrm>
          <a:off x="6108847" y="1599973"/>
          <a:ext cx="5248801" cy="443228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47647">
                  <a:extLst>
                    <a:ext uri="{9D8B030D-6E8A-4147-A177-3AD203B41FA5}">
                      <a16:colId xmlns:a16="http://schemas.microsoft.com/office/drawing/2014/main" val="3399644677"/>
                    </a:ext>
                  </a:extLst>
                </a:gridCol>
                <a:gridCol w="1039906">
                  <a:extLst>
                    <a:ext uri="{9D8B030D-6E8A-4147-A177-3AD203B41FA5}">
                      <a16:colId xmlns:a16="http://schemas.microsoft.com/office/drawing/2014/main" val="2746649517"/>
                    </a:ext>
                  </a:extLst>
                </a:gridCol>
                <a:gridCol w="1075765">
                  <a:extLst>
                    <a:ext uri="{9D8B030D-6E8A-4147-A177-3AD203B41FA5}">
                      <a16:colId xmlns:a16="http://schemas.microsoft.com/office/drawing/2014/main" val="2029670191"/>
                    </a:ext>
                  </a:extLst>
                </a:gridCol>
                <a:gridCol w="985483">
                  <a:extLst>
                    <a:ext uri="{9D8B030D-6E8A-4147-A177-3AD203B41FA5}">
                      <a16:colId xmlns:a16="http://schemas.microsoft.com/office/drawing/2014/main" val="3715264325"/>
                    </a:ext>
                  </a:extLst>
                </a:gridCol>
              </a:tblGrid>
              <a:tr h="37394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Наименование и номер кабинета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Организация устранения пересечения потоков пациентов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Наличие пересечений потоков (да/нет)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904215"/>
                  </a:ext>
                </a:extLst>
              </a:tr>
              <a:tr h="5317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в пространстве: наличие отдельного кабинета</a:t>
                      </a:r>
                    </a:p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 (да/нет)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во времени: наличие выделенного времени 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r>
                        <a:rPr lang="ru-RU" sz="800" u="none" strike="noStrike" dirty="0">
                          <a:effectLst/>
                        </a:rPr>
                        <a:t>(да/нет)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917780"/>
                  </a:ext>
                </a:extLst>
              </a:tr>
              <a:tr h="1526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i="1" u="none" strike="noStrike" dirty="0">
                          <a:effectLst/>
                        </a:rPr>
                        <a:t>1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i="1" u="none" strike="noStrike" dirty="0">
                          <a:effectLst/>
                        </a:rPr>
                        <a:t>2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3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i="1" u="none" strike="noStrike" dirty="0">
                          <a:effectLst/>
                        </a:rPr>
                        <a:t>4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949581"/>
                  </a:ext>
                </a:extLst>
              </a:tr>
              <a:tr h="190790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738273"/>
                  </a:ext>
                </a:extLst>
              </a:tr>
              <a:tr h="190790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1741345"/>
                  </a:ext>
                </a:extLst>
              </a:tr>
              <a:tr h="190790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516171"/>
                  </a:ext>
                </a:extLst>
              </a:tr>
              <a:tr h="190790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60915"/>
                  </a:ext>
                </a:extLst>
              </a:tr>
              <a:tr h="173835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728541"/>
                  </a:ext>
                </a:extLst>
              </a:tr>
              <a:tr h="170694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537059"/>
                  </a:ext>
                </a:extLst>
              </a:tr>
              <a:tr h="170694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454039"/>
                  </a:ext>
                </a:extLst>
              </a:tr>
              <a:tr h="172377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282971"/>
                  </a:ext>
                </a:extLst>
              </a:tr>
              <a:tr h="190790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800567"/>
                  </a:ext>
                </a:extLst>
              </a:tr>
              <a:tr h="190790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265439"/>
                  </a:ext>
                </a:extLst>
              </a:tr>
              <a:tr h="190790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542138"/>
                  </a:ext>
                </a:extLst>
              </a:tr>
              <a:tr h="190790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101212"/>
                  </a:ext>
                </a:extLst>
              </a:tr>
              <a:tr h="190790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973867"/>
                  </a:ext>
                </a:extLst>
              </a:tr>
              <a:tr h="213880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802423"/>
                  </a:ext>
                </a:extLst>
              </a:tr>
              <a:tr h="190790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142811"/>
                  </a:ext>
                </a:extLst>
              </a:tr>
              <a:tr h="195188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266126"/>
                  </a:ext>
                </a:extLst>
              </a:tr>
              <a:tr h="178580">
                <a:tc gridSpan="3"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Общее количество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пересечений: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680541"/>
                  </a:ext>
                </a:extLst>
              </a:tr>
              <a:tr h="190790">
                <a:tc gridSpan="3"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Достижение целевого значения (да/нет): 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708140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18947" y="3864951"/>
            <a:ext cx="453550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dirty="0"/>
              <a:t>Проверочный лист состоит из нескольких столбцов: </a:t>
            </a:r>
          </a:p>
          <a:p>
            <a:pPr marL="285750" indent="-285750">
              <a:buClr>
                <a:srgbClr val="0070C0"/>
              </a:buClr>
              <a:buFont typeface="Tahoma" panose="020B0604030504040204" pitchFamily="34" charset="0"/>
              <a:buChar char="●"/>
              <a:tabLst>
                <a:tab pos="295275" algn="l"/>
              </a:tabLst>
            </a:pPr>
            <a:r>
              <a:rPr lang="ru-RU" sz="1600" dirty="0"/>
              <a:t>Данные в столбцах 1, 2, 3 вносятся специалистами проверяемой МО.</a:t>
            </a:r>
          </a:p>
          <a:p>
            <a:pPr marL="285750" indent="-285750">
              <a:buClr>
                <a:srgbClr val="0070C0"/>
              </a:buClr>
              <a:buFont typeface="Tahoma" panose="020B0604030504040204" pitchFamily="34" charset="0"/>
              <a:buChar char="●"/>
              <a:tabLst>
                <a:tab pos="295275" algn="l"/>
              </a:tabLst>
            </a:pPr>
            <a:endParaRPr lang="ru-RU" sz="1600" dirty="0"/>
          </a:p>
          <a:p>
            <a:pPr marL="285750" indent="-285750">
              <a:buClr>
                <a:srgbClr val="0070C0"/>
              </a:buClr>
              <a:buFont typeface="Tahoma" panose="020B0604030504040204" pitchFamily="34" charset="0"/>
              <a:buChar char="●"/>
              <a:tabLst>
                <a:tab pos="295275" algn="l"/>
              </a:tabLst>
            </a:pPr>
            <a:r>
              <a:rPr lang="ru-RU" sz="1600" dirty="0"/>
              <a:t>Столбец 4 заполняется специалистом, осуществляющим аудит.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987705" y="6072220"/>
            <a:ext cx="54774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</a:rPr>
              <a:t> Критерий не оценивается в медицинских организациях и их структурных подразделениях, в которых не оказываются платные медицинские услуги!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5455756" y="6117740"/>
            <a:ext cx="693144" cy="693144"/>
            <a:chOff x="-413658" y="1127858"/>
            <a:chExt cx="820231" cy="820231"/>
          </a:xfrm>
        </p:grpSpPr>
        <p:sp>
          <p:nvSpPr>
            <p:cNvPr id="20" name="Овал 19"/>
            <p:cNvSpPr/>
            <p:nvPr/>
          </p:nvSpPr>
          <p:spPr>
            <a:xfrm>
              <a:off x="-413658" y="1127858"/>
              <a:ext cx="820231" cy="820231"/>
            </a:xfrm>
            <a:prstGeom prst="ellipse">
              <a:avLst/>
            </a:prstGeom>
            <a:solidFill>
              <a:srgbClr val="F03C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265925" y="1230934"/>
              <a:ext cx="547307" cy="614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778840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9" t="632" r="8582" b="32507"/>
          <a:stretch/>
        </p:blipFill>
        <p:spPr>
          <a:xfrm>
            <a:off x="5225206" y="1031746"/>
            <a:ext cx="7017744" cy="58354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14747" y="823520"/>
            <a:ext cx="43923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400" b="1" dirty="0">
                <a:solidFill>
                  <a:srgbClr val="0070C0"/>
                </a:solidFill>
              </a:rPr>
              <a:t>Критерий «Количество пересечений потоков пациентов при предоставлении платных медицинских услуг и медицинской помощи в рамках территориальной программы государственных гарантий» 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318947" y="871400"/>
            <a:ext cx="855541" cy="855541"/>
            <a:chOff x="522097" y="1557153"/>
            <a:chExt cx="855541" cy="855541"/>
          </a:xfrm>
        </p:grpSpPr>
        <p:sp>
          <p:nvSpPr>
            <p:cNvPr id="13" name="Овал 12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57" y="1708263"/>
              <a:ext cx="555076" cy="55536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6" name="Прямоугольник 15"/>
          <p:cNvSpPr/>
          <p:nvPr/>
        </p:nvSpPr>
        <p:spPr>
          <a:xfrm>
            <a:off x="10203308" y="1645996"/>
            <a:ext cx="1154340" cy="4386262"/>
          </a:xfrm>
          <a:prstGeom prst="rect">
            <a:avLst/>
          </a:prstGeom>
          <a:solidFill>
            <a:srgbClr val="F03C4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66060"/>
              </p:ext>
            </p:extLst>
          </p:nvPr>
        </p:nvGraphicFramePr>
        <p:xfrm>
          <a:off x="6099376" y="1645996"/>
          <a:ext cx="5315436" cy="439016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74912">
                  <a:extLst>
                    <a:ext uri="{9D8B030D-6E8A-4147-A177-3AD203B41FA5}">
                      <a16:colId xmlns:a16="http://schemas.microsoft.com/office/drawing/2014/main" val="3399644677"/>
                    </a:ext>
                  </a:extLst>
                </a:gridCol>
                <a:gridCol w="1053108">
                  <a:extLst>
                    <a:ext uri="{9D8B030D-6E8A-4147-A177-3AD203B41FA5}">
                      <a16:colId xmlns:a16="http://schemas.microsoft.com/office/drawing/2014/main" val="2746649517"/>
                    </a:ext>
                  </a:extLst>
                </a:gridCol>
                <a:gridCol w="1089422">
                  <a:extLst>
                    <a:ext uri="{9D8B030D-6E8A-4147-A177-3AD203B41FA5}">
                      <a16:colId xmlns:a16="http://schemas.microsoft.com/office/drawing/2014/main" val="2029670191"/>
                    </a:ext>
                  </a:extLst>
                </a:gridCol>
                <a:gridCol w="997994">
                  <a:extLst>
                    <a:ext uri="{9D8B030D-6E8A-4147-A177-3AD203B41FA5}">
                      <a16:colId xmlns:a16="http://schemas.microsoft.com/office/drawing/2014/main" val="3715264325"/>
                    </a:ext>
                  </a:extLst>
                </a:gridCol>
              </a:tblGrid>
              <a:tr h="37394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Наименование и номер кабинета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Организация устранения пересечения потоков пациентов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Наличие пересечений потоков (да/нет)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904215"/>
                  </a:ext>
                </a:extLst>
              </a:tr>
              <a:tr h="5317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в пространстве: наличие отдельного кабинета</a:t>
                      </a:r>
                    </a:p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 (да/нет)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во времени: наличие выделенного времени 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r>
                        <a:rPr lang="ru-RU" sz="800" u="none" strike="noStrike" dirty="0">
                          <a:effectLst/>
                        </a:rPr>
                        <a:t>(да/нет)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917780"/>
                  </a:ext>
                </a:extLst>
              </a:tr>
              <a:tr h="1526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i="1" u="none" strike="noStrike" dirty="0">
                          <a:effectLst/>
                        </a:rPr>
                        <a:t>1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i="1" u="none" strike="noStrike" dirty="0">
                          <a:effectLst/>
                        </a:rPr>
                        <a:t>2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3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i="1" u="none" strike="noStrike" dirty="0">
                          <a:effectLst/>
                        </a:rPr>
                        <a:t>4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949581"/>
                  </a:ext>
                </a:extLst>
              </a:tr>
              <a:tr h="1907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Регистратура</a:t>
                      </a:r>
                    </a:p>
                  </a:txBody>
                  <a:tcPr marL="5487" marR="5487" marT="5487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738273"/>
                  </a:ext>
                </a:extLst>
              </a:tr>
              <a:tr h="1907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Кабинет врача-терапевта (№ 102)</a:t>
                      </a:r>
                    </a:p>
                  </a:txBody>
                  <a:tcPr marL="5487" marR="5487" marT="5487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1741345"/>
                  </a:ext>
                </a:extLst>
              </a:tr>
              <a:tr h="160501">
                <a:tc>
                  <a:txBody>
                    <a:bodyPr/>
                    <a:lstStyle/>
                    <a:p>
                      <a:r>
                        <a:rPr lang="ru-RU" sz="800" dirty="0"/>
                        <a:t> Кабинет врача-терапевта (№ 105)</a:t>
                      </a:r>
                    </a:p>
                  </a:txBody>
                  <a:tcPr marL="5487" marR="5487" marT="5487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516171"/>
                  </a:ext>
                </a:extLst>
              </a:tr>
              <a:tr h="1907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Кабинет врача-хирурга (№ 205)</a:t>
                      </a:r>
                    </a:p>
                  </a:txBody>
                  <a:tcPr marL="5487" marR="5487" marT="5487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60915"/>
                  </a:ext>
                </a:extLst>
              </a:tr>
              <a:tr h="1738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Кабинет врача-хирурга (№ 207)</a:t>
                      </a:r>
                    </a:p>
                  </a:txBody>
                  <a:tcPr marL="5487" marR="5487" marT="5487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728541"/>
                  </a:ext>
                </a:extLst>
              </a:tr>
              <a:tr h="1706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Кабинет врача-психиатра-нарколога (№301)</a:t>
                      </a:r>
                    </a:p>
                  </a:txBody>
                  <a:tcPr marL="5487" marR="5487" marT="5487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537059"/>
                  </a:ext>
                </a:extLst>
              </a:tr>
              <a:tr h="170694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454039"/>
                  </a:ext>
                </a:extLst>
              </a:tr>
              <a:tr h="172377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282971"/>
                  </a:ext>
                </a:extLst>
              </a:tr>
              <a:tr h="190790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800567"/>
                  </a:ext>
                </a:extLst>
              </a:tr>
              <a:tr h="178963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265439"/>
                  </a:ext>
                </a:extLst>
              </a:tr>
              <a:tr h="190790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542138"/>
                  </a:ext>
                </a:extLst>
              </a:tr>
              <a:tr h="190790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101212"/>
                  </a:ext>
                </a:extLst>
              </a:tr>
              <a:tr h="190790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973867"/>
                  </a:ext>
                </a:extLst>
              </a:tr>
              <a:tr h="213880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802423"/>
                  </a:ext>
                </a:extLst>
              </a:tr>
              <a:tr h="190790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142811"/>
                  </a:ext>
                </a:extLst>
              </a:tr>
              <a:tr h="195188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266126"/>
                  </a:ext>
                </a:extLst>
              </a:tr>
              <a:tr h="178580">
                <a:tc gridSpan="3"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Общее количество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пересечений: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680541"/>
                  </a:ext>
                </a:extLst>
              </a:tr>
              <a:tr h="190790">
                <a:tc gridSpan="3"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Достижение целевого значения (да/нет): 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708140"/>
                  </a:ext>
                </a:extLst>
              </a:tr>
            </a:tbl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577566" y="2159521"/>
            <a:ext cx="4533845" cy="313782"/>
          </a:xfrm>
          <a:prstGeom prst="rect">
            <a:avLst/>
          </a:prstGeom>
          <a:solidFill>
            <a:schemeClr val="bg2">
              <a:lumMod val="9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77566" y="3365294"/>
            <a:ext cx="4533845" cy="313782"/>
          </a:xfrm>
          <a:prstGeom prst="rect">
            <a:avLst/>
          </a:prstGeom>
          <a:solidFill>
            <a:schemeClr val="tx2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77566" y="4828157"/>
            <a:ext cx="4533845" cy="313782"/>
          </a:xfrm>
          <a:prstGeom prst="rect">
            <a:avLst/>
          </a:prstGeom>
          <a:solidFill>
            <a:schemeClr val="accent6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5970494" y="675342"/>
            <a:ext cx="43451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Заполняет </a:t>
            </a:r>
          </a:p>
          <a:p>
            <a:pPr algn="ctr"/>
            <a:r>
              <a:rPr lang="ru-RU" sz="1100" dirty="0"/>
              <a:t>проверяемая МО</a:t>
            </a:r>
          </a:p>
        </p:txBody>
      </p:sp>
      <p:sp>
        <p:nvSpPr>
          <p:cNvPr id="21" name="Правая фигурная скобка 20"/>
          <p:cNvSpPr/>
          <p:nvPr/>
        </p:nvSpPr>
        <p:spPr>
          <a:xfrm rot="16200000">
            <a:off x="8053862" y="-836353"/>
            <a:ext cx="316807" cy="4206838"/>
          </a:xfrm>
          <a:prstGeom prst="rightBrace">
            <a:avLst>
              <a:gd name="adj1" fmla="val 53540"/>
              <a:gd name="adj2" fmla="val 51015"/>
            </a:avLst>
          </a:prstGeom>
          <a:ln w="25400" cap="rnd" cmpd="sng">
            <a:solidFill>
              <a:srgbClr val="0070C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9736419" y="659821"/>
            <a:ext cx="2320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Заполняет специалист, проводящий аудит</a:t>
            </a:r>
          </a:p>
        </p:txBody>
      </p:sp>
      <p:sp>
        <p:nvSpPr>
          <p:cNvPr id="25" name="Правая фигурная скобка 24"/>
          <p:cNvSpPr/>
          <p:nvPr/>
        </p:nvSpPr>
        <p:spPr>
          <a:xfrm rot="16200000">
            <a:off x="10719591" y="788599"/>
            <a:ext cx="316807" cy="959308"/>
          </a:xfrm>
          <a:prstGeom prst="rightBrace">
            <a:avLst>
              <a:gd name="adj1" fmla="val 36152"/>
              <a:gd name="adj2" fmla="val 51015"/>
            </a:avLst>
          </a:prstGeom>
          <a:ln w="25400" cap="rnd" cmpd="sng">
            <a:solidFill>
              <a:srgbClr val="F03C4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77566" y="2144181"/>
            <a:ext cx="453550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В столбец 1 вносятся сведения о номерах и наименованиях кабинетов, в которых на момент проведения аудита оказывают платные медицинские услуги.</a:t>
            </a:r>
          </a:p>
          <a:p>
            <a:endParaRPr lang="ru-RU" sz="1600" dirty="0"/>
          </a:p>
          <a:p>
            <a:r>
              <a:rPr lang="ru-RU" sz="1600" dirty="0"/>
              <a:t>В столбец 2 вносятся сведения об организации разделения потоков пациентов в пространстве: наличие отдельного кабинета для оказания платных медицинских услуг.</a:t>
            </a:r>
          </a:p>
          <a:p>
            <a:endParaRPr lang="ru-RU" sz="1600" dirty="0"/>
          </a:p>
          <a:p>
            <a:r>
              <a:rPr lang="ru-RU" sz="1600" dirty="0"/>
              <a:t>В столбец 3 вносятся сведения об организации разделения потоков пациентов во времени: наличие выделенного времени приема, вне графика приема пациентов в рамках программы государственных гарантий.</a:t>
            </a:r>
          </a:p>
        </p:txBody>
      </p:sp>
      <p:pic>
        <p:nvPicPr>
          <p:cNvPr id="26" name="Picture 2" descr="C:\Users\Konstantin\Desktop\14-05-19\праздники\1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76"/>
          <a:stretch/>
        </p:blipFill>
        <p:spPr bwMode="auto">
          <a:xfrm>
            <a:off x="105238" y="4828157"/>
            <a:ext cx="552398" cy="5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Konstantin\Desktop\14-05-19\праздники\1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76"/>
          <a:stretch/>
        </p:blipFill>
        <p:spPr bwMode="auto">
          <a:xfrm>
            <a:off x="105238" y="3348890"/>
            <a:ext cx="552398" cy="5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Konstantin\Desktop\14-05-19\праздники\1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76"/>
          <a:stretch/>
        </p:blipFill>
        <p:spPr bwMode="auto">
          <a:xfrm>
            <a:off x="74561" y="2176762"/>
            <a:ext cx="552398" cy="5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10681" y="6068332"/>
            <a:ext cx="60928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000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Наблюдение </a:t>
            </a:r>
          </a:p>
          <a:p>
            <a:pPr indent="450215" algn="ctr">
              <a:spcAft>
                <a:spcPts val="0"/>
              </a:spcAft>
            </a:pPr>
            <a:r>
              <a:rPr lang="ru-RU" sz="2000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проводится не более чем у 5 кабинетов</a:t>
            </a:r>
            <a:endParaRPr lang="ru-RU" sz="2000" dirty="0">
              <a:solidFill>
                <a:srgbClr val="FF0000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4" t="11405" r="7066" b="12269"/>
          <a:stretch/>
        </p:blipFill>
        <p:spPr>
          <a:xfrm>
            <a:off x="6099376" y="6191039"/>
            <a:ext cx="494406" cy="53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16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9" t="632" r="8582" b="32507"/>
          <a:stretch/>
        </p:blipFill>
        <p:spPr>
          <a:xfrm>
            <a:off x="5225206" y="1022510"/>
            <a:ext cx="7017744" cy="58354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9" t="632" r="8582" b="32507"/>
          <a:stretch/>
        </p:blipFill>
        <p:spPr>
          <a:xfrm>
            <a:off x="5172669" y="1022510"/>
            <a:ext cx="7017744" cy="58354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14747" y="823520"/>
            <a:ext cx="43923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400" b="1" dirty="0">
                <a:solidFill>
                  <a:srgbClr val="0070C0"/>
                </a:solidFill>
              </a:rPr>
              <a:t>Критерий «Количество пересечений потоков пациентов при предоставлении платных медицинских услуг и медицинской помощи в рамках территориальной программы государственных гарантий» 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318947" y="871400"/>
            <a:ext cx="855541" cy="855541"/>
            <a:chOff x="522097" y="1557153"/>
            <a:chExt cx="855541" cy="855541"/>
          </a:xfrm>
        </p:grpSpPr>
        <p:sp>
          <p:nvSpPr>
            <p:cNvPr id="13" name="Овал 12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57" y="1708263"/>
              <a:ext cx="555076" cy="55536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5" name="Прямоугольник 14"/>
          <p:cNvSpPr/>
          <p:nvPr/>
        </p:nvSpPr>
        <p:spPr>
          <a:xfrm>
            <a:off x="746717" y="2280847"/>
            <a:ext cx="453550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/>
              <a:t>Оценить достоверность внесенных данных по представленным документам: </a:t>
            </a:r>
          </a:p>
          <a:p>
            <a:pPr algn="just">
              <a:spcAft>
                <a:spcPts val="0"/>
              </a:spcAft>
            </a:pPr>
            <a:endParaRPr lang="ru-RU" sz="1400" dirty="0"/>
          </a:p>
          <a:p>
            <a:pPr marL="342900" indent="-342900">
              <a:buClr>
                <a:srgbClr val="0070C0"/>
              </a:buClr>
              <a:buFont typeface="+mj-lt"/>
              <a:buAutoNum type="arabicPeriod"/>
              <a:tabLst>
                <a:tab pos="295275" algn="l"/>
              </a:tabLst>
            </a:pPr>
            <a:r>
              <a:rPr lang="ru-RU" sz="1400" dirty="0"/>
              <a:t>Перечень платных медицинских услуг.</a:t>
            </a:r>
          </a:p>
          <a:p>
            <a:pPr marL="342900" indent="-342900">
              <a:buClr>
                <a:srgbClr val="0070C0"/>
              </a:buClr>
              <a:buFont typeface="+mj-lt"/>
              <a:buAutoNum type="arabicPeriod"/>
              <a:tabLst>
                <a:tab pos="295275" algn="l"/>
              </a:tabLst>
            </a:pPr>
            <a:r>
              <a:rPr lang="ru-RU" sz="1400" dirty="0"/>
              <a:t>Сведения об условиях, порядке, форме предоставления медицинских услуг.</a:t>
            </a:r>
          </a:p>
          <a:p>
            <a:pPr marL="342900" indent="-342900">
              <a:buClr>
                <a:srgbClr val="0070C0"/>
              </a:buClr>
              <a:buFont typeface="+mj-lt"/>
              <a:buAutoNum type="arabicPeriod"/>
              <a:tabLst>
                <a:tab pos="295275" algn="l"/>
              </a:tabLst>
            </a:pPr>
            <a:r>
              <a:rPr lang="ru-RU" sz="1400" dirty="0"/>
              <a:t>Сведения о медицинских работниках, участвующих в предоставлении платных медицинских услуг.</a:t>
            </a:r>
          </a:p>
          <a:p>
            <a:pPr marL="342900" indent="-342900">
              <a:buClr>
                <a:srgbClr val="0070C0"/>
              </a:buClr>
              <a:buFont typeface="+mj-lt"/>
              <a:buAutoNum type="arabicPeriod"/>
              <a:tabLst>
                <a:tab pos="295275" algn="l"/>
              </a:tabLst>
            </a:pPr>
            <a:r>
              <a:rPr lang="ru-RU" sz="1400" dirty="0"/>
              <a:t>Режим работы медицинской организации, </a:t>
            </a:r>
            <a:r>
              <a:rPr lang="ru-RU" sz="1400" b="1" dirty="0"/>
              <a:t>график работы медицинских работников, участвующих в предоставлении платных медицинских услуг</a:t>
            </a:r>
            <a:r>
              <a:rPr lang="ru-RU" sz="1400" dirty="0"/>
              <a:t>.</a:t>
            </a:r>
          </a:p>
          <a:p>
            <a:pPr>
              <a:buClr>
                <a:srgbClr val="0070C0"/>
              </a:buClr>
              <a:tabLst>
                <a:tab pos="295275" algn="l"/>
              </a:tabLst>
            </a:pPr>
            <a:endParaRPr lang="ru-RU" sz="1400" dirty="0"/>
          </a:p>
          <a:p>
            <a:pPr>
              <a:buClr>
                <a:srgbClr val="0070C0"/>
              </a:buClr>
              <a:tabLst>
                <a:tab pos="295275" algn="l"/>
              </a:tabLst>
            </a:pPr>
            <a:r>
              <a:rPr lang="ru-RU" sz="1400" dirty="0"/>
              <a:t>Постановление Правительства Российской Федерации от 04.10.2012 №1006 «Об утверждении правил предоставления медицинскими организациями платных медицинских услуг»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7418414"/>
              </p:ext>
            </p:extLst>
          </p:nvPr>
        </p:nvGraphicFramePr>
        <p:xfrm>
          <a:off x="6057140" y="1601829"/>
          <a:ext cx="5248801" cy="451566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47647">
                  <a:extLst>
                    <a:ext uri="{9D8B030D-6E8A-4147-A177-3AD203B41FA5}">
                      <a16:colId xmlns:a16="http://schemas.microsoft.com/office/drawing/2014/main" val="3399644677"/>
                    </a:ext>
                  </a:extLst>
                </a:gridCol>
                <a:gridCol w="1039906">
                  <a:extLst>
                    <a:ext uri="{9D8B030D-6E8A-4147-A177-3AD203B41FA5}">
                      <a16:colId xmlns:a16="http://schemas.microsoft.com/office/drawing/2014/main" val="2746649517"/>
                    </a:ext>
                  </a:extLst>
                </a:gridCol>
                <a:gridCol w="1075765">
                  <a:extLst>
                    <a:ext uri="{9D8B030D-6E8A-4147-A177-3AD203B41FA5}">
                      <a16:colId xmlns:a16="http://schemas.microsoft.com/office/drawing/2014/main" val="2029670191"/>
                    </a:ext>
                  </a:extLst>
                </a:gridCol>
                <a:gridCol w="985483">
                  <a:extLst>
                    <a:ext uri="{9D8B030D-6E8A-4147-A177-3AD203B41FA5}">
                      <a16:colId xmlns:a16="http://schemas.microsoft.com/office/drawing/2014/main" val="3715264325"/>
                    </a:ext>
                  </a:extLst>
                </a:gridCol>
              </a:tblGrid>
              <a:tr h="37394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Наименование и номер кабинета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Организация устранения пересечения потоков пациентов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Наличие пересечений потоков (да/нет)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904215"/>
                  </a:ext>
                </a:extLst>
              </a:tr>
              <a:tr h="5365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в пространстве: наличие отдельного кабинета</a:t>
                      </a:r>
                    </a:p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 (да/нет)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во времени: наличие выделенного времени 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r>
                        <a:rPr lang="ru-RU" sz="800" u="none" strike="noStrike" dirty="0">
                          <a:effectLst/>
                        </a:rPr>
                        <a:t>(да/нет)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917780"/>
                  </a:ext>
                </a:extLst>
              </a:tr>
              <a:tr h="1526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i="1" u="none" strike="noStrike" dirty="0">
                          <a:effectLst/>
                        </a:rPr>
                        <a:t>1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i="1" u="none" strike="noStrike" dirty="0">
                          <a:effectLst/>
                        </a:rPr>
                        <a:t>2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3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i="1" u="none" strike="noStrike" dirty="0">
                          <a:effectLst/>
                        </a:rPr>
                        <a:t>4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949581"/>
                  </a:ext>
                </a:extLst>
              </a:tr>
              <a:tr h="1907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Регистратура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НЕТ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НЕТ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738273"/>
                  </a:ext>
                </a:extLst>
              </a:tr>
              <a:tr h="1907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Кабинет врача-терапевта (№ 102)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НЕТ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1741345"/>
                  </a:ext>
                </a:extLst>
              </a:tr>
              <a:tr h="190790">
                <a:tc>
                  <a:txBody>
                    <a:bodyPr/>
                    <a:lstStyle/>
                    <a:p>
                      <a:r>
                        <a:rPr lang="ru-RU" sz="800" dirty="0"/>
                        <a:t> Кабинет врача-терапевта (№ 105)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НЕТ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516171"/>
                  </a:ext>
                </a:extLst>
              </a:tr>
              <a:tr h="1907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Кабинет врача-хирурга (№ 205)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НЕТ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60915"/>
                  </a:ext>
                </a:extLst>
              </a:tr>
              <a:tr h="1738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Кабинет врача-хирурга (№ 207)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НЕТ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728541"/>
                  </a:ext>
                </a:extLst>
              </a:tr>
              <a:tr h="1706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Кабинет врача-психиатра-нарколога (№301)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НЕТ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537059"/>
                  </a:ext>
                </a:extLst>
              </a:tr>
              <a:tr h="170694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454039"/>
                  </a:ext>
                </a:extLst>
              </a:tr>
              <a:tr h="172377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282971"/>
                  </a:ext>
                </a:extLst>
              </a:tr>
              <a:tr h="190790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800567"/>
                  </a:ext>
                </a:extLst>
              </a:tr>
              <a:tr h="190790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265439"/>
                  </a:ext>
                </a:extLst>
              </a:tr>
              <a:tr h="190790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542138"/>
                  </a:ext>
                </a:extLst>
              </a:tr>
              <a:tr h="190790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101212"/>
                  </a:ext>
                </a:extLst>
              </a:tr>
              <a:tr h="190790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973867"/>
                  </a:ext>
                </a:extLst>
              </a:tr>
              <a:tr h="213880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802423"/>
                  </a:ext>
                </a:extLst>
              </a:tr>
              <a:tr h="190790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142811"/>
                  </a:ext>
                </a:extLst>
              </a:tr>
              <a:tr h="195188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266126"/>
                  </a:ext>
                </a:extLst>
              </a:tr>
              <a:tr h="178580">
                <a:tc gridSpan="3"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Общее количество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пересечений: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680541"/>
                  </a:ext>
                </a:extLst>
              </a:tr>
              <a:tr h="190790">
                <a:tc gridSpan="3"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Достижение целевого значения (да/нет): 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708140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970494" y="675342"/>
            <a:ext cx="43451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Заполняет </a:t>
            </a:r>
          </a:p>
          <a:p>
            <a:pPr algn="ctr"/>
            <a:r>
              <a:rPr lang="ru-RU" sz="1100" dirty="0"/>
              <a:t>проверяемая МО</a:t>
            </a:r>
          </a:p>
        </p:txBody>
      </p:sp>
      <p:sp>
        <p:nvSpPr>
          <p:cNvPr id="20" name="Правая фигурная скобка 19"/>
          <p:cNvSpPr/>
          <p:nvPr/>
        </p:nvSpPr>
        <p:spPr>
          <a:xfrm rot="16200000">
            <a:off x="8053862" y="-836353"/>
            <a:ext cx="316807" cy="4206838"/>
          </a:xfrm>
          <a:prstGeom prst="rightBrace">
            <a:avLst>
              <a:gd name="adj1" fmla="val 53540"/>
              <a:gd name="adj2" fmla="val 51015"/>
            </a:avLst>
          </a:prstGeom>
          <a:ln w="25400" cap="rnd" cmpd="sng">
            <a:solidFill>
              <a:srgbClr val="0070C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9736419" y="659821"/>
            <a:ext cx="2320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Заполняет специалист, проводящий аудит</a:t>
            </a:r>
          </a:p>
        </p:txBody>
      </p:sp>
      <p:sp>
        <p:nvSpPr>
          <p:cNvPr id="22" name="Правая фигурная скобка 21"/>
          <p:cNvSpPr/>
          <p:nvPr/>
        </p:nvSpPr>
        <p:spPr>
          <a:xfrm rot="16200000">
            <a:off x="10719591" y="788599"/>
            <a:ext cx="316807" cy="959308"/>
          </a:xfrm>
          <a:prstGeom prst="rightBrace">
            <a:avLst>
              <a:gd name="adj1" fmla="val 36152"/>
              <a:gd name="adj2" fmla="val 51015"/>
            </a:avLst>
          </a:prstGeom>
          <a:ln w="25400" cap="rnd" cmpd="sng">
            <a:solidFill>
              <a:srgbClr val="F03C4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5" y="2280847"/>
            <a:ext cx="476384" cy="60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536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14746" y="823520"/>
            <a:ext cx="101600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400" b="1" dirty="0">
                <a:solidFill>
                  <a:srgbClr val="0070C0"/>
                </a:solidFill>
              </a:rPr>
              <a:t>Критерий «Количество пересечений потоков пациентов при предоставлении платных медицинских услуг и медицинской помощи в рамках территориальной программы государственных гарантий» 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318947" y="871400"/>
            <a:ext cx="855541" cy="855541"/>
            <a:chOff x="522097" y="1557153"/>
            <a:chExt cx="855541" cy="855541"/>
          </a:xfrm>
        </p:grpSpPr>
        <p:sp>
          <p:nvSpPr>
            <p:cNvPr id="13" name="Овал 12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57" y="1708263"/>
              <a:ext cx="555076" cy="55536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597" y="2088373"/>
            <a:ext cx="6329626" cy="45593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853" y="1449237"/>
            <a:ext cx="6329626" cy="45197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7490691" y="3167814"/>
            <a:ext cx="535709" cy="9495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7490690" y="3502415"/>
            <a:ext cx="535709" cy="9495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7490690" y="3918942"/>
            <a:ext cx="535709" cy="9495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7490690" y="4657345"/>
            <a:ext cx="535709" cy="9495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7490689" y="4963683"/>
            <a:ext cx="535709" cy="9495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7486079" y="5389152"/>
            <a:ext cx="535709" cy="9495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0929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853" y="1449237"/>
            <a:ext cx="6329626" cy="45197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14746" y="823520"/>
            <a:ext cx="101600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400" b="1" dirty="0">
                <a:solidFill>
                  <a:srgbClr val="0070C0"/>
                </a:solidFill>
              </a:rPr>
              <a:t>Критерий «Количество пересечений потоков пациентов при предоставлении платных медицинских услуг и медицинской помощи в рамках территориальной программы государственных гарантий» 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318947" y="871400"/>
            <a:ext cx="855541" cy="855541"/>
            <a:chOff x="522097" y="1557153"/>
            <a:chExt cx="855541" cy="855541"/>
          </a:xfrm>
        </p:grpSpPr>
        <p:sp>
          <p:nvSpPr>
            <p:cNvPr id="13" name="Овал 12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57" y="1708263"/>
              <a:ext cx="555076" cy="55536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597" y="2088373"/>
            <a:ext cx="6329626" cy="45593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9845964" y="2899959"/>
            <a:ext cx="535709" cy="9495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9845964" y="3732110"/>
            <a:ext cx="535709" cy="9495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9845964" y="4371246"/>
            <a:ext cx="535709" cy="9495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9845964" y="4685054"/>
            <a:ext cx="535709" cy="9495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9845964" y="5107657"/>
            <a:ext cx="535709" cy="9495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734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14747" y="823520"/>
            <a:ext cx="43923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400" b="1" dirty="0">
                <a:solidFill>
                  <a:srgbClr val="0070C0"/>
                </a:solidFill>
              </a:rPr>
              <a:t>Критерий «Количество пересечений потоков пациентов при предоставлении платных медицинских услуг и медицинской помощи в рамках территориальной программы государственных гарантий» 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318947" y="871400"/>
            <a:ext cx="855541" cy="855541"/>
            <a:chOff x="522097" y="1557153"/>
            <a:chExt cx="855541" cy="855541"/>
          </a:xfrm>
        </p:grpSpPr>
        <p:sp>
          <p:nvSpPr>
            <p:cNvPr id="13" name="Овал 12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57" y="1708263"/>
              <a:ext cx="555076" cy="55536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9" t="632" r="8582" b="32507"/>
          <a:stretch/>
        </p:blipFill>
        <p:spPr>
          <a:xfrm>
            <a:off x="5225206" y="1022510"/>
            <a:ext cx="7017744" cy="583549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0203308" y="1645996"/>
            <a:ext cx="1154340" cy="4386262"/>
          </a:xfrm>
          <a:prstGeom prst="rect">
            <a:avLst/>
          </a:prstGeom>
          <a:solidFill>
            <a:srgbClr val="F03C4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849749"/>
              </p:ext>
            </p:extLst>
          </p:nvPr>
        </p:nvGraphicFramePr>
        <p:xfrm>
          <a:off x="6109677" y="1577876"/>
          <a:ext cx="5324941" cy="452736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258468">
                  <a:extLst>
                    <a:ext uri="{9D8B030D-6E8A-4147-A177-3AD203B41FA5}">
                      <a16:colId xmlns:a16="http://schemas.microsoft.com/office/drawing/2014/main" val="3399644677"/>
                    </a:ext>
                  </a:extLst>
                </a:gridCol>
                <a:gridCol w="1052946">
                  <a:extLst>
                    <a:ext uri="{9D8B030D-6E8A-4147-A177-3AD203B41FA5}">
                      <a16:colId xmlns:a16="http://schemas.microsoft.com/office/drawing/2014/main" val="2746649517"/>
                    </a:ext>
                  </a:extLst>
                </a:gridCol>
                <a:gridCol w="1013748">
                  <a:extLst>
                    <a:ext uri="{9D8B030D-6E8A-4147-A177-3AD203B41FA5}">
                      <a16:colId xmlns:a16="http://schemas.microsoft.com/office/drawing/2014/main" val="2029670191"/>
                    </a:ext>
                  </a:extLst>
                </a:gridCol>
                <a:gridCol w="999779">
                  <a:extLst>
                    <a:ext uri="{9D8B030D-6E8A-4147-A177-3AD203B41FA5}">
                      <a16:colId xmlns:a16="http://schemas.microsoft.com/office/drawing/2014/main" val="3715264325"/>
                    </a:ext>
                  </a:extLst>
                </a:gridCol>
              </a:tblGrid>
              <a:tr h="38197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Наименование и номер кабинета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Организация устранения пересечения потоков пациентов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Наличие пересечений потоков (да/нет)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904215"/>
                  </a:ext>
                </a:extLst>
              </a:tr>
              <a:tr h="5431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в пространстве: наличие отдельного кабинета</a:t>
                      </a:r>
                    </a:p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 (да/нет)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во времени: наличие выделенного времени 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r>
                        <a:rPr lang="ru-RU" sz="800" u="none" strike="noStrike" dirty="0">
                          <a:effectLst/>
                        </a:rPr>
                        <a:t>(да/нет)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917780"/>
                  </a:ext>
                </a:extLst>
              </a:tr>
              <a:tr h="1559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i="1" u="none" strike="noStrike" dirty="0">
                          <a:effectLst/>
                        </a:rPr>
                        <a:t>1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i="1" u="none" strike="noStrike" dirty="0">
                          <a:effectLst/>
                        </a:rPr>
                        <a:t>2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3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4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949581"/>
                  </a:ext>
                </a:extLst>
              </a:tr>
              <a:tr h="1948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Регистратура</a:t>
                      </a:r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738273"/>
                  </a:ext>
                </a:extLst>
              </a:tr>
              <a:tr h="1948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Кабинет врача-терапевта (№ 102)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1741345"/>
                  </a:ext>
                </a:extLst>
              </a:tr>
              <a:tr h="194883">
                <a:tc>
                  <a:txBody>
                    <a:bodyPr/>
                    <a:lstStyle/>
                    <a:p>
                      <a:r>
                        <a:rPr lang="ru-RU" sz="800" dirty="0"/>
                        <a:t> Кабинет врача-терапевта (№ 105)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НЕТ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516171"/>
                  </a:ext>
                </a:extLst>
              </a:tr>
              <a:tr h="1948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Кабинет врача-хирурга (№ 205)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60915"/>
                  </a:ext>
                </a:extLst>
              </a:tr>
              <a:tr h="1775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Кабинет врача-хирурга (№ 207)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НЕТ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728541"/>
                  </a:ext>
                </a:extLst>
              </a:tr>
              <a:tr h="1743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Кабинет врача-психиатра-нарколога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(№301)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537059"/>
                  </a:ext>
                </a:extLst>
              </a:tr>
              <a:tr h="174356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454039"/>
                  </a:ext>
                </a:extLst>
              </a:tr>
              <a:tr h="176075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282971"/>
                  </a:ext>
                </a:extLst>
              </a:tr>
              <a:tr h="194883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800567"/>
                  </a:ext>
                </a:extLst>
              </a:tr>
              <a:tr h="194883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265439"/>
                  </a:ext>
                </a:extLst>
              </a:tr>
              <a:tr h="194883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542138"/>
                  </a:ext>
                </a:extLst>
              </a:tr>
              <a:tr h="194883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101212"/>
                  </a:ext>
                </a:extLst>
              </a:tr>
              <a:tr h="194883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973867"/>
                  </a:ext>
                </a:extLst>
              </a:tr>
              <a:tr h="218468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802423"/>
                  </a:ext>
                </a:extLst>
              </a:tr>
              <a:tr h="194883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142811"/>
                  </a:ext>
                </a:extLst>
              </a:tr>
              <a:tr h="199375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266126"/>
                  </a:ext>
                </a:extLst>
              </a:tr>
              <a:tr h="182411">
                <a:tc gridSpan="3"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Общее количество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пересечений: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680541"/>
                  </a:ext>
                </a:extLst>
              </a:tr>
              <a:tr h="194883">
                <a:tc gridSpan="3"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Достижение целевого значения (да/нет): 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708140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9736419" y="659821"/>
            <a:ext cx="2320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Заполняет специалист, проводящий аудит</a:t>
            </a:r>
          </a:p>
        </p:txBody>
      </p:sp>
      <p:sp>
        <p:nvSpPr>
          <p:cNvPr id="16" name="Правая фигурная скобка 15"/>
          <p:cNvSpPr/>
          <p:nvPr/>
        </p:nvSpPr>
        <p:spPr>
          <a:xfrm rot="16200000">
            <a:off x="10719591" y="788599"/>
            <a:ext cx="316807" cy="959308"/>
          </a:xfrm>
          <a:prstGeom prst="rightBrace">
            <a:avLst>
              <a:gd name="adj1" fmla="val 36152"/>
              <a:gd name="adj2" fmla="val 51015"/>
            </a:avLst>
          </a:prstGeom>
          <a:ln w="25400" cap="rnd" cmpd="sng">
            <a:solidFill>
              <a:srgbClr val="F03C4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16200000" flipH="1">
            <a:off x="2385498" y="4033025"/>
            <a:ext cx="1116599" cy="272312"/>
          </a:xfrm>
          <a:prstGeom prst="rightArrow">
            <a:avLst>
              <a:gd name="adj1" fmla="val 60385"/>
              <a:gd name="adj2" fmla="val 6487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23" name="Прямоугольник 22"/>
          <p:cNvSpPr/>
          <p:nvPr/>
        </p:nvSpPr>
        <p:spPr>
          <a:xfrm>
            <a:off x="1143212" y="4851527"/>
            <a:ext cx="3759506" cy="6684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в столбце 4 указать </a:t>
            </a:r>
            <a:r>
              <a:rPr lang="ru-RU" sz="1400" b="1" dirty="0">
                <a:solidFill>
                  <a:schemeClr val="bg1"/>
                </a:solidFill>
              </a:rPr>
              <a:t>«ДА» </a:t>
            </a:r>
            <a:r>
              <a:rPr lang="ru-RU" sz="1400" dirty="0">
                <a:solidFill>
                  <a:schemeClr val="bg1"/>
                </a:solidFill>
              </a:rPr>
              <a:t>- наличие пересечения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341041" y="2815536"/>
            <a:ext cx="693144" cy="693144"/>
            <a:chOff x="-413658" y="1127858"/>
            <a:chExt cx="820231" cy="820231"/>
          </a:xfrm>
        </p:grpSpPr>
        <p:sp>
          <p:nvSpPr>
            <p:cNvPr id="25" name="Овал 24"/>
            <p:cNvSpPr/>
            <p:nvPr/>
          </p:nvSpPr>
          <p:spPr>
            <a:xfrm>
              <a:off x="-413658" y="1127858"/>
              <a:ext cx="820231" cy="820231"/>
            </a:xfrm>
            <a:prstGeom prst="ellipse">
              <a:avLst/>
            </a:prstGeom>
            <a:solidFill>
              <a:srgbClr val="F03C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265925" y="1230934"/>
              <a:ext cx="547307" cy="614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Прямоугольник 28"/>
          <p:cNvSpPr/>
          <p:nvPr/>
        </p:nvSpPr>
        <p:spPr>
          <a:xfrm>
            <a:off x="1243654" y="2368613"/>
            <a:ext cx="4309982" cy="15869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tx1"/>
                </a:solidFill>
              </a:rPr>
              <a:t>Наблюдение не проводится, при отсутствии разделения потоков (</a:t>
            </a:r>
            <a:r>
              <a:rPr lang="ru-RU" sz="1600" b="1" dirty="0">
                <a:solidFill>
                  <a:schemeClr val="tx1"/>
                </a:solidFill>
              </a:rPr>
              <a:t>столбец 2 – «НЕТ», столбец 3 – «НЕТ»)</a:t>
            </a:r>
          </a:p>
        </p:txBody>
      </p:sp>
    </p:spTree>
    <p:extLst>
      <p:ext uri="{BB962C8B-B14F-4D97-AF65-F5344CB8AC3E}">
        <p14:creationId xmlns:p14="http://schemas.microsoft.com/office/powerpoint/2010/main" val="36308384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14747" y="823520"/>
            <a:ext cx="517841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400" b="1" dirty="0">
                <a:solidFill>
                  <a:srgbClr val="0070C0"/>
                </a:solidFill>
              </a:rPr>
              <a:t>Критерий «Количество пересечений потоков пациентов при предоставлении платных медицинских услуг и медицинской помощи в рамках территориальной программы государственных гарантий» 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318947" y="871400"/>
            <a:ext cx="855541" cy="855541"/>
            <a:chOff x="522097" y="1557153"/>
            <a:chExt cx="855541" cy="855541"/>
          </a:xfrm>
        </p:grpSpPr>
        <p:sp>
          <p:nvSpPr>
            <p:cNvPr id="13" name="Овал 12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57" y="1708263"/>
              <a:ext cx="555076" cy="555366"/>
            </a:xfrm>
            <a:prstGeom prst="rect">
              <a:avLst/>
            </a:prstGeom>
            <a:ln>
              <a:noFill/>
            </a:ln>
          </p:spPr>
        </p:pic>
      </p:grpSp>
      <p:graphicFrame>
        <p:nvGraphicFramePr>
          <p:cNvPr id="27" name="Таблица 26"/>
          <p:cNvGraphicFramePr>
            <a:graphicFrameLocks noGrp="1"/>
          </p:cNvGraphicFramePr>
          <p:nvPr/>
        </p:nvGraphicFramePr>
        <p:xfrm>
          <a:off x="6640628" y="1476098"/>
          <a:ext cx="5289138" cy="43116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263227">
                  <a:extLst>
                    <a:ext uri="{9D8B030D-6E8A-4147-A177-3AD203B41FA5}">
                      <a16:colId xmlns:a16="http://schemas.microsoft.com/office/drawing/2014/main" val="3399644677"/>
                    </a:ext>
                  </a:extLst>
                </a:gridCol>
                <a:gridCol w="988290">
                  <a:extLst>
                    <a:ext uri="{9D8B030D-6E8A-4147-A177-3AD203B41FA5}">
                      <a16:colId xmlns:a16="http://schemas.microsoft.com/office/drawing/2014/main" val="2746649517"/>
                    </a:ext>
                  </a:extLst>
                </a:gridCol>
                <a:gridCol w="1044565">
                  <a:extLst>
                    <a:ext uri="{9D8B030D-6E8A-4147-A177-3AD203B41FA5}">
                      <a16:colId xmlns:a16="http://schemas.microsoft.com/office/drawing/2014/main" val="2029670191"/>
                    </a:ext>
                  </a:extLst>
                </a:gridCol>
                <a:gridCol w="993056">
                  <a:extLst>
                    <a:ext uri="{9D8B030D-6E8A-4147-A177-3AD203B41FA5}">
                      <a16:colId xmlns:a16="http://schemas.microsoft.com/office/drawing/2014/main" val="3715264325"/>
                    </a:ext>
                  </a:extLst>
                </a:gridCol>
              </a:tblGrid>
              <a:tr h="38197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Наименование и номер кабинета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Организация устранения пересечения потоков пациентов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Наличие пересечений потоков (да/нет)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904215"/>
                  </a:ext>
                </a:extLst>
              </a:tr>
              <a:tr h="5431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в пространстве: наличие отдельного кабинета</a:t>
                      </a:r>
                    </a:p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 (да/нет)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во времени: наличие выделенного времени 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r>
                        <a:rPr lang="ru-RU" sz="800" u="none" strike="noStrike" dirty="0">
                          <a:effectLst/>
                        </a:rPr>
                        <a:t>(да/нет)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917780"/>
                  </a:ext>
                </a:extLst>
              </a:tr>
              <a:tr h="1559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i="1" u="none" strike="noStrike" dirty="0">
                          <a:effectLst/>
                        </a:rPr>
                        <a:t>1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i="1" u="none" strike="noStrike" dirty="0">
                          <a:effectLst/>
                        </a:rPr>
                        <a:t>2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3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i="1" u="none" strike="noStrike" dirty="0">
                          <a:effectLst/>
                        </a:rPr>
                        <a:t>4</a:t>
                      </a:r>
                      <a:endParaRPr lang="ru-RU" sz="6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949581"/>
                  </a:ext>
                </a:extLst>
              </a:tr>
              <a:tr h="1948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Регистратура</a:t>
                      </a: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2738273"/>
                  </a:ext>
                </a:extLst>
              </a:tr>
              <a:tr h="1948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Кабинет врача-терапевта (№ 102)</a:t>
                      </a: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4516171"/>
                  </a:ext>
                </a:extLst>
              </a:tr>
              <a:tr h="174059">
                <a:tc>
                  <a:txBody>
                    <a:bodyPr/>
                    <a:lstStyle/>
                    <a:p>
                      <a:r>
                        <a:rPr lang="ru-RU" sz="800" dirty="0"/>
                        <a:t> Кабинет врача-терапевта (№ 105)</a:t>
                      </a: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 marL="5487" marR="5487" marT="548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60915"/>
                  </a:ext>
                </a:extLst>
              </a:tr>
              <a:tr h="1775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Кабинет врача-хирурга (№ 205)</a:t>
                      </a: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 marL="5487" marR="5487" marT="548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2728541"/>
                  </a:ext>
                </a:extLst>
              </a:tr>
              <a:tr h="1743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Кабинет врача-хирурга (№ 207)</a:t>
                      </a: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 marL="5487" marR="5487" marT="548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8537059"/>
                  </a:ext>
                </a:extLst>
              </a:tr>
              <a:tr h="1743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Кабинет врача-психиатра-нарколога (№301)</a:t>
                      </a: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 marL="5487" marR="5487" marT="548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7454039"/>
                  </a:ext>
                </a:extLst>
              </a:tr>
              <a:tr h="176075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0282971"/>
                  </a:ext>
                </a:extLst>
              </a:tr>
              <a:tr h="194883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1800567"/>
                  </a:ext>
                </a:extLst>
              </a:tr>
              <a:tr h="194883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2265439"/>
                  </a:ext>
                </a:extLst>
              </a:tr>
              <a:tr h="194883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7542138"/>
                  </a:ext>
                </a:extLst>
              </a:tr>
              <a:tr h="194883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1101212"/>
                  </a:ext>
                </a:extLst>
              </a:tr>
              <a:tr h="194883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973867"/>
                  </a:ext>
                </a:extLst>
              </a:tr>
              <a:tr h="218468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802423"/>
                  </a:ext>
                </a:extLst>
              </a:tr>
              <a:tr h="194883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142811"/>
                  </a:ext>
                </a:extLst>
              </a:tr>
              <a:tr h="199375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266126"/>
                  </a:ext>
                </a:extLst>
              </a:tr>
              <a:tr h="182411">
                <a:tc gridSpan="3"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Общее количество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пересечений: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680541"/>
                  </a:ext>
                </a:extLst>
              </a:tr>
              <a:tr h="194883">
                <a:tc gridSpan="3"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Достижение целевого значения (да/нет): 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708140"/>
                  </a:ext>
                </a:extLst>
              </a:tr>
            </a:tbl>
          </a:graphicData>
        </a:graphic>
      </p:graphicFrame>
      <p:sp>
        <p:nvSpPr>
          <p:cNvPr id="15" name="Стрелка вправо 14"/>
          <p:cNvSpPr/>
          <p:nvPr/>
        </p:nvSpPr>
        <p:spPr>
          <a:xfrm>
            <a:off x="2854300" y="6332011"/>
            <a:ext cx="997263" cy="227815"/>
          </a:xfrm>
          <a:prstGeom prst="rightArrow">
            <a:avLst>
              <a:gd name="adj1" fmla="val 60385"/>
              <a:gd name="adj2" fmla="val 64871"/>
            </a:avLst>
          </a:prstGeom>
          <a:solidFill>
            <a:srgbClr val="F03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6" name="Стрелка вправо 15"/>
          <p:cNvSpPr/>
          <p:nvPr/>
        </p:nvSpPr>
        <p:spPr>
          <a:xfrm rot="5400000">
            <a:off x="4928957" y="4567481"/>
            <a:ext cx="411205" cy="166317"/>
          </a:xfrm>
          <a:prstGeom prst="rightArrow">
            <a:avLst>
              <a:gd name="adj1" fmla="val 60385"/>
              <a:gd name="adj2" fmla="val 64871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24" name="Стрелка вправо 23"/>
          <p:cNvSpPr/>
          <p:nvPr/>
        </p:nvSpPr>
        <p:spPr>
          <a:xfrm rot="5400000">
            <a:off x="1020156" y="5586266"/>
            <a:ext cx="1031389" cy="227815"/>
          </a:xfrm>
          <a:prstGeom prst="rightArrow">
            <a:avLst>
              <a:gd name="adj1" fmla="val 60385"/>
              <a:gd name="adj2" fmla="val 64871"/>
            </a:avLst>
          </a:prstGeom>
          <a:solidFill>
            <a:srgbClr val="F03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25" name="Стрелка углом 24"/>
          <p:cNvSpPr/>
          <p:nvPr/>
        </p:nvSpPr>
        <p:spPr>
          <a:xfrm rot="16200000" flipH="1" flipV="1">
            <a:off x="4539688" y="3472202"/>
            <a:ext cx="444188" cy="911874"/>
          </a:xfrm>
          <a:prstGeom prst="bentArrow">
            <a:avLst>
              <a:gd name="adj1" fmla="val 21748"/>
              <a:gd name="adj2" fmla="val 20061"/>
              <a:gd name="adj3" fmla="val 22055"/>
              <a:gd name="adj4" fmla="val 17762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28" name="Стрелка вправо 27"/>
          <p:cNvSpPr/>
          <p:nvPr/>
        </p:nvSpPr>
        <p:spPr>
          <a:xfrm rot="5400000">
            <a:off x="1372044" y="4495309"/>
            <a:ext cx="389819" cy="210027"/>
          </a:xfrm>
          <a:prstGeom prst="rightArrow">
            <a:avLst>
              <a:gd name="adj1" fmla="val 60385"/>
              <a:gd name="adj2" fmla="val 64871"/>
            </a:avLst>
          </a:prstGeom>
          <a:solidFill>
            <a:srgbClr val="F03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29" name="Стрелка вправо 28"/>
          <p:cNvSpPr/>
          <p:nvPr/>
        </p:nvSpPr>
        <p:spPr>
          <a:xfrm rot="5400000">
            <a:off x="2637443" y="3070159"/>
            <a:ext cx="972960" cy="274536"/>
          </a:xfrm>
          <a:prstGeom prst="rightArrow">
            <a:avLst>
              <a:gd name="adj1" fmla="val 60385"/>
              <a:gd name="adj2" fmla="val 6487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31" name="Прямоугольник 30"/>
          <p:cNvSpPr/>
          <p:nvPr/>
        </p:nvSpPr>
        <p:spPr>
          <a:xfrm>
            <a:off x="1461940" y="2031274"/>
            <a:ext cx="3456976" cy="8929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Разделение потоков в пространстве </a:t>
            </a:r>
            <a:br>
              <a:rPr lang="ru-RU" sz="1200" dirty="0"/>
            </a:br>
            <a:r>
              <a:rPr lang="ru-RU" sz="1200" dirty="0"/>
              <a:t>(столбец 2 – «ДА», столбец 3 – «НЕТ»)</a:t>
            </a:r>
          </a:p>
          <a:p>
            <a:pPr algn="ctr"/>
            <a:r>
              <a:rPr lang="ru-RU" sz="1200" dirty="0"/>
              <a:t>Разделение потоков во времени </a:t>
            </a:r>
            <a:br>
              <a:rPr lang="ru-RU" sz="1200" dirty="0"/>
            </a:br>
            <a:r>
              <a:rPr lang="ru-RU" sz="1200" dirty="0"/>
              <a:t>(столбец 2 – «НЕТ», столбец 3 – «ДА»)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24411" y="4795643"/>
            <a:ext cx="2572202" cy="4270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 столбце 2 или 3 исправить </a:t>
            </a:r>
          </a:p>
          <a:p>
            <a:pPr algn="ctr"/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«ДА» на «НЕТ»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2195362" y="3695874"/>
            <a:ext cx="2131657" cy="28398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Пересечение потоков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24410" y="5448343"/>
            <a:ext cx="2572203" cy="5419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 столбце 2 и 3 «НЕТ» – выявлено пересечение потоков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887998" y="4169662"/>
            <a:ext cx="1447989" cy="278929"/>
          </a:xfrm>
          <a:prstGeom prst="rect">
            <a:avLst/>
          </a:prstGeom>
          <a:solidFill>
            <a:srgbClr val="F03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Выявлены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202774" y="6215869"/>
            <a:ext cx="2893967" cy="460100"/>
          </a:xfrm>
          <a:prstGeom prst="rect">
            <a:avLst/>
          </a:prstGeom>
          <a:solidFill>
            <a:srgbClr val="F03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в столбце 4 указать «ДА» –</a:t>
            </a:r>
            <a:br>
              <a:rPr lang="ru-RU" sz="1200" dirty="0"/>
            </a:br>
            <a:r>
              <a:rPr lang="ru-RU" sz="1200" dirty="0"/>
              <a:t>наличие пересечение потоков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4483595" y="4169662"/>
            <a:ext cx="1447989" cy="2786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Не выявлены </a:t>
            </a:r>
          </a:p>
        </p:txBody>
      </p:sp>
      <p:sp>
        <p:nvSpPr>
          <p:cNvPr id="38" name="Стрелка углом 37"/>
          <p:cNvSpPr/>
          <p:nvPr/>
        </p:nvSpPr>
        <p:spPr>
          <a:xfrm rot="16200000" flipH="1">
            <a:off x="1599788" y="3556064"/>
            <a:ext cx="468463" cy="744155"/>
          </a:xfrm>
          <a:prstGeom prst="bentArrow">
            <a:avLst>
              <a:gd name="adj1" fmla="val 21748"/>
              <a:gd name="adj2" fmla="val 20061"/>
              <a:gd name="adj3" fmla="val 22055"/>
              <a:gd name="adj4" fmla="val 17762"/>
            </a:avLst>
          </a:prstGeom>
          <a:solidFill>
            <a:srgbClr val="F03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39" name="Прямоугольник 38"/>
          <p:cNvSpPr/>
          <p:nvPr/>
        </p:nvSpPr>
        <p:spPr>
          <a:xfrm>
            <a:off x="3851564" y="4863637"/>
            <a:ext cx="2641600" cy="55517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в столбце 4 указать «НЕТ»  </a:t>
            </a:r>
            <a:br>
              <a:rPr lang="ru-RU" sz="1200" dirty="0"/>
            </a:br>
            <a:r>
              <a:rPr lang="ru-RU" sz="1200" dirty="0"/>
              <a:t>(нет пересечения потоков)</a:t>
            </a:r>
          </a:p>
        </p:txBody>
      </p:sp>
      <p:sp>
        <p:nvSpPr>
          <p:cNvPr id="40" name="Стрелка вправо 39"/>
          <p:cNvSpPr/>
          <p:nvPr/>
        </p:nvSpPr>
        <p:spPr>
          <a:xfrm rot="5400000">
            <a:off x="4971315" y="5463157"/>
            <a:ext cx="310728" cy="185443"/>
          </a:xfrm>
          <a:prstGeom prst="rightArrow">
            <a:avLst>
              <a:gd name="adj1" fmla="val 60385"/>
              <a:gd name="adj2" fmla="val 64871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41" name="Прямоугольник 40"/>
          <p:cNvSpPr/>
          <p:nvPr/>
        </p:nvSpPr>
        <p:spPr>
          <a:xfrm>
            <a:off x="3261190" y="3027939"/>
            <a:ext cx="3111901" cy="395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наблюдения у каждого кабинета</a:t>
            </a:r>
          </a:p>
        </p:txBody>
      </p:sp>
      <p:sp>
        <p:nvSpPr>
          <p:cNvPr id="42" name="Прямоугольник 41"/>
          <p:cNvSpPr/>
          <p:nvPr/>
        </p:nvSpPr>
        <p:spPr>
          <a:xfrm flipH="1">
            <a:off x="3831825" y="5718382"/>
            <a:ext cx="2671264" cy="101025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«Достижение целевого значения»: </a:t>
            </a:r>
            <a:br>
              <a:rPr lang="ru-RU" sz="1200" dirty="0"/>
            </a:br>
            <a:r>
              <a:rPr lang="ru-RU" sz="1200" dirty="0"/>
              <a:t>«ДА» – при общем количестве пересечений не более чем </a:t>
            </a:r>
            <a:br>
              <a:rPr lang="ru-RU" sz="1200" dirty="0"/>
            </a:br>
            <a:r>
              <a:rPr lang="ru-RU" sz="1200" dirty="0"/>
              <a:t>у 1 кабинета</a:t>
            </a: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flipH="1">
            <a:off x="10293930" y="2783922"/>
            <a:ext cx="212436" cy="17287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0517366" y="2739492"/>
            <a:ext cx="3914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C00000"/>
                </a:solidFill>
              </a:rPr>
              <a:t>НЕТ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517213" y="662543"/>
            <a:ext cx="18225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Заполняет специалист, проводящий аудит</a:t>
            </a:r>
          </a:p>
        </p:txBody>
      </p:sp>
      <p:sp>
        <p:nvSpPr>
          <p:cNvPr id="46" name="Правая фигурная скобка 45"/>
          <p:cNvSpPr/>
          <p:nvPr/>
        </p:nvSpPr>
        <p:spPr>
          <a:xfrm rot="16200000">
            <a:off x="11270108" y="766847"/>
            <a:ext cx="316807" cy="1002507"/>
          </a:xfrm>
          <a:prstGeom prst="rightBrace">
            <a:avLst>
              <a:gd name="adj1" fmla="val 36152"/>
              <a:gd name="adj2" fmla="val 51015"/>
            </a:avLst>
          </a:prstGeom>
          <a:ln w="25400" cap="rnd" cmpd="sng">
            <a:solidFill>
              <a:srgbClr val="F03C4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6640628" y="653178"/>
            <a:ext cx="38187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 В столбец 4 вносятся сведения о наличии пересечения потоков в соответствии </a:t>
            </a:r>
            <a:br>
              <a:rPr lang="ru-RU" sz="1400" dirty="0"/>
            </a:br>
            <a:r>
              <a:rPr lang="ru-RU" sz="1400" dirty="0"/>
              <a:t>с данными, указанными в столбцах 2, 3</a:t>
            </a: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04" y="3003264"/>
            <a:ext cx="864282" cy="45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074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0414" cy="685958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25088" y="4396364"/>
            <a:ext cx="896532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sz="2800" b="1" dirty="0">
                <a:solidFill>
                  <a:schemeClr val="bg1"/>
                </a:solidFill>
              </a:rPr>
              <a:t>Критерий 4</a:t>
            </a:r>
          </a:p>
          <a:p>
            <a:pPr algn="ctr">
              <a:spcAft>
                <a:spcPts val="0"/>
              </a:spcAft>
              <a:tabLst>
                <a:tab pos="295275" algn="l"/>
              </a:tabLst>
            </a:pPr>
            <a:endParaRPr lang="ru-RU" sz="2800" b="1" dirty="0">
              <a:solidFill>
                <a:schemeClr val="bg1"/>
              </a:solidFill>
            </a:endParaRPr>
          </a:p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sz="2800" dirty="0">
                <a:solidFill>
                  <a:schemeClr val="bg1"/>
                </a:solidFill>
              </a:rPr>
              <a:t>«Количество мест в зоне (зонах) комфортного ожидания»</a:t>
            </a:r>
          </a:p>
        </p:txBody>
      </p:sp>
    </p:spTree>
    <p:extLst>
      <p:ext uri="{BB962C8B-B14F-4D97-AF65-F5344CB8AC3E}">
        <p14:creationId xmlns:p14="http://schemas.microsoft.com/office/powerpoint/2010/main" val="27926659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9" t="246" r="8368" b="55309"/>
          <a:stretch/>
        </p:blipFill>
        <p:spPr>
          <a:xfrm>
            <a:off x="9583" y="3003191"/>
            <a:ext cx="5588764" cy="34417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5" t="1" r="16717" b="42506"/>
          <a:stretch/>
        </p:blipFill>
        <p:spPr>
          <a:xfrm>
            <a:off x="5588765" y="1635093"/>
            <a:ext cx="6592066" cy="5239236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 flipH="1">
            <a:off x="275410" y="5404980"/>
            <a:ext cx="4453129" cy="92562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/>
              <a:t>В строке «Достижение целевого значения критерия» </a:t>
            </a:r>
            <a:r>
              <a:rPr lang="ru-RU" sz="1600" b="1"/>
              <a:t>указать </a:t>
            </a:r>
            <a:r>
              <a:rPr lang="ru-RU" sz="1600"/>
              <a:t>результат проведенного аудита в формате </a:t>
            </a:r>
            <a:r>
              <a:rPr lang="ru-RU" sz="1600" b="1"/>
              <a:t>«ДА»/«НЕТ»</a:t>
            </a:r>
            <a:endParaRPr lang="ru-RU" sz="16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05661" y="903560"/>
            <a:ext cx="45273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400" b="1" dirty="0">
                <a:solidFill>
                  <a:srgbClr val="0070C0"/>
                </a:solidFill>
              </a:rPr>
              <a:t>Критерий «Количество мест в зоне (зонах) комфортного ожидания»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598028" y="845750"/>
            <a:ext cx="44161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  <a:buClr>
                <a:srgbClr val="0070C0"/>
              </a:buClr>
              <a:buSzPct val="150000"/>
            </a:pPr>
            <a:r>
              <a:rPr lang="ru-RU" sz="1400" b="1" dirty="0">
                <a:solidFill>
                  <a:srgbClr val="0070C0"/>
                </a:solidFill>
              </a:rPr>
              <a:t>Методические рекомендации «Новая модель медицинской организации, оказывающей первичную медико-санитарную помощь»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75103" y="1747214"/>
            <a:ext cx="51802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Для оценки достижения целевого значения критерия – </a:t>
            </a:r>
            <a:br>
              <a:rPr lang="en-US" sz="1400" dirty="0"/>
            </a:br>
            <a:r>
              <a:rPr lang="ru-RU" sz="1400" dirty="0"/>
              <a:t>не менее 1 места в зоне (1 посадочное место для размещения 1 посетителя) на 200 посещений плановой мощности – заполняется проверочный лист 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383842" y="817864"/>
            <a:ext cx="855541" cy="855541"/>
            <a:chOff x="522097" y="1557153"/>
            <a:chExt cx="855541" cy="855541"/>
          </a:xfrm>
        </p:grpSpPr>
        <p:sp>
          <p:nvSpPr>
            <p:cNvPr id="11" name="Овал 10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138" y="1718516"/>
              <a:ext cx="448930" cy="50351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5" name="Группа 14"/>
          <p:cNvGrpSpPr/>
          <p:nvPr/>
        </p:nvGrpSpPr>
        <p:grpSpPr>
          <a:xfrm>
            <a:off x="6602227" y="736486"/>
            <a:ext cx="855541" cy="855541"/>
            <a:chOff x="522097" y="1557153"/>
            <a:chExt cx="855541" cy="855541"/>
          </a:xfrm>
        </p:grpSpPr>
        <p:sp>
          <p:nvSpPr>
            <p:cNvPr id="18" name="Овал 17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75" y="1708263"/>
              <a:ext cx="506262" cy="506262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2" name="Правая фигурная скобка 21"/>
          <p:cNvSpPr/>
          <p:nvPr/>
        </p:nvSpPr>
        <p:spPr>
          <a:xfrm rot="16200000">
            <a:off x="1265742" y="2155953"/>
            <a:ext cx="263610" cy="2449218"/>
          </a:xfrm>
          <a:prstGeom prst="rightBrace">
            <a:avLst>
              <a:gd name="adj1" fmla="val 53540"/>
              <a:gd name="adj2" fmla="val 51015"/>
            </a:avLst>
          </a:prstGeom>
          <a:ln w="25400" cap="rnd" cmpd="sng">
            <a:solidFill>
              <a:srgbClr val="0070C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9582" y="2780993"/>
            <a:ext cx="29718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Заполняет </a:t>
            </a:r>
          </a:p>
          <a:p>
            <a:pPr algn="ctr"/>
            <a:r>
              <a:rPr lang="ru-RU" sz="1100" dirty="0"/>
              <a:t>проверяемая МО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91100" y="2775130"/>
            <a:ext cx="2320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Заполняет специалист, проводящий аудит</a:t>
            </a:r>
          </a:p>
        </p:txBody>
      </p:sp>
      <p:sp>
        <p:nvSpPr>
          <p:cNvPr id="25" name="Правая фигурная скобка 24"/>
          <p:cNvSpPr/>
          <p:nvPr/>
        </p:nvSpPr>
        <p:spPr>
          <a:xfrm rot="16200000">
            <a:off x="3628907" y="2255790"/>
            <a:ext cx="263611" cy="2249546"/>
          </a:xfrm>
          <a:prstGeom prst="rightBrace">
            <a:avLst>
              <a:gd name="adj1" fmla="val 36152"/>
              <a:gd name="adj2" fmla="val 51015"/>
            </a:avLst>
          </a:prstGeom>
          <a:ln w="25400" cap="rnd" cmpd="sng">
            <a:solidFill>
              <a:srgbClr val="F03C4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176619"/>
              </p:ext>
            </p:extLst>
          </p:nvPr>
        </p:nvGraphicFramePr>
        <p:xfrm>
          <a:off x="118461" y="3591477"/>
          <a:ext cx="4767025" cy="16232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72711">
                  <a:extLst>
                    <a:ext uri="{9D8B030D-6E8A-4147-A177-3AD203B41FA5}">
                      <a16:colId xmlns:a16="http://schemas.microsoft.com/office/drawing/2014/main" val="3518050561"/>
                    </a:ext>
                  </a:extLst>
                </a:gridCol>
                <a:gridCol w="1240972">
                  <a:extLst>
                    <a:ext uri="{9D8B030D-6E8A-4147-A177-3AD203B41FA5}">
                      <a16:colId xmlns:a16="http://schemas.microsoft.com/office/drawing/2014/main" val="4127607856"/>
                    </a:ext>
                  </a:extLst>
                </a:gridCol>
                <a:gridCol w="1191985">
                  <a:extLst>
                    <a:ext uri="{9D8B030D-6E8A-4147-A177-3AD203B41FA5}">
                      <a16:colId xmlns:a16="http://schemas.microsoft.com/office/drawing/2014/main" val="2132878902"/>
                    </a:ext>
                  </a:extLst>
                </a:gridCol>
                <a:gridCol w="1061357">
                  <a:extLst>
                    <a:ext uri="{9D8B030D-6E8A-4147-A177-3AD203B41FA5}">
                      <a16:colId xmlns:a16="http://schemas.microsoft.com/office/drawing/2014/main" val="2553348814"/>
                    </a:ext>
                  </a:extLst>
                </a:gridCol>
              </a:tblGrid>
              <a:tr h="10654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Плановая мощность поликлиники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Расчетное количество мест в зоне (зонах) комфортного ожидания*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Соответствие зоны (зон) комфортного ожидания формату «минимум»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Фактическое количество мест 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в зоне (зонах) комфортного ожидания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238837"/>
                  </a:ext>
                </a:extLst>
              </a:tr>
              <a:tr h="1859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i="1" u="none" strike="noStrike" dirty="0">
                          <a:effectLst/>
                        </a:rPr>
                        <a:t>1</a:t>
                      </a:r>
                      <a:endParaRPr lang="ru-RU" sz="7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i="1" u="none" strike="noStrike" dirty="0">
                          <a:effectLst/>
                        </a:rPr>
                        <a:t>2</a:t>
                      </a:r>
                      <a:endParaRPr lang="ru-RU" sz="7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i="1" u="none" strike="noStrike" dirty="0">
                          <a:effectLst/>
                        </a:rPr>
                        <a:t>3</a:t>
                      </a:r>
                      <a:endParaRPr lang="ru-RU" sz="7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i="1" u="none" strike="noStrike" dirty="0">
                          <a:effectLst/>
                        </a:rPr>
                        <a:t>4</a:t>
                      </a:r>
                      <a:endParaRPr lang="ru-RU" sz="7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092489"/>
                  </a:ext>
                </a:extLst>
              </a:tr>
              <a:tr h="1859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450 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 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да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 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397708"/>
                  </a:ext>
                </a:extLst>
              </a:tr>
              <a:tr h="185911">
                <a:tc gridSpan="3"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</a:rPr>
                        <a:t>Достижение целевого значения критерия: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r>
                        <a:rPr lang="ru-RU" sz="9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ДА</a:t>
                      </a:r>
                      <a:endParaRPr lang="ru-RU" sz="9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434863"/>
                  </a:ext>
                </a:extLst>
              </a:tr>
            </a:tbl>
          </a:graphicData>
        </a:graphic>
      </p:graphicFrame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D223C1D-A080-4567-87A7-C37ECB93533E}"/>
              </a:ext>
            </a:extLst>
          </p:cNvPr>
          <p:cNvSpPr/>
          <p:nvPr/>
        </p:nvSpPr>
        <p:spPr>
          <a:xfrm>
            <a:off x="105914" y="6354690"/>
            <a:ext cx="5107109" cy="469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i="1" dirty="0"/>
              <a:t>* - при получении не целого значения, проводится округление расчетного количества мест в большую сторону до целого значения.</a:t>
            </a:r>
          </a:p>
        </p:txBody>
      </p:sp>
    </p:spTree>
    <p:extLst>
      <p:ext uri="{BB962C8B-B14F-4D97-AF65-F5344CB8AC3E}">
        <p14:creationId xmlns:p14="http://schemas.microsoft.com/office/powerpoint/2010/main" val="1204739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с двумя скругленными соседними углами 35"/>
          <p:cNvSpPr/>
          <p:nvPr/>
        </p:nvSpPr>
        <p:spPr>
          <a:xfrm rot="5400000">
            <a:off x="295481" y="2736700"/>
            <a:ext cx="3018565" cy="3609528"/>
          </a:xfrm>
          <a:prstGeom prst="round2SameRect">
            <a:avLst>
              <a:gd name="adj1" fmla="val 10754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092040" y="210307"/>
            <a:ext cx="7501473" cy="485729"/>
          </a:xfrm>
        </p:spPr>
        <p:txBody>
          <a:bodyPr>
            <a:normAutofit/>
          </a:bodyPr>
          <a:lstStyle/>
          <a:p>
            <a:r>
              <a:rPr lang="ru-RU" sz="1800" dirty="0"/>
              <a:t>ОТ ОТДЕЛЬНЫХ ПРОЕКТОВ – К ЕДИНОЙ МОДЕЛИ ПОЛИКЛИНИКИ</a:t>
            </a:r>
            <a:endParaRPr lang="ru-RU" sz="1600" i="1" dirty="0">
              <a:solidFill>
                <a:srgbClr val="000000"/>
              </a:solidFill>
              <a:latin typeface="+mn-lt"/>
              <a:ea typeface="Georgia"/>
              <a:cs typeface="Georgia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93449" y="3226489"/>
            <a:ext cx="2973819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sym typeface="Verdana"/>
              </a:rPr>
              <a:t>9 блоков </a:t>
            </a:r>
          </a:p>
          <a:p>
            <a:r>
              <a:rPr lang="ru-RU" sz="1300" b="1" dirty="0">
                <a:solidFill>
                  <a:schemeClr val="bg1"/>
                </a:solidFill>
                <a:sym typeface="Verdana"/>
              </a:rPr>
              <a:t>отражают основные направления деятельности поликлиники</a:t>
            </a:r>
          </a:p>
          <a:p>
            <a:endParaRPr lang="ru-RU" dirty="0">
              <a:solidFill>
                <a:schemeClr val="bg1"/>
              </a:solidFill>
              <a:sym typeface="Verdana"/>
            </a:endParaRPr>
          </a:p>
          <a:p>
            <a:r>
              <a:rPr lang="ru-RU" sz="2800" b="1" dirty="0">
                <a:solidFill>
                  <a:schemeClr val="bg1"/>
                </a:solidFill>
                <a:sym typeface="Verdana"/>
              </a:rPr>
              <a:t>22 критерия: </a:t>
            </a:r>
            <a:r>
              <a:rPr lang="ru-RU" sz="1300" b="1" dirty="0">
                <a:solidFill>
                  <a:schemeClr val="bg1"/>
                </a:solidFill>
                <a:sym typeface="Verdana"/>
              </a:rPr>
              <a:t>объективность, измеримость, возможность улучшения достигнутых результатов</a:t>
            </a:r>
            <a:endParaRPr lang="ru-RU" sz="1300" b="1" dirty="0">
              <a:solidFill>
                <a:schemeClr val="bg1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4268667" y="2547667"/>
            <a:ext cx="7459077" cy="3873225"/>
            <a:chOff x="3973461" y="2389369"/>
            <a:chExt cx="7460051" cy="4333739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3973461" y="2389369"/>
              <a:ext cx="7340205" cy="4333739"/>
              <a:chOff x="3973461" y="2389369"/>
              <a:chExt cx="7340205" cy="4333739"/>
            </a:xfrm>
          </p:grpSpPr>
          <p:sp>
            <p:nvSpPr>
              <p:cNvPr id="31" name="Прямоугольник с одним скругленным углом 30"/>
              <p:cNvSpPr/>
              <p:nvPr/>
            </p:nvSpPr>
            <p:spPr>
              <a:xfrm rot="10800000" flipH="1">
                <a:off x="8926767" y="5225385"/>
                <a:ext cx="2386899" cy="1083565"/>
              </a:xfrm>
              <a:prstGeom prst="round1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Прямоугольник с одним скругленным углом 31"/>
              <p:cNvSpPr/>
              <p:nvPr/>
            </p:nvSpPr>
            <p:spPr>
              <a:xfrm rot="10800000">
                <a:off x="3988812" y="5225385"/>
                <a:ext cx="2386899" cy="1083565"/>
              </a:xfrm>
              <a:prstGeom prst="round1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" name="Прямоугольник 1"/>
              <p:cNvSpPr/>
              <p:nvPr/>
            </p:nvSpPr>
            <p:spPr>
              <a:xfrm flipH="1">
                <a:off x="6470947" y="2886131"/>
                <a:ext cx="2361706" cy="1083565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 flipH="1">
                <a:off x="4001314" y="2886131"/>
                <a:ext cx="2361896" cy="1083565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8926767" y="2886132"/>
                <a:ext cx="2386899" cy="1083565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>
                <a:off x="3988812" y="4055961"/>
                <a:ext cx="2386899" cy="1083565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6470947" y="4055961"/>
                <a:ext cx="2361706" cy="1083565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8926767" y="4055961"/>
                <a:ext cx="2386899" cy="1083565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Прямоугольник 28"/>
              <p:cNvSpPr/>
              <p:nvPr/>
            </p:nvSpPr>
            <p:spPr>
              <a:xfrm>
                <a:off x="6470947" y="5225385"/>
                <a:ext cx="2361706" cy="1083565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Прямоугольник 27"/>
              <p:cNvSpPr/>
              <p:nvPr/>
            </p:nvSpPr>
            <p:spPr>
              <a:xfrm>
                <a:off x="3973461" y="2389369"/>
                <a:ext cx="754111" cy="19973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1000" b="1" dirty="0">
                    <a:solidFill>
                      <a:schemeClr val="bg1"/>
                    </a:solidFill>
                    <a:ea typeface="Verdana" panose="020B0604030504040204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35" name="Прямоугольник 34"/>
              <p:cNvSpPr/>
              <p:nvPr/>
            </p:nvSpPr>
            <p:spPr>
              <a:xfrm>
                <a:off x="6458245" y="2389369"/>
                <a:ext cx="754111" cy="19973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1000" b="1" dirty="0">
                    <a:solidFill>
                      <a:schemeClr val="bg1"/>
                    </a:solidFill>
                    <a:ea typeface="Verdana" panose="020B0604030504040204" pitchFamily="34" charset="0"/>
                    <a:cs typeface="Arial" pitchFamily="34" charset="0"/>
                  </a:rPr>
                  <a:t>2</a:t>
                </a:r>
              </a:p>
            </p:txBody>
          </p:sp>
          <p:sp>
            <p:nvSpPr>
              <p:cNvPr id="37" name="Прямоугольник 36"/>
              <p:cNvSpPr/>
              <p:nvPr/>
            </p:nvSpPr>
            <p:spPr>
              <a:xfrm>
                <a:off x="8914066" y="2389369"/>
                <a:ext cx="754111" cy="19973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1000" b="1" dirty="0">
                    <a:solidFill>
                      <a:schemeClr val="bg1"/>
                    </a:solidFill>
                    <a:ea typeface="Verdana" panose="020B0604030504040204" pitchFamily="34" charset="0"/>
                    <a:cs typeface="Arial" pitchFamily="34" charset="0"/>
                  </a:rPr>
                  <a:t>3</a:t>
                </a:r>
              </a:p>
            </p:txBody>
          </p:sp>
          <p:sp>
            <p:nvSpPr>
              <p:cNvPr id="38" name="Прямоугольник 37"/>
              <p:cNvSpPr/>
              <p:nvPr/>
            </p:nvSpPr>
            <p:spPr>
              <a:xfrm>
                <a:off x="3973461" y="3551304"/>
                <a:ext cx="754111" cy="19973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1000" b="1" dirty="0">
                    <a:solidFill>
                      <a:schemeClr val="bg1"/>
                    </a:solidFill>
                    <a:ea typeface="Verdana" panose="020B0604030504040204" pitchFamily="34" charset="0"/>
                    <a:cs typeface="Arial" pitchFamily="34" charset="0"/>
                  </a:rPr>
                  <a:t>4</a:t>
                </a:r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6458245" y="3551303"/>
                <a:ext cx="754111" cy="19973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1000" b="1" dirty="0">
                    <a:solidFill>
                      <a:schemeClr val="bg1"/>
                    </a:solidFill>
                    <a:ea typeface="Verdana" panose="020B0604030504040204" pitchFamily="34" charset="0"/>
                    <a:cs typeface="Arial" pitchFamily="34" charset="0"/>
                  </a:rPr>
                  <a:t>5</a:t>
                </a:r>
              </a:p>
            </p:txBody>
          </p:sp>
          <p:sp>
            <p:nvSpPr>
              <p:cNvPr id="40" name="Прямоугольник 39"/>
              <p:cNvSpPr/>
              <p:nvPr/>
            </p:nvSpPr>
            <p:spPr>
              <a:xfrm>
                <a:off x="8914066" y="3551303"/>
                <a:ext cx="754111" cy="19973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1000" b="1" dirty="0">
                    <a:solidFill>
                      <a:schemeClr val="bg1"/>
                    </a:solidFill>
                    <a:ea typeface="Verdana" panose="020B0604030504040204" pitchFamily="34" charset="0"/>
                    <a:cs typeface="Arial" pitchFamily="34" charset="0"/>
                  </a:rPr>
                  <a:t>6</a:t>
                </a:r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>
                <a:off x="3973461" y="4725761"/>
                <a:ext cx="754111" cy="19973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1000" b="1" dirty="0">
                    <a:solidFill>
                      <a:schemeClr val="bg1"/>
                    </a:solidFill>
                    <a:ea typeface="Verdana" panose="020B0604030504040204" pitchFamily="34" charset="0"/>
                    <a:cs typeface="Arial" pitchFamily="34" charset="0"/>
                  </a:rPr>
                  <a:t>7</a:t>
                </a: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6458245" y="4725761"/>
                <a:ext cx="754111" cy="19973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1000" b="1" dirty="0">
                    <a:solidFill>
                      <a:schemeClr val="bg1"/>
                    </a:solidFill>
                    <a:ea typeface="Verdana" panose="020B0604030504040204" pitchFamily="34" charset="0"/>
                    <a:cs typeface="Arial" pitchFamily="34" charset="0"/>
                  </a:rPr>
                  <a:t>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8914066" y="4725760"/>
                <a:ext cx="754111" cy="19973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1000" b="1" dirty="0">
                    <a:solidFill>
                      <a:schemeClr val="bg1"/>
                    </a:solidFill>
                    <a:ea typeface="Verdana" panose="020B0604030504040204" pitchFamily="34" charset="0"/>
                    <a:cs typeface="Arial" pitchFamily="34" charset="0"/>
                  </a:rPr>
                  <a:t>9</a:t>
                </a:r>
              </a:p>
            </p:txBody>
          </p:sp>
        </p:grpSp>
        <p:sp>
          <p:nvSpPr>
            <p:cNvPr id="5" name="Прямоугольник 4"/>
            <p:cNvSpPr/>
            <p:nvPr/>
          </p:nvSpPr>
          <p:spPr>
            <a:xfrm>
              <a:off x="9764255" y="4210327"/>
              <a:ext cx="1600336" cy="7748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300" dirty="0">
                  <a:latin typeface="+mj-lt"/>
                  <a:ea typeface="Verdana" panose="020B0604030504040204" pitchFamily="34" charset="0"/>
                  <a:cs typeface="Arial" pitchFamily="34" charset="0"/>
                </a:rPr>
                <a:t>Доступность медицинской</a:t>
              </a:r>
              <a:br>
                <a:rPr lang="ru-RU" sz="1300" dirty="0">
                  <a:latin typeface="+mj-lt"/>
                  <a:ea typeface="Verdana" panose="020B0604030504040204" pitchFamily="34" charset="0"/>
                  <a:cs typeface="Arial" pitchFamily="34" charset="0"/>
                </a:rPr>
              </a:br>
              <a:r>
                <a:rPr lang="ru-RU" sz="1300" dirty="0">
                  <a:latin typeface="+mj-lt"/>
                  <a:ea typeface="Verdana" panose="020B0604030504040204" pitchFamily="34" charset="0"/>
                  <a:cs typeface="Arial" pitchFamily="34" charset="0"/>
                </a:rPr>
                <a:t>помощи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9764255" y="3101806"/>
              <a:ext cx="1669257" cy="5509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300" dirty="0">
                  <a:latin typeface="+mj-lt"/>
                  <a:ea typeface="Verdana" panose="020B0604030504040204" pitchFamily="34" charset="0"/>
                  <a:cs typeface="Arial" pitchFamily="34" charset="0"/>
                </a:rPr>
                <a:t>Управление </a:t>
              </a:r>
              <a:br>
                <a:rPr lang="ru-RU" sz="1300" dirty="0">
                  <a:latin typeface="+mj-lt"/>
                  <a:ea typeface="Verdana" panose="020B0604030504040204" pitchFamily="34" charset="0"/>
                  <a:cs typeface="Arial" pitchFamily="34" charset="0"/>
                </a:rPr>
              </a:br>
              <a:r>
                <a:rPr lang="ru-RU" sz="1300" dirty="0">
                  <a:latin typeface="+mj-lt"/>
                  <a:ea typeface="Verdana" panose="020B0604030504040204" pitchFamily="34" charset="0"/>
                  <a:cs typeface="Arial" pitchFamily="34" charset="0"/>
                </a:rPr>
                <a:t>запасами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262128" y="4192460"/>
              <a:ext cx="1754278" cy="7748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300" dirty="0">
                  <a:latin typeface="+mj-lt"/>
                  <a:ea typeface="Verdana" panose="020B0604030504040204" pitchFamily="34" charset="0"/>
                  <a:cs typeface="Arial" pitchFamily="34" charset="0"/>
                </a:rPr>
                <a:t>Качество медицинской </a:t>
              </a:r>
              <a:br>
                <a:rPr lang="ru-RU" sz="1300" dirty="0">
                  <a:latin typeface="+mj-lt"/>
                  <a:ea typeface="Verdana" panose="020B0604030504040204" pitchFamily="34" charset="0"/>
                  <a:cs typeface="Arial" pitchFamily="34" charset="0"/>
                </a:rPr>
              </a:br>
              <a:r>
                <a:rPr lang="ru-RU" sz="1300" dirty="0">
                  <a:latin typeface="+mj-lt"/>
                  <a:ea typeface="Verdana" panose="020B0604030504040204" pitchFamily="34" charset="0"/>
                  <a:cs typeface="Arial" pitchFamily="34" charset="0"/>
                </a:rPr>
                <a:t>помощи 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4879801" y="3101806"/>
              <a:ext cx="1333560" cy="5509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300" dirty="0">
                  <a:latin typeface="+mj-lt"/>
                  <a:ea typeface="Verdana" panose="020B0604030504040204" pitchFamily="34" charset="0"/>
                  <a:cs typeface="Arial" pitchFamily="34" charset="0"/>
                </a:rPr>
                <a:t>Потоки пациентов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373946" y="3108896"/>
              <a:ext cx="1631788" cy="5509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300" dirty="0">
                  <a:latin typeface="+mj-lt"/>
                  <a:ea typeface="Verdana" panose="020B0604030504040204" pitchFamily="34" charset="0"/>
                  <a:cs typeface="Arial" pitchFamily="34" charset="0"/>
                </a:rPr>
                <a:t>Качество </a:t>
              </a:r>
              <a:br>
                <a:rPr lang="ru-RU" sz="1300" dirty="0">
                  <a:latin typeface="+mj-lt"/>
                  <a:ea typeface="Verdana" panose="020B0604030504040204" pitchFamily="34" charset="0"/>
                  <a:cs typeface="Arial" pitchFamily="34" charset="0"/>
                </a:rPr>
              </a:br>
              <a:r>
                <a:rPr lang="ru-RU" sz="1300" dirty="0">
                  <a:latin typeface="+mj-lt"/>
                  <a:ea typeface="Verdana" panose="020B0604030504040204" pitchFamily="34" charset="0"/>
                  <a:cs typeface="Arial" pitchFamily="34" charset="0"/>
                </a:rPr>
                <a:t>пространства </a:t>
              </a:r>
            </a:p>
          </p:txBody>
        </p:sp>
        <p:sp>
          <p:nvSpPr>
            <p:cNvPr id="16" name="Формирование системы управления"/>
            <p:cNvSpPr txBox="1"/>
            <p:nvPr/>
          </p:nvSpPr>
          <p:spPr>
            <a:xfrm>
              <a:off x="7357744" y="5372160"/>
              <a:ext cx="1631788" cy="77481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2" tIns="45712" rIns="45712" bIns="45712">
              <a:spAutoFit/>
            </a:bodyPr>
            <a:lstStyle>
              <a:lvl1pPr defTabSz="894607">
                <a:defRPr sz="1500" b="1">
                  <a:solidFill>
                    <a:srgbClr val="BC3004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lang="ru-RU" sz="1300" b="0" dirty="0">
                  <a:solidFill>
                    <a:schemeClr val="tx1"/>
                  </a:solidFill>
                  <a:latin typeface="+mj-lt"/>
                </a:rPr>
                <a:t>Формирование</a:t>
              </a:r>
            </a:p>
            <a:p>
              <a:r>
                <a:rPr lang="ru-RU" sz="1300" b="0" dirty="0">
                  <a:solidFill>
                    <a:schemeClr val="tx1"/>
                  </a:solidFill>
                  <a:latin typeface="+mj-lt"/>
                </a:rPr>
                <a:t>системы</a:t>
              </a:r>
              <a:endParaRPr lang="en-US" sz="1300" b="0" dirty="0">
                <a:solidFill>
                  <a:schemeClr val="tx1"/>
                </a:solidFill>
                <a:latin typeface="+mj-lt"/>
              </a:endParaRPr>
            </a:p>
            <a:p>
              <a:r>
                <a:rPr lang="ru-RU" sz="1300" b="0" dirty="0">
                  <a:solidFill>
                    <a:schemeClr val="tx1"/>
                  </a:solidFill>
                  <a:latin typeface="+mj-lt"/>
                </a:rPr>
                <a:t>управления</a:t>
              </a:r>
              <a:endParaRPr sz="1300" b="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4862845" y="4308741"/>
              <a:ext cx="2374397" cy="5509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/>
              <a:r>
                <a:rPr lang="ru-RU" sz="1300" dirty="0">
                  <a:latin typeface="+mj-lt"/>
                </a:rPr>
                <a:t>Стандартизация</a:t>
              </a:r>
              <a:br>
                <a:rPr lang="ru-RU" sz="1300" dirty="0">
                  <a:latin typeface="+mj-lt"/>
                </a:rPr>
              </a:br>
              <a:r>
                <a:rPr lang="ru-RU" sz="1300" dirty="0">
                  <a:latin typeface="+mj-lt"/>
                </a:rPr>
                <a:t>процессов</a:t>
              </a: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4830940" y="5250585"/>
              <a:ext cx="1667910" cy="9986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/>
              <a:r>
                <a:rPr lang="ru-RU" sz="1300" dirty="0">
                  <a:latin typeface="+mj-lt"/>
                </a:rPr>
                <a:t>Вовлеченность персонала </a:t>
              </a:r>
              <a:br>
                <a:rPr lang="ru-RU" sz="1300" dirty="0">
                  <a:latin typeface="+mj-lt"/>
                </a:rPr>
              </a:br>
              <a:r>
                <a:rPr lang="ru-RU" sz="1300" dirty="0">
                  <a:latin typeface="+mj-lt"/>
                </a:rPr>
                <a:t>в улучшение процессов</a:t>
              </a: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9764255" y="5379750"/>
              <a:ext cx="1534661" cy="7748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300" dirty="0">
                  <a:latin typeface="+mj-lt"/>
                  <a:ea typeface="Verdana" panose="020B0604030504040204" pitchFamily="34" charset="0"/>
                  <a:cs typeface="Arial" pitchFamily="34" charset="0"/>
                </a:rPr>
                <a:t>Эффективность использования </a:t>
              </a:r>
            </a:p>
            <a:p>
              <a:r>
                <a:rPr lang="ru-RU" sz="1300" dirty="0">
                  <a:latin typeface="+mj-lt"/>
                  <a:ea typeface="Verdana" panose="020B0604030504040204" pitchFamily="34" charset="0"/>
                  <a:cs typeface="Arial" pitchFamily="34" charset="0"/>
                </a:rPr>
                <a:t>оборудования</a:t>
              </a:r>
            </a:p>
          </p:txBody>
        </p:sp>
      </p:grpSp>
      <p:sp>
        <p:nvSpPr>
          <p:cNvPr id="34" name="Прямоугольник с двумя скругленными соседними углами 33"/>
          <p:cNvSpPr/>
          <p:nvPr/>
        </p:nvSpPr>
        <p:spPr>
          <a:xfrm>
            <a:off x="4302072" y="1314995"/>
            <a:ext cx="7315368" cy="1563166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545" tIns="91273" rIns="182545" bIns="91273" rtlCol="0" anchor="ctr"/>
          <a:lstStyle/>
          <a:p>
            <a:pPr algn="ctr"/>
            <a:endParaRPr lang="ru-RU" sz="2800" b="1"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38404" y="1434858"/>
            <a:ext cx="58305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400" b="1" dirty="0">
                <a:solidFill>
                  <a:schemeClr val="bg1"/>
                </a:solidFill>
              </a:rPr>
              <a:t>Разработана вторая редакция критериев </a:t>
            </a:r>
            <a:br>
              <a:rPr lang="ru-RU" sz="1400" b="1" dirty="0">
                <a:solidFill>
                  <a:schemeClr val="bg1"/>
                </a:solidFill>
              </a:rPr>
            </a:br>
            <a:r>
              <a:rPr lang="ru-RU" sz="1400" b="1" dirty="0">
                <a:solidFill>
                  <a:schemeClr val="bg1"/>
                </a:solidFill>
              </a:rPr>
              <a:t>«Новой модели медицинской организации»</a:t>
            </a:r>
          </a:p>
          <a:p>
            <a:pPr>
              <a:spcBef>
                <a:spcPts val="600"/>
              </a:spcBef>
            </a:pPr>
            <a:r>
              <a:rPr lang="ru-RU" sz="1400" b="1" dirty="0">
                <a:solidFill>
                  <a:schemeClr val="bg1"/>
                </a:solidFill>
              </a:rPr>
              <a:t>В основе достижения – работа с поликлиникой </a:t>
            </a:r>
            <a:br>
              <a:rPr lang="ru-RU" sz="1400" b="1" dirty="0">
                <a:solidFill>
                  <a:schemeClr val="bg1"/>
                </a:solidFill>
              </a:rPr>
            </a:br>
            <a:r>
              <a:rPr lang="ru-RU" sz="1400" b="1" dirty="0">
                <a:solidFill>
                  <a:schemeClr val="bg1"/>
                </a:solidFill>
              </a:rPr>
              <a:t>как целостной системой с едиными подходами </a:t>
            </a:r>
            <a:br>
              <a:rPr lang="ru-RU" sz="1400" b="1" dirty="0">
                <a:solidFill>
                  <a:schemeClr val="bg1"/>
                </a:solidFill>
              </a:rPr>
            </a:br>
            <a:r>
              <a:rPr lang="ru-RU" sz="1400" b="1" dirty="0">
                <a:solidFill>
                  <a:schemeClr val="bg1"/>
                </a:solidFill>
              </a:rPr>
              <a:t>в организации оказания медицинской помощи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71692" y="1314995"/>
            <a:ext cx="301540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000000"/>
                </a:solidFill>
                <a:ea typeface="Georgia"/>
                <a:cs typeface="Georgia"/>
              </a:rPr>
              <a:t>с акцентами на доступность </a:t>
            </a:r>
            <a:br>
              <a:rPr lang="ru-RU" sz="1400" i="1" dirty="0">
                <a:solidFill>
                  <a:srgbClr val="000000"/>
                </a:solidFill>
                <a:ea typeface="Georgia"/>
                <a:cs typeface="Georgia"/>
              </a:rPr>
            </a:br>
            <a:r>
              <a:rPr lang="ru-RU" sz="1400" i="1" dirty="0">
                <a:solidFill>
                  <a:srgbClr val="000000"/>
                </a:solidFill>
                <a:ea typeface="Georgia"/>
                <a:cs typeface="Georgia"/>
              </a:rPr>
              <a:t>и качество медицинской помощи, экономию ресурсов через критерии «Новой модели медицинской организации»</a:t>
            </a:r>
            <a:endParaRPr lang="ru-RU" sz="1400" dirty="0"/>
          </a:p>
        </p:txBody>
      </p:sp>
      <p:sp>
        <p:nvSpPr>
          <p:cNvPr id="44" name="Овал 43"/>
          <p:cNvSpPr/>
          <p:nvPr/>
        </p:nvSpPr>
        <p:spPr>
          <a:xfrm>
            <a:off x="4529194" y="1566123"/>
            <a:ext cx="986971" cy="98697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401" y="1742911"/>
            <a:ext cx="556556" cy="61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877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541038" y="846340"/>
            <a:ext cx="8965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«Количество мест в зоне (зонах) комфортного ожидания»</a:t>
            </a: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827" y="1535780"/>
            <a:ext cx="6528083" cy="48960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21375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541038" y="846340"/>
            <a:ext cx="8965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«Количество мест в зоне (зонах) комфортного ожидания»</a:t>
            </a: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827" y="1535780"/>
            <a:ext cx="6528083" cy="48960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ятно 1 5"/>
          <p:cNvSpPr/>
          <p:nvPr/>
        </p:nvSpPr>
        <p:spPr>
          <a:xfrm>
            <a:off x="4993846" y="4325557"/>
            <a:ext cx="2059708" cy="1607127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Нет кулера и одноразовых стаканов</a:t>
            </a:r>
          </a:p>
        </p:txBody>
      </p:sp>
    </p:spTree>
    <p:extLst>
      <p:ext uri="{BB962C8B-B14F-4D97-AF65-F5344CB8AC3E}">
        <p14:creationId xmlns:p14="http://schemas.microsoft.com/office/powerpoint/2010/main" val="16327036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541038" y="846340"/>
            <a:ext cx="8965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«Количество мест в зоне (зонах) комфортного ожидания»</a:t>
            </a: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327" y="1535780"/>
            <a:ext cx="7491493" cy="49943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52864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541038" y="846340"/>
            <a:ext cx="8965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«Количество мест в зоне (зонах) комфортного ожидания»</a:t>
            </a: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53" y="1644825"/>
            <a:ext cx="7491493" cy="49943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ятно 1 1"/>
          <p:cNvSpPr/>
          <p:nvPr/>
        </p:nvSpPr>
        <p:spPr>
          <a:xfrm>
            <a:off x="6674532" y="1416212"/>
            <a:ext cx="1962918" cy="1607127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Перед кабинетами приема</a:t>
            </a:r>
          </a:p>
        </p:txBody>
      </p:sp>
      <p:sp>
        <p:nvSpPr>
          <p:cNvPr id="7" name="Пятно 1 5">
            <a:extLst>
              <a:ext uri="{FF2B5EF4-FFF2-40B4-BE49-F238E27FC236}">
                <a16:creationId xmlns:a16="http://schemas.microsoft.com/office/drawing/2014/main" id="{88FB0CDA-93EE-45B6-96EB-7F6F43A112DA}"/>
              </a:ext>
            </a:extLst>
          </p:cNvPr>
          <p:cNvSpPr/>
          <p:nvPr/>
        </p:nvSpPr>
        <p:spPr>
          <a:xfrm>
            <a:off x="8337380" y="4612337"/>
            <a:ext cx="1575916" cy="1024159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Зона не выделена</a:t>
            </a:r>
          </a:p>
        </p:txBody>
      </p:sp>
      <p:sp>
        <p:nvSpPr>
          <p:cNvPr id="8" name="Пятно 1 5">
            <a:extLst>
              <a:ext uri="{FF2B5EF4-FFF2-40B4-BE49-F238E27FC236}">
                <a16:creationId xmlns:a16="http://schemas.microsoft.com/office/drawing/2014/main" id="{1520F2F9-530F-46DD-A0DD-8F0734F08CCD}"/>
              </a:ext>
            </a:extLst>
          </p:cNvPr>
          <p:cNvSpPr/>
          <p:nvPr/>
        </p:nvSpPr>
        <p:spPr>
          <a:xfrm>
            <a:off x="1763851" y="5124417"/>
            <a:ext cx="2043945" cy="1392661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Нет кулера и одноразовых стаканов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68E4C4A9-630C-4C39-8A28-8B315F558AA0}"/>
              </a:ext>
            </a:extLst>
          </p:cNvPr>
          <p:cNvSpPr/>
          <p:nvPr/>
        </p:nvSpPr>
        <p:spPr>
          <a:xfrm>
            <a:off x="4014459" y="3967842"/>
            <a:ext cx="2660073" cy="1607127"/>
          </a:xfrm>
          <a:prstGeom prst="ellipse">
            <a:avLst/>
          </a:prstGeom>
          <a:solidFill>
            <a:schemeClr val="bg1">
              <a:alpha val="1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6550F1D5-24B4-4E8F-9750-A3C3B60DFA46}"/>
              </a:ext>
            </a:extLst>
          </p:cNvPr>
          <p:cNvCxnSpPr/>
          <p:nvPr/>
        </p:nvCxnSpPr>
        <p:spPr>
          <a:xfrm flipH="1">
            <a:off x="6985000" y="2806700"/>
            <a:ext cx="342900" cy="11611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896FFACC-190E-4158-B2E6-E784DF07944B}"/>
              </a:ext>
            </a:extLst>
          </p:cNvPr>
          <p:cNvCxnSpPr>
            <a:cxnSpLocks/>
          </p:cNvCxnSpPr>
          <p:nvPr/>
        </p:nvCxnSpPr>
        <p:spPr>
          <a:xfrm flipH="1">
            <a:off x="4275713" y="2754628"/>
            <a:ext cx="2978841" cy="10926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080F4DF3-C443-4C45-8B63-F8412AAEBAA3}"/>
              </a:ext>
            </a:extLst>
          </p:cNvPr>
          <p:cNvCxnSpPr>
            <a:cxnSpLocks/>
          </p:cNvCxnSpPr>
          <p:nvPr/>
        </p:nvCxnSpPr>
        <p:spPr>
          <a:xfrm flipH="1" flipV="1">
            <a:off x="6324600" y="4452967"/>
            <a:ext cx="2087274" cy="4238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31A50CA6-9F32-437F-9A6D-C447C40FC519}"/>
              </a:ext>
            </a:extLst>
          </p:cNvPr>
          <p:cNvCxnSpPr>
            <a:cxnSpLocks/>
          </p:cNvCxnSpPr>
          <p:nvPr/>
        </p:nvCxnSpPr>
        <p:spPr>
          <a:xfrm flipV="1">
            <a:off x="3739678" y="5009136"/>
            <a:ext cx="1227350" cy="8116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32EB2BC-635A-4842-BC8F-F7CEB1A8DF26}"/>
              </a:ext>
            </a:extLst>
          </p:cNvPr>
          <p:cNvGrpSpPr/>
          <p:nvPr/>
        </p:nvGrpSpPr>
        <p:grpSpPr>
          <a:xfrm>
            <a:off x="9089229" y="6387645"/>
            <a:ext cx="3390279" cy="410879"/>
            <a:chOff x="284307" y="6253643"/>
            <a:chExt cx="3345107" cy="538659"/>
          </a:xfrm>
        </p:grpSpPr>
        <p:sp>
          <p:nvSpPr>
            <p:cNvPr id="14" name="Пятно 1 5">
              <a:extLst>
                <a:ext uri="{FF2B5EF4-FFF2-40B4-BE49-F238E27FC236}">
                  <a16:creationId xmlns:a16="http://schemas.microsoft.com/office/drawing/2014/main" id="{64CF5E4E-6C9F-46F2-ADFB-6698EE7C1DC8}"/>
                </a:ext>
              </a:extLst>
            </p:cNvPr>
            <p:cNvSpPr/>
            <p:nvPr/>
          </p:nvSpPr>
          <p:spPr>
            <a:xfrm>
              <a:off x="284307" y="6253643"/>
              <a:ext cx="669878" cy="538659"/>
            </a:xfrm>
            <a:prstGeom prst="irregularSeal1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800" dirty="0">
                <a:solidFill>
                  <a:srgbClr val="C00000"/>
                </a:solidFill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DD043460-535F-4204-A204-31E1AC75563C}"/>
                </a:ext>
              </a:extLst>
            </p:cNvPr>
            <p:cNvSpPr/>
            <p:nvPr/>
          </p:nvSpPr>
          <p:spPr>
            <a:xfrm>
              <a:off x="1102009" y="6253643"/>
              <a:ext cx="252740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/>
                <a:t>Неудачное решение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50217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541038" y="846340"/>
            <a:ext cx="8965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«Количество мест в зоне (зонах) комфортного ожидания»</a:t>
            </a: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085" y="1745672"/>
            <a:ext cx="7093528" cy="47290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90953CAE-8DE6-4E3C-9916-70A294A17AB1}"/>
              </a:ext>
            </a:extLst>
          </p:cNvPr>
          <p:cNvCxnSpPr/>
          <p:nvPr/>
        </p:nvCxnSpPr>
        <p:spPr>
          <a:xfrm flipV="1">
            <a:off x="7685304" y="2404470"/>
            <a:ext cx="342975" cy="667116"/>
          </a:xfrm>
          <a:prstGeom prst="straightConnector1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9037F57-6A5F-43A9-B6DB-22DCA4CB19D6}"/>
              </a:ext>
            </a:extLst>
          </p:cNvPr>
          <p:cNvSpPr/>
          <p:nvPr/>
        </p:nvSpPr>
        <p:spPr>
          <a:xfrm>
            <a:off x="8028278" y="1935983"/>
            <a:ext cx="1367867" cy="468487"/>
          </a:xfrm>
          <a:prstGeom prst="rect">
            <a:avLst/>
          </a:prstGeom>
          <a:solidFill>
            <a:srgbClr val="B496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Прививочный кабинет</a:t>
            </a:r>
          </a:p>
        </p:txBody>
      </p:sp>
    </p:spTree>
    <p:extLst>
      <p:ext uri="{BB962C8B-B14F-4D97-AF65-F5344CB8AC3E}">
        <p14:creationId xmlns:p14="http://schemas.microsoft.com/office/powerpoint/2010/main" val="15389967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486447" y="693448"/>
            <a:ext cx="8965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«Количество мест в зоне (зонах) комфортного ожидания»</a:t>
            </a: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490" y="1284230"/>
            <a:ext cx="7093528" cy="47290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ятно 1 5"/>
          <p:cNvSpPr/>
          <p:nvPr/>
        </p:nvSpPr>
        <p:spPr>
          <a:xfrm>
            <a:off x="2882478" y="1073329"/>
            <a:ext cx="3391776" cy="1779987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B050"/>
                </a:solidFill>
              </a:rPr>
              <a:t>Размещение у прививочного кабинета в единственном холле поликлиники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90953CAE-8DE6-4E3C-9916-70A294A17AB1}"/>
              </a:ext>
            </a:extLst>
          </p:cNvPr>
          <p:cNvCxnSpPr/>
          <p:nvPr/>
        </p:nvCxnSpPr>
        <p:spPr>
          <a:xfrm flipV="1">
            <a:off x="8110177" y="1896470"/>
            <a:ext cx="342975" cy="667116"/>
          </a:xfrm>
          <a:prstGeom prst="straightConnector1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9037F57-6A5F-43A9-B6DB-22DCA4CB19D6}"/>
              </a:ext>
            </a:extLst>
          </p:cNvPr>
          <p:cNvSpPr/>
          <p:nvPr/>
        </p:nvSpPr>
        <p:spPr>
          <a:xfrm>
            <a:off x="8453151" y="1427983"/>
            <a:ext cx="1367867" cy="468487"/>
          </a:xfrm>
          <a:prstGeom prst="rect">
            <a:avLst/>
          </a:prstGeom>
          <a:solidFill>
            <a:srgbClr val="B496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Прививочный кабинет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609224-726D-425B-AFF9-0AC1EFB23640}"/>
              </a:ext>
            </a:extLst>
          </p:cNvPr>
          <p:cNvSpPr txBox="1"/>
          <p:nvPr/>
        </p:nvSpPr>
        <p:spPr>
          <a:xfrm>
            <a:off x="166703" y="1602025"/>
            <a:ext cx="252740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Размещение зоны комфортного ожидания </a:t>
            </a:r>
            <a:r>
              <a:rPr lang="ru-RU" sz="2000" b="1" dirty="0"/>
              <a:t>у прививочного кабинета </a:t>
            </a:r>
            <a:r>
              <a:rPr lang="ru-RU" sz="2000" dirty="0"/>
              <a:t>будет приемлемым, если в поликлинике имеется только один холл и возможность разместить зону не у кабинетов приема отсутствует</a:t>
            </a:r>
          </a:p>
        </p:txBody>
      </p:sp>
    </p:spTree>
    <p:extLst>
      <p:ext uri="{BB962C8B-B14F-4D97-AF65-F5344CB8AC3E}">
        <p14:creationId xmlns:p14="http://schemas.microsoft.com/office/powerpoint/2010/main" val="33261198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541038" y="846340"/>
            <a:ext cx="8965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«Количество мест в зоне (зонах) комфортного ожидания»</a:t>
            </a: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89" y="1425389"/>
            <a:ext cx="7600226" cy="50668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02891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541038" y="846340"/>
            <a:ext cx="8965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«Количество мест в зоне (зонах) комфортного ожидания»</a:t>
            </a: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89" y="1425389"/>
            <a:ext cx="7600226" cy="50668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ятно 1 4"/>
          <p:cNvSpPr/>
          <p:nvPr/>
        </p:nvSpPr>
        <p:spPr>
          <a:xfrm>
            <a:off x="2743200" y="1831739"/>
            <a:ext cx="1899662" cy="1353422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B050"/>
                </a:solidFill>
              </a:rPr>
              <a:t>Выделенная зона</a:t>
            </a:r>
          </a:p>
        </p:txBody>
      </p:sp>
      <p:sp>
        <p:nvSpPr>
          <p:cNvPr id="6" name="Пятно 1 5"/>
          <p:cNvSpPr/>
          <p:nvPr/>
        </p:nvSpPr>
        <p:spPr>
          <a:xfrm>
            <a:off x="7977191" y="4103884"/>
            <a:ext cx="2059708" cy="1607127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Нет кулера и одноразовых стаканов</a:t>
            </a:r>
          </a:p>
        </p:txBody>
      </p:sp>
    </p:spTree>
    <p:extLst>
      <p:ext uri="{BB962C8B-B14F-4D97-AF65-F5344CB8AC3E}">
        <p14:creationId xmlns:p14="http://schemas.microsoft.com/office/powerpoint/2010/main" val="26384156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559511" y="1092869"/>
            <a:ext cx="8965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«Количество мест в зоне (зонах) комфортного ожидания»</a:t>
            </a: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73" y="2028839"/>
            <a:ext cx="5848914" cy="37597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545" y="2028839"/>
            <a:ext cx="5639655" cy="37597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035184" y="6032080"/>
            <a:ext cx="8965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/>
              <a:t>Плановая мощность поликлиники 800 посещений в смену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90953CAE-8DE6-4E3C-9916-70A294A17AB1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709448" y="2305633"/>
            <a:ext cx="343165" cy="674050"/>
          </a:xfrm>
          <a:prstGeom prst="straightConnector1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037F57-6A5F-43A9-B6DB-22DCA4CB19D6}"/>
              </a:ext>
            </a:extLst>
          </p:cNvPr>
          <p:cNvSpPr/>
          <p:nvPr/>
        </p:nvSpPr>
        <p:spPr>
          <a:xfrm>
            <a:off x="1052613" y="2071389"/>
            <a:ext cx="2176917" cy="468487"/>
          </a:xfrm>
          <a:prstGeom prst="rect">
            <a:avLst/>
          </a:prstGeom>
          <a:solidFill>
            <a:srgbClr val="B496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Кабинет старшей медицинской сестры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AC664C-A235-48D9-88C5-F5CCC8CB9A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43" t="34466" r="31651" b="58742"/>
          <a:stretch/>
        </p:blipFill>
        <p:spPr>
          <a:xfrm>
            <a:off x="9463115" y="2079379"/>
            <a:ext cx="1061721" cy="9237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A8F6B9D3-B19A-4E12-B3A3-997F13F107DA}"/>
              </a:ext>
            </a:extLst>
          </p:cNvPr>
          <p:cNvCxnSpPr>
            <a:cxnSpLocks/>
          </p:cNvCxnSpPr>
          <p:nvPr/>
        </p:nvCxnSpPr>
        <p:spPr>
          <a:xfrm flipV="1">
            <a:off x="9916998" y="3053621"/>
            <a:ext cx="76977" cy="283468"/>
          </a:xfrm>
          <a:prstGeom prst="straightConnector1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48977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559511" y="1092869"/>
            <a:ext cx="8965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«Количество мест в зоне (зонах) комфортного ожидания»</a:t>
            </a: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73" y="2028839"/>
            <a:ext cx="5848914" cy="37597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545" y="2028839"/>
            <a:ext cx="5639655" cy="37597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035184" y="6032080"/>
            <a:ext cx="8965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/>
              <a:t>Плановая мощность поликлиники 800 посещений в смену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90953CAE-8DE6-4E3C-9916-70A294A17AB1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709448" y="2305633"/>
            <a:ext cx="343165" cy="674050"/>
          </a:xfrm>
          <a:prstGeom prst="straightConnector1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037F57-6A5F-43A9-B6DB-22DCA4CB19D6}"/>
              </a:ext>
            </a:extLst>
          </p:cNvPr>
          <p:cNvSpPr/>
          <p:nvPr/>
        </p:nvSpPr>
        <p:spPr>
          <a:xfrm>
            <a:off x="1052613" y="2071389"/>
            <a:ext cx="2176917" cy="468487"/>
          </a:xfrm>
          <a:prstGeom prst="rect">
            <a:avLst/>
          </a:prstGeom>
          <a:solidFill>
            <a:srgbClr val="B496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Кабинет старшей медицинской сестры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AC664C-A235-48D9-88C5-F5CCC8CB9A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43" t="34466" r="31651" b="58742"/>
          <a:stretch/>
        </p:blipFill>
        <p:spPr>
          <a:xfrm>
            <a:off x="9463115" y="2079379"/>
            <a:ext cx="1061721" cy="9237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A8F6B9D3-B19A-4E12-B3A3-997F13F107DA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9916998" y="3003080"/>
            <a:ext cx="76978" cy="334010"/>
          </a:xfrm>
          <a:prstGeom prst="straightConnector1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Пятно 1 5">
            <a:extLst>
              <a:ext uri="{FF2B5EF4-FFF2-40B4-BE49-F238E27FC236}">
                <a16:creationId xmlns:a16="http://schemas.microsoft.com/office/drawing/2014/main" id="{0259632D-421F-4B99-8B67-BC9D21E49193}"/>
              </a:ext>
            </a:extLst>
          </p:cNvPr>
          <p:cNvSpPr/>
          <p:nvPr/>
        </p:nvSpPr>
        <p:spPr>
          <a:xfrm>
            <a:off x="3378460" y="2642658"/>
            <a:ext cx="1850301" cy="1521062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B050"/>
                </a:solidFill>
              </a:rPr>
              <a:t>4 посадочных места</a:t>
            </a:r>
          </a:p>
        </p:txBody>
      </p:sp>
      <p:sp>
        <p:nvSpPr>
          <p:cNvPr id="17" name="Пятно 1 6">
            <a:extLst>
              <a:ext uri="{FF2B5EF4-FFF2-40B4-BE49-F238E27FC236}">
                <a16:creationId xmlns:a16="http://schemas.microsoft.com/office/drawing/2014/main" id="{72EE1880-1414-4117-9652-BD5CACAD25C3}"/>
              </a:ext>
            </a:extLst>
          </p:cNvPr>
          <p:cNvSpPr/>
          <p:nvPr/>
        </p:nvSpPr>
        <p:spPr>
          <a:xfrm>
            <a:off x="51471" y="2847833"/>
            <a:ext cx="2232371" cy="2041674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B050"/>
                </a:solidFill>
              </a:rPr>
              <a:t>Служебное помещение, нет приема пациентов</a:t>
            </a:r>
          </a:p>
        </p:txBody>
      </p:sp>
      <p:sp>
        <p:nvSpPr>
          <p:cNvPr id="18" name="Пятно 1 7">
            <a:extLst>
              <a:ext uri="{FF2B5EF4-FFF2-40B4-BE49-F238E27FC236}">
                <a16:creationId xmlns:a16="http://schemas.microsoft.com/office/drawing/2014/main" id="{ACA0924A-B056-4A97-B09E-833A664CD8CB}"/>
              </a:ext>
            </a:extLst>
          </p:cNvPr>
          <p:cNvSpPr/>
          <p:nvPr/>
        </p:nvSpPr>
        <p:spPr>
          <a:xfrm>
            <a:off x="7414477" y="1822667"/>
            <a:ext cx="2059708" cy="1607127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Одноразовые стаканы недоступны</a:t>
            </a:r>
          </a:p>
        </p:txBody>
      </p:sp>
    </p:spTree>
    <p:extLst>
      <p:ext uri="{BB962C8B-B14F-4D97-AF65-F5344CB8AC3E}">
        <p14:creationId xmlns:p14="http://schemas.microsoft.com/office/powerpoint/2010/main" val="3404922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УРОВНИ ВНЕДРЕНИЯ «НОВОЙ МОДЕЛИ МЕДИЦИНСКОЙ ОРГАНИЗАЦИИ, ОКАЗЫВАЮЩЕЙ ПЕРВИЧНУЮ МЕДИКО-САНИТАРНУЮ ПОМОЩЬ»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852" y="1671135"/>
            <a:ext cx="4169755" cy="409176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2B12DFA-8AAE-4944-BF9B-069A99C538DB}"/>
              </a:ext>
            </a:extLst>
          </p:cNvPr>
          <p:cNvSpPr/>
          <p:nvPr/>
        </p:nvSpPr>
        <p:spPr>
          <a:xfrm>
            <a:off x="558800" y="2003231"/>
            <a:ext cx="44069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309">
              <a:spcAft>
                <a:spcPts val="600"/>
              </a:spcAft>
              <a:buClr>
                <a:srgbClr val="0070C0"/>
              </a:buClr>
              <a:buFont typeface="Tahoma" panose="020B0604030504040204" pitchFamily="34" charset="0"/>
              <a:buChar char="●"/>
              <a:defRPr/>
            </a:pPr>
            <a:r>
              <a:rPr lang="ru-RU" sz="1300" dirty="0">
                <a:solidFill>
                  <a:prstClr val="black"/>
                </a:solidFill>
                <a:latin typeface="Tahoma"/>
                <a:cs typeface="Arial" panose="020B0604020202020204" pitchFamily="34" charset="0"/>
              </a:rPr>
              <a:t>Показатель результативности – достижение медицинской организацией </a:t>
            </a:r>
            <a:r>
              <a:rPr lang="ru-RU" sz="1300" b="1" dirty="0">
                <a:solidFill>
                  <a:srgbClr val="0070C0"/>
                </a:solidFill>
                <a:latin typeface="Tahoma"/>
              </a:rPr>
              <a:t>от 19 до 22 критериев </a:t>
            </a:r>
            <a:r>
              <a:rPr lang="ru-RU" sz="1300" dirty="0">
                <a:solidFill>
                  <a:prstClr val="black"/>
                </a:solidFill>
                <a:latin typeface="Tahoma"/>
                <a:cs typeface="Arial" panose="020B0604020202020204" pitchFamily="34" charset="0"/>
              </a:rPr>
              <a:t>«Новой модели медицинской организации, оказывающей первичную </a:t>
            </a:r>
            <a:br>
              <a:rPr lang="ru-RU" sz="1300" dirty="0">
                <a:solidFill>
                  <a:prstClr val="black"/>
                </a:solidFill>
                <a:latin typeface="Tahoma"/>
                <a:cs typeface="Arial" panose="020B0604020202020204" pitchFamily="34" charset="0"/>
              </a:rPr>
            </a:br>
            <a:r>
              <a:rPr lang="ru-RU" sz="1300" dirty="0">
                <a:solidFill>
                  <a:prstClr val="black"/>
                </a:solidFill>
                <a:latin typeface="Tahoma"/>
                <a:cs typeface="Arial" panose="020B0604020202020204" pitchFamily="34" charset="0"/>
              </a:rPr>
              <a:t>медико-санитарную помощь»</a:t>
            </a:r>
          </a:p>
        </p:txBody>
      </p:sp>
      <p:sp>
        <p:nvSpPr>
          <p:cNvPr id="6" name="Rectangle 286">
            <a:extLst>
              <a:ext uri="{FF2B5EF4-FFF2-40B4-BE49-F238E27FC236}">
                <a16:creationId xmlns:a16="http://schemas.microsoft.com/office/drawing/2014/main" id="{4A9FE267-B11D-4E62-B472-ED4BF8D0F7CB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73100" y="1775087"/>
            <a:ext cx="2336800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defTabSz="895260">
              <a:buClr>
                <a:srgbClr val="002960"/>
              </a:buClr>
              <a:defRPr/>
            </a:pPr>
            <a:r>
              <a:rPr lang="ru-RU" sz="1400" b="1" dirty="0"/>
              <a:t>ТРЕТИЙ УРОВЕНЬ</a:t>
            </a:r>
            <a:endParaRPr lang="en-US" sz="1400" b="1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2B12DFA-8AAE-4944-BF9B-069A99C538DB}"/>
              </a:ext>
            </a:extLst>
          </p:cNvPr>
          <p:cNvSpPr/>
          <p:nvPr/>
        </p:nvSpPr>
        <p:spPr>
          <a:xfrm>
            <a:off x="8280851" y="3137843"/>
            <a:ext cx="3644900" cy="149271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50190" indent="-250190" defTabSz="914309">
              <a:spcAft>
                <a:spcPts val="600"/>
              </a:spcAft>
              <a:buClr>
                <a:srgbClr val="0070C0"/>
              </a:buClr>
              <a:buSzPct val="100000"/>
              <a:buFont typeface="Tahoma" panose="020B0604030504040204" pitchFamily="34" charset="0"/>
              <a:buChar char="●"/>
              <a:defRPr/>
            </a:pPr>
            <a:r>
              <a:rPr lang="ru-RU" sz="1300" dirty="0">
                <a:cs typeface="Arial"/>
              </a:rPr>
              <a:t>Показатель результативности – медицинской организацией достигнуты         </a:t>
            </a:r>
            <a:br>
              <a:rPr lang="ru-RU" sz="1300" dirty="0">
                <a:cs typeface="Arial"/>
              </a:rPr>
            </a:br>
            <a:r>
              <a:rPr lang="ru-RU" sz="1300" b="1" dirty="0">
                <a:solidFill>
                  <a:srgbClr val="0070C0"/>
                </a:solidFill>
              </a:rPr>
              <a:t>5-8 обязательных из 22 критериев </a:t>
            </a:r>
            <a:r>
              <a:rPr lang="ru-RU" sz="1300" dirty="0">
                <a:cs typeface="Arial"/>
              </a:rPr>
              <a:t>«Новой модели медицинской организации» (критерии № 1, 2, 4, 5, 7, 16, 17, 18)</a:t>
            </a:r>
            <a:endParaRPr lang="ru-RU" sz="1300" b="1" i="1" dirty="0">
              <a:ea typeface="Tahoma"/>
              <a:cs typeface="Arial"/>
            </a:endParaRPr>
          </a:p>
        </p:txBody>
      </p:sp>
      <p:sp>
        <p:nvSpPr>
          <p:cNvPr id="20" name="Rectangle 286">
            <a:extLst>
              <a:ext uri="{FF2B5EF4-FFF2-40B4-BE49-F238E27FC236}">
                <a16:creationId xmlns:a16="http://schemas.microsoft.com/office/drawing/2014/main" id="{4A9FE267-B11D-4E62-B472-ED4BF8D0F7CB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395151" y="2880394"/>
            <a:ext cx="2336800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defTabSz="895260">
              <a:buClr>
                <a:srgbClr val="002960"/>
              </a:buClr>
              <a:defRPr/>
            </a:pPr>
            <a:r>
              <a:rPr lang="ru-RU" sz="1400" b="1" dirty="0"/>
              <a:t>ПЕРВЫЙ УРОВЕНЬ</a:t>
            </a:r>
            <a:endParaRPr lang="en-US" sz="1400" b="1" dirty="0"/>
          </a:p>
        </p:txBody>
      </p:sp>
      <p:sp>
        <p:nvSpPr>
          <p:cNvPr id="21" name="Line 28">
            <a:extLst>
              <a:ext uri="{FF2B5EF4-FFF2-40B4-BE49-F238E27FC236}">
                <a16:creationId xmlns:a16="http://schemas.microsoft.com/office/drawing/2014/main" id="{29F30253-BCF5-4FD2-86D2-D10763007791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630255" y="5907199"/>
            <a:ext cx="3936999" cy="0"/>
          </a:xfrm>
          <a:prstGeom prst="line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09">
              <a:defRPr/>
            </a:pPr>
            <a:endParaRPr lang="ru-RU" sz="1576" dirty="0">
              <a:solidFill>
                <a:prstClr val="black"/>
              </a:solidFill>
              <a:latin typeface="Tahoma"/>
            </a:endParaRPr>
          </a:p>
        </p:txBody>
      </p:sp>
      <p:sp>
        <p:nvSpPr>
          <p:cNvPr id="22" name="Line 28">
            <a:extLst>
              <a:ext uri="{FF2B5EF4-FFF2-40B4-BE49-F238E27FC236}">
                <a16:creationId xmlns:a16="http://schemas.microsoft.com/office/drawing/2014/main" id="{29F30253-BCF5-4FD2-86D2-D10763007791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4567253" y="3929366"/>
            <a:ext cx="1300145" cy="1975185"/>
          </a:xfrm>
          <a:prstGeom prst="line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09">
              <a:defRPr/>
            </a:pPr>
            <a:endParaRPr lang="ru-RU" sz="1576" dirty="0">
              <a:solidFill>
                <a:prstClr val="black"/>
              </a:solidFill>
              <a:latin typeface="Tahoma"/>
            </a:endParaRPr>
          </a:p>
        </p:txBody>
      </p:sp>
      <p:sp>
        <p:nvSpPr>
          <p:cNvPr id="23" name="Line 28">
            <a:extLst>
              <a:ext uri="{FF2B5EF4-FFF2-40B4-BE49-F238E27FC236}">
                <a16:creationId xmlns:a16="http://schemas.microsoft.com/office/drawing/2014/main" id="{29F30253-BCF5-4FD2-86D2-D10763007791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7790213" y="4636353"/>
            <a:ext cx="3936999" cy="0"/>
          </a:xfrm>
          <a:prstGeom prst="line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09">
              <a:defRPr/>
            </a:pPr>
            <a:endParaRPr lang="ru-RU" sz="1576" dirty="0">
              <a:solidFill>
                <a:prstClr val="black"/>
              </a:solidFill>
              <a:latin typeface="Tahoma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2B12DFA-8AAE-4944-BF9B-069A99C538DB}"/>
              </a:ext>
            </a:extLst>
          </p:cNvPr>
          <p:cNvSpPr/>
          <p:nvPr/>
        </p:nvSpPr>
        <p:spPr>
          <a:xfrm>
            <a:off x="558800" y="3729716"/>
            <a:ext cx="3771342" cy="216982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50190" indent="-250190" defTabSz="914309">
              <a:spcAft>
                <a:spcPts val="600"/>
              </a:spcAft>
              <a:buClr>
                <a:srgbClr val="0070C0"/>
              </a:buClr>
              <a:buSzPct val="100000"/>
              <a:buFont typeface="Tahoma" panose="020B0604030504040204" pitchFamily="34" charset="0"/>
              <a:buChar char="●"/>
              <a:defRPr/>
            </a:pPr>
            <a:r>
              <a:rPr lang="ru-RU" sz="1300" dirty="0">
                <a:cs typeface="Arial"/>
              </a:rPr>
              <a:t>Показатель результативности – медицинской организацией достигнуты </a:t>
            </a:r>
            <a:br>
              <a:rPr lang="ru-RU" sz="1300" dirty="0">
                <a:cs typeface="Arial" panose="020B0604020202020204" pitchFamily="34" charset="0"/>
              </a:rPr>
            </a:br>
            <a:r>
              <a:rPr lang="ru-RU" sz="1300" b="1" dirty="0">
                <a:solidFill>
                  <a:srgbClr val="0070C0"/>
                </a:solidFill>
              </a:rPr>
              <a:t>от 12 до 15 критериев </a:t>
            </a:r>
            <a:r>
              <a:rPr lang="ru-RU" sz="1300" dirty="0">
                <a:cs typeface="Arial"/>
              </a:rPr>
              <a:t>«Новой модели медицинской организации»</a:t>
            </a:r>
            <a:endParaRPr lang="ru-RU" dirty="0">
              <a:cs typeface="Arial"/>
            </a:endParaRPr>
          </a:p>
          <a:p>
            <a:pPr marL="250190" indent="-250190" defTabSz="914309">
              <a:spcAft>
                <a:spcPts val="600"/>
              </a:spcAft>
              <a:buClr>
                <a:srgbClr val="0070C0"/>
              </a:buClr>
              <a:buSzPct val="100000"/>
              <a:buFont typeface="Tahoma" panose="020B0604030504040204" pitchFamily="34" charset="0"/>
              <a:buChar char="●"/>
              <a:defRPr/>
            </a:pPr>
            <a:r>
              <a:rPr lang="ru-RU" sz="1300" b="1" dirty="0">
                <a:solidFill>
                  <a:srgbClr val="0070C0"/>
                </a:solidFill>
              </a:rPr>
              <a:t>Первый </a:t>
            </a:r>
            <a:r>
              <a:rPr lang="ru-RU" sz="1300" dirty="0">
                <a:cs typeface="Arial"/>
              </a:rPr>
              <a:t>уровень + </a:t>
            </a:r>
            <a:r>
              <a:rPr lang="ru-RU" sz="1300" b="1" dirty="0">
                <a:solidFill>
                  <a:srgbClr val="0070C0"/>
                </a:solidFill>
              </a:rPr>
              <a:t>5</a:t>
            </a:r>
            <a:r>
              <a:rPr lang="ru-RU" sz="1300" dirty="0">
                <a:cs typeface="Arial"/>
              </a:rPr>
              <a:t> </a:t>
            </a:r>
            <a:r>
              <a:rPr lang="ru-RU" sz="1300" b="1" dirty="0">
                <a:solidFill>
                  <a:srgbClr val="0070C0"/>
                </a:solidFill>
              </a:rPr>
              <a:t>обязательных </a:t>
            </a:r>
            <a:r>
              <a:rPr lang="ru-RU" sz="1300" dirty="0">
                <a:cs typeface="Arial"/>
              </a:rPr>
              <a:t>критериев </a:t>
            </a:r>
            <a:r>
              <a:rPr lang="ru-RU" sz="1300" b="1" dirty="0">
                <a:solidFill>
                  <a:srgbClr val="0070C0"/>
                </a:solidFill>
              </a:rPr>
              <a:t>второго </a:t>
            </a:r>
            <a:r>
              <a:rPr lang="ru-RU" sz="1300" dirty="0">
                <a:cs typeface="Arial"/>
              </a:rPr>
              <a:t>уровня </a:t>
            </a:r>
            <a:br>
              <a:rPr lang="ru-RU" sz="1300" dirty="0">
                <a:cs typeface="Arial" panose="020B0604020202020204" pitchFamily="34" charset="0"/>
              </a:rPr>
            </a:br>
            <a:r>
              <a:rPr lang="ru-RU" sz="1300" dirty="0">
                <a:cs typeface="Arial"/>
              </a:rPr>
              <a:t>(критерии № 1, 2, 3, 4, 5, 6, 7, 16, 17, 18, 19, 20, 21 + 2  критерия медицинская организация выбирает сама, в соответствии с выявленными проблемами)</a:t>
            </a:r>
            <a:endParaRPr lang="ru-RU" sz="1300" dirty="0">
              <a:ea typeface="Tahoma"/>
              <a:cs typeface="Arial"/>
            </a:endParaRPr>
          </a:p>
        </p:txBody>
      </p:sp>
      <p:sp>
        <p:nvSpPr>
          <p:cNvPr id="25" name="Rectangle 286">
            <a:extLst>
              <a:ext uri="{FF2B5EF4-FFF2-40B4-BE49-F238E27FC236}">
                <a16:creationId xmlns:a16="http://schemas.microsoft.com/office/drawing/2014/main" id="{4A9FE267-B11D-4E62-B472-ED4BF8D0F7CB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73100" y="3501573"/>
            <a:ext cx="3657042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defTabSz="895260">
              <a:buClr>
                <a:srgbClr val="002960"/>
              </a:buClr>
              <a:defRPr/>
            </a:pPr>
            <a:r>
              <a:rPr lang="ru-RU" sz="1400" b="1" dirty="0"/>
              <a:t>ВТОРОЙ УРОВЕНЬ</a:t>
            </a:r>
            <a:endParaRPr lang="en-US" sz="1400" b="1" dirty="0"/>
          </a:p>
        </p:txBody>
      </p:sp>
      <p:sp>
        <p:nvSpPr>
          <p:cNvPr id="26" name="Line 28">
            <a:extLst>
              <a:ext uri="{FF2B5EF4-FFF2-40B4-BE49-F238E27FC236}">
                <a16:creationId xmlns:a16="http://schemas.microsoft.com/office/drawing/2014/main" id="{29F30253-BCF5-4FD2-86D2-D10763007791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630255" y="3157906"/>
            <a:ext cx="3936999" cy="0"/>
          </a:xfrm>
          <a:prstGeom prst="line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09">
              <a:defRPr/>
            </a:pPr>
            <a:endParaRPr lang="ru-RU" sz="1576" dirty="0">
              <a:solidFill>
                <a:prstClr val="black"/>
              </a:solidFill>
              <a:latin typeface="Tahoma"/>
            </a:endParaRPr>
          </a:p>
        </p:txBody>
      </p:sp>
      <p:sp>
        <p:nvSpPr>
          <p:cNvPr id="27" name="Line 28">
            <a:extLst>
              <a:ext uri="{FF2B5EF4-FFF2-40B4-BE49-F238E27FC236}">
                <a16:creationId xmlns:a16="http://schemas.microsoft.com/office/drawing/2014/main" id="{29F30253-BCF5-4FD2-86D2-D10763007791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4567253" y="2586096"/>
            <a:ext cx="1495254" cy="569161"/>
          </a:xfrm>
          <a:prstGeom prst="line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09">
              <a:defRPr/>
            </a:pPr>
            <a:endParaRPr lang="ru-RU" sz="1576" dirty="0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267461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541038" y="846340"/>
            <a:ext cx="8965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«Количество мест в зоне (зонах) комфортного ожидания»</a:t>
            </a: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2" y="1813688"/>
            <a:ext cx="5737413" cy="43030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873" y="1813687"/>
            <a:ext cx="5737415" cy="43030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95265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541038" y="846340"/>
            <a:ext cx="8965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«Количество мест в зоне (зонах) комфортного ожидания»</a:t>
            </a: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2" y="1813688"/>
            <a:ext cx="5737413" cy="43030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873" y="1813687"/>
            <a:ext cx="5737415" cy="43030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ятно 1 5"/>
          <p:cNvSpPr/>
          <p:nvPr/>
        </p:nvSpPr>
        <p:spPr>
          <a:xfrm>
            <a:off x="8446655" y="1699563"/>
            <a:ext cx="2059708" cy="1607127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Доступ к кулеру ограничен</a:t>
            </a:r>
          </a:p>
        </p:txBody>
      </p:sp>
      <p:sp>
        <p:nvSpPr>
          <p:cNvPr id="7" name="Пятно 1 5">
            <a:extLst>
              <a:ext uri="{FF2B5EF4-FFF2-40B4-BE49-F238E27FC236}">
                <a16:creationId xmlns:a16="http://schemas.microsoft.com/office/drawing/2014/main" id="{D2F8A0A7-B547-4E94-9323-40D0F898DD9C}"/>
              </a:ext>
            </a:extLst>
          </p:cNvPr>
          <p:cNvSpPr/>
          <p:nvPr/>
        </p:nvSpPr>
        <p:spPr>
          <a:xfrm>
            <a:off x="1858266" y="2270604"/>
            <a:ext cx="2059708" cy="1607127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Доступ к кулеру ограничен</a:t>
            </a:r>
          </a:p>
        </p:txBody>
      </p:sp>
    </p:spTree>
    <p:extLst>
      <p:ext uri="{BB962C8B-B14F-4D97-AF65-F5344CB8AC3E}">
        <p14:creationId xmlns:p14="http://schemas.microsoft.com/office/powerpoint/2010/main" val="34648988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541038" y="846340"/>
            <a:ext cx="8965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«Количество мест в зоне (зонах) комфортного ожидания»</a:t>
            </a: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478" y="1535780"/>
            <a:ext cx="6877346" cy="33431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51" y="3269498"/>
            <a:ext cx="6877345" cy="33431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90026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541038" y="846340"/>
            <a:ext cx="8965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«Количество мест в зоне (зонах) комфортного ожидания»</a:t>
            </a: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478" y="1535780"/>
            <a:ext cx="6877346" cy="33431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51" y="3269498"/>
            <a:ext cx="6877345" cy="33431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ятно 1 6"/>
          <p:cNvSpPr/>
          <p:nvPr/>
        </p:nvSpPr>
        <p:spPr>
          <a:xfrm>
            <a:off x="9476509" y="3886834"/>
            <a:ext cx="2059708" cy="1607127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Доступ к кулеру ограничен</a:t>
            </a:r>
          </a:p>
        </p:txBody>
      </p:sp>
      <p:sp>
        <p:nvSpPr>
          <p:cNvPr id="8" name="Пятно 1 7"/>
          <p:cNvSpPr/>
          <p:nvPr/>
        </p:nvSpPr>
        <p:spPr>
          <a:xfrm>
            <a:off x="5398521" y="2022653"/>
            <a:ext cx="2350312" cy="1776349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Кулер не в зоне комфортного ожидания</a:t>
            </a:r>
          </a:p>
        </p:txBody>
      </p:sp>
    </p:spTree>
    <p:extLst>
      <p:ext uri="{BB962C8B-B14F-4D97-AF65-F5344CB8AC3E}">
        <p14:creationId xmlns:p14="http://schemas.microsoft.com/office/powerpoint/2010/main" val="36186936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541038" y="846340"/>
            <a:ext cx="8965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«Количество мест в зоне (зонах) комфортного ожидания»</a:t>
            </a: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B2F8D1-81BC-45E0-9B64-F3FFE7671F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1747447"/>
            <a:ext cx="9787517" cy="3908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90953CAE-8DE6-4E3C-9916-70A294A17AB1}"/>
              </a:ext>
            </a:extLst>
          </p:cNvPr>
          <p:cNvCxnSpPr/>
          <p:nvPr/>
        </p:nvCxnSpPr>
        <p:spPr>
          <a:xfrm flipV="1">
            <a:off x="9479455" y="2436887"/>
            <a:ext cx="342975" cy="667116"/>
          </a:xfrm>
          <a:prstGeom prst="straightConnector1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9037F57-6A5F-43A9-B6DB-22DCA4CB19D6}"/>
              </a:ext>
            </a:extLst>
          </p:cNvPr>
          <p:cNvSpPr/>
          <p:nvPr/>
        </p:nvSpPr>
        <p:spPr>
          <a:xfrm>
            <a:off x="9822429" y="1968400"/>
            <a:ext cx="1367867" cy="468487"/>
          </a:xfrm>
          <a:prstGeom prst="rect">
            <a:avLst/>
          </a:prstGeom>
          <a:solidFill>
            <a:srgbClr val="B496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Кабинет массажа</a:t>
            </a:r>
          </a:p>
        </p:txBody>
      </p:sp>
    </p:spTree>
    <p:extLst>
      <p:ext uri="{BB962C8B-B14F-4D97-AF65-F5344CB8AC3E}">
        <p14:creationId xmlns:p14="http://schemas.microsoft.com/office/powerpoint/2010/main" val="33700301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541038" y="846340"/>
            <a:ext cx="8965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«Количество мест в зоне (зонах) комфортного ожидания»</a:t>
            </a: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B2F8D1-81BC-45E0-9B64-F3FFE7671F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9" y="1775713"/>
            <a:ext cx="10934064" cy="43661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ятно 1 7">
            <a:extLst>
              <a:ext uri="{FF2B5EF4-FFF2-40B4-BE49-F238E27FC236}">
                <a16:creationId xmlns:a16="http://schemas.microsoft.com/office/drawing/2014/main" id="{A10BB068-2286-4085-AEE8-28C25A6D80A4}"/>
              </a:ext>
            </a:extLst>
          </p:cNvPr>
          <p:cNvSpPr/>
          <p:nvPr/>
        </p:nvSpPr>
        <p:spPr>
          <a:xfrm>
            <a:off x="-80908" y="4506749"/>
            <a:ext cx="2561535" cy="1925631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Детский столик для рисования используется не по назначению</a:t>
            </a:r>
          </a:p>
        </p:txBody>
      </p:sp>
      <p:sp>
        <p:nvSpPr>
          <p:cNvPr id="9" name="Пятно 1 6">
            <a:extLst>
              <a:ext uri="{FF2B5EF4-FFF2-40B4-BE49-F238E27FC236}">
                <a16:creationId xmlns:a16="http://schemas.microsoft.com/office/drawing/2014/main" id="{8B56C5BE-44E4-4707-AF61-417C3F302699}"/>
              </a:ext>
            </a:extLst>
          </p:cNvPr>
          <p:cNvSpPr/>
          <p:nvPr/>
        </p:nvSpPr>
        <p:spPr>
          <a:xfrm>
            <a:off x="1041505" y="1854667"/>
            <a:ext cx="2059708" cy="1272429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Нет стаканчиков, урны</a:t>
            </a:r>
          </a:p>
        </p:txBody>
      </p:sp>
      <p:sp>
        <p:nvSpPr>
          <p:cNvPr id="13" name="Пятно 1 6">
            <a:extLst>
              <a:ext uri="{FF2B5EF4-FFF2-40B4-BE49-F238E27FC236}">
                <a16:creationId xmlns:a16="http://schemas.microsoft.com/office/drawing/2014/main" id="{BD2692C5-46DC-417E-B17B-0CF7E0A1CD78}"/>
              </a:ext>
            </a:extLst>
          </p:cNvPr>
          <p:cNvSpPr/>
          <p:nvPr/>
        </p:nvSpPr>
        <p:spPr>
          <a:xfrm>
            <a:off x="4275713" y="1914188"/>
            <a:ext cx="2116349" cy="1272429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Кулер размещен небезопасно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C274B9A9-9D09-4DA7-A5C7-62B915F31ADF}"/>
              </a:ext>
            </a:extLst>
          </p:cNvPr>
          <p:cNvSpPr/>
          <p:nvPr/>
        </p:nvSpPr>
        <p:spPr>
          <a:xfrm>
            <a:off x="2071359" y="3186618"/>
            <a:ext cx="2335541" cy="1925630"/>
          </a:xfrm>
          <a:prstGeom prst="ellipse">
            <a:avLst/>
          </a:prstGeom>
          <a:solidFill>
            <a:schemeClr val="bg1">
              <a:alpha val="1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E4910CE6-2937-4360-AEB5-57A00C63B1E4}"/>
              </a:ext>
            </a:extLst>
          </p:cNvPr>
          <p:cNvCxnSpPr>
            <a:cxnSpLocks/>
          </p:cNvCxnSpPr>
          <p:nvPr/>
        </p:nvCxnSpPr>
        <p:spPr>
          <a:xfrm flipV="1">
            <a:off x="2209800" y="4447228"/>
            <a:ext cx="1181730" cy="6650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4D4B442D-63C9-4932-A9AF-BF3EA367C724}"/>
              </a:ext>
            </a:extLst>
          </p:cNvPr>
          <p:cNvCxnSpPr>
            <a:cxnSpLocks/>
          </p:cNvCxnSpPr>
          <p:nvPr/>
        </p:nvCxnSpPr>
        <p:spPr>
          <a:xfrm>
            <a:off x="2462001" y="2921162"/>
            <a:ext cx="776609" cy="12355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B569758E-452F-4707-8FB8-2C40EB6206E2}"/>
              </a:ext>
            </a:extLst>
          </p:cNvPr>
          <p:cNvCxnSpPr>
            <a:cxnSpLocks/>
          </p:cNvCxnSpPr>
          <p:nvPr/>
        </p:nvCxnSpPr>
        <p:spPr>
          <a:xfrm flipH="1">
            <a:off x="3784600" y="2988291"/>
            <a:ext cx="1184392" cy="11683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90953CAE-8DE6-4E3C-9916-70A294A17AB1}"/>
              </a:ext>
            </a:extLst>
          </p:cNvPr>
          <p:cNvCxnSpPr/>
          <p:nvPr/>
        </p:nvCxnSpPr>
        <p:spPr>
          <a:xfrm flipV="1">
            <a:off x="9417109" y="2699396"/>
            <a:ext cx="342975" cy="667116"/>
          </a:xfrm>
          <a:prstGeom prst="straightConnector1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9037F57-6A5F-43A9-B6DB-22DCA4CB19D6}"/>
              </a:ext>
            </a:extLst>
          </p:cNvPr>
          <p:cNvSpPr/>
          <p:nvPr/>
        </p:nvSpPr>
        <p:spPr>
          <a:xfrm>
            <a:off x="9760083" y="2230909"/>
            <a:ext cx="1367867" cy="468487"/>
          </a:xfrm>
          <a:prstGeom prst="rect">
            <a:avLst/>
          </a:prstGeom>
          <a:solidFill>
            <a:srgbClr val="B496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Кабинет массажа</a:t>
            </a:r>
          </a:p>
        </p:txBody>
      </p:sp>
    </p:spTree>
    <p:extLst>
      <p:ext uri="{BB962C8B-B14F-4D97-AF65-F5344CB8AC3E}">
        <p14:creationId xmlns:p14="http://schemas.microsoft.com/office/powerpoint/2010/main" val="39467308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541038" y="846340"/>
            <a:ext cx="8965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«Количество мест в зоне (зонах) комфортного ожидания»</a:t>
            </a: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B2F8D1-81BC-45E0-9B64-F3FFE7671F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434180"/>
            <a:ext cx="6644497" cy="2653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BF2093-B538-49E3-952A-831FEE5645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891" y="3854047"/>
            <a:ext cx="7011322" cy="29395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Пятно 1 7">
            <a:extLst>
              <a:ext uri="{FF2B5EF4-FFF2-40B4-BE49-F238E27FC236}">
                <a16:creationId xmlns:a16="http://schemas.microsoft.com/office/drawing/2014/main" id="{1BFEFA2D-303A-4105-A29F-81E657EF813A}"/>
              </a:ext>
            </a:extLst>
          </p:cNvPr>
          <p:cNvSpPr/>
          <p:nvPr/>
        </p:nvSpPr>
        <p:spPr>
          <a:xfrm>
            <a:off x="3092104" y="4741013"/>
            <a:ext cx="2367218" cy="1766271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B050"/>
                </a:solidFill>
              </a:rPr>
              <a:t>В соседнем холле зона без кабинетов!</a:t>
            </a:r>
          </a:p>
        </p:txBody>
      </p:sp>
    </p:spTree>
    <p:extLst>
      <p:ext uri="{BB962C8B-B14F-4D97-AF65-F5344CB8AC3E}">
        <p14:creationId xmlns:p14="http://schemas.microsoft.com/office/powerpoint/2010/main" val="29980685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541038" y="846340"/>
            <a:ext cx="8965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«Количество мест в зоне (зонах) комфортного ожидания»</a:t>
            </a: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F97520-F395-4011-9C8B-108F7D76C5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79" y="1519476"/>
            <a:ext cx="8231653" cy="4959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61597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541038" y="846340"/>
            <a:ext cx="8965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«Количество мест в зоне (зонах) комфортного ожидания»</a:t>
            </a: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F97520-F395-4011-9C8B-108F7D76C5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79" y="1519476"/>
            <a:ext cx="8231653" cy="4959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ятно 1 7">
            <a:extLst>
              <a:ext uri="{FF2B5EF4-FFF2-40B4-BE49-F238E27FC236}">
                <a16:creationId xmlns:a16="http://schemas.microsoft.com/office/drawing/2014/main" id="{79A5AF1F-1FBF-4489-816D-A8592F9DD417}"/>
              </a:ext>
            </a:extLst>
          </p:cNvPr>
          <p:cNvSpPr/>
          <p:nvPr/>
        </p:nvSpPr>
        <p:spPr>
          <a:xfrm>
            <a:off x="4922520" y="2447353"/>
            <a:ext cx="2263140" cy="1545527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У сестринского поста</a:t>
            </a:r>
          </a:p>
        </p:txBody>
      </p:sp>
      <p:sp>
        <p:nvSpPr>
          <p:cNvPr id="11" name="Пятно 1 7">
            <a:extLst>
              <a:ext uri="{FF2B5EF4-FFF2-40B4-BE49-F238E27FC236}">
                <a16:creationId xmlns:a16="http://schemas.microsoft.com/office/drawing/2014/main" id="{86420D32-0829-4AEC-96BD-51943A1C6B18}"/>
              </a:ext>
            </a:extLst>
          </p:cNvPr>
          <p:cNvSpPr/>
          <p:nvPr/>
        </p:nvSpPr>
        <p:spPr>
          <a:xfrm>
            <a:off x="3289346" y="4985083"/>
            <a:ext cx="1972733" cy="1783153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У кабинетов приема</a:t>
            </a:r>
          </a:p>
        </p:txBody>
      </p:sp>
    </p:spTree>
    <p:extLst>
      <p:ext uri="{BB962C8B-B14F-4D97-AF65-F5344CB8AC3E}">
        <p14:creationId xmlns:p14="http://schemas.microsoft.com/office/powerpoint/2010/main" val="1039685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541038" y="846340"/>
            <a:ext cx="8965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«Количество мест в зоне (зонах) комфортного ожидания»</a:t>
            </a: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7CED60-492B-417F-A5CC-895386D2DE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"/>
          <a:stretch/>
        </p:blipFill>
        <p:spPr>
          <a:xfrm>
            <a:off x="301658" y="1575427"/>
            <a:ext cx="11747353" cy="370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76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08E044A-2A99-482C-85C2-81E0BB6CB7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" t="11253" r="940" b="6812"/>
          <a:stretch/>
        </p:blipFill>
        <p:spPr bwMode="auto">
          <a:xfrm>
            <a:off x="6317856" y="4651691"/>
            <a:ext cx="3244165" cy="191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28"/>
          <p:cNvGrpSpPr/>
          <p:nvPr/>
        </p:nvGrpSpPr>
        <p:grpSpPr>
          <a:xfrm>
            <a:off x="1454735" y="1035380"/>
            <a:ext cx="9665703" cy="1035947"/>
            <a:chOff x="253810" y="2414775"/>
            <a:chExt cx="9665703" cy="1035947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253810" y="2414775"/>
              <a:ext cx="9665703" cy="1035947"/>
              <a:chOff x="253810" y="2414775"/>
              <a:chExt cx="9665703" cy="1035947"/>
            </a:xfrm>
          </p:grpSpPr>
          <p:sp>
            <p:nvSpPr>
              <p:cNvPr id="45" name="Скругленный прямоугольник 44"/>
              <p:cNvSpPr/>
              <p:nvPr/>
            </p:nvSpPr>
            <p:spPr>
              <a:xfrm>
                <a:off x="2720726" y="2414775"/>
                <a:ext cx="7198787" cy="1035946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Скругленный прямоугольник 37"/>
              <p:cNvSpPr/>
              <p:nvPr/>
            </p:nvSpPr>
            <p:spPr>
              <a:xfrm>
                <a:off x="253810" y="2414775"/>
                <a:ext cx="2651138" cy="1035946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Пятиугольник 40"/>
              <p:cNvSpPr/>
              <p:nvPr/>
            </p:nvSpPr>
            <p:spPr>
              <a:xfrm>
                <a:off x="1856314" y="2414775"/>
                <a:ext cx="1837671" cy="1035947"/>
              </a:xfrm>
              <a:prstGeom prst="homePlat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9" name="Группа 8"/>
            <p:cNvGrpSpPr/>
            <p:nvPr/>
          </p:nvGrpSpPr>
          <p:grpSpPr>
            <a:xfrm>
              <a:off x="346113" y="2504512"/>
              <a:ext cx="856472" cy="856472"/>
              <a:chOff x="175611" y="2649804"/>
              <a:chExt cx="986971" cy="986971"/>
            </a:xfrm>
          </p:grpSpPr>
          <p:sp>
            <p:nvSpPr>
              <p:cNvPr id="33" name="Овал 32"/>
              <p:cNvSpPr/>
              <p:nvPr/>
            </p:nvSpPr>
            <p:spPr>
              <a:xfrm>
                <a:off x="175611" y="2649804"/>
                <a:ext cx="986971" cy="98697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" name="Прямоугольник 3"/>
              <p:cNvSpPr/>
              <p:nvPr/>
            </p:nvSpPr>
            <p:spPr>
              <a:xfrm>
                <a:off x="285908" y="2718263"/>
                <a:ext cx="785451" cy="7448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/>
                <a:r>
                  <a:rPr lang="ru-RU" sz="1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БЛОК </a:t>
                </a:r>
                <a:endParaRPr lang="ru-RU" sz="1200" dirty="0"/>
              </a:p>
            </p:txBody>
          </p:sp>
        </p:grpSp>
        <p:sp>
          <p:nvSpPr>
            <p:cNvPr id="42" name="Прямоугольник 41"/>
            <p:cNvSpPr/>
            <p:nvPr/>
          </p:nvSpPr>
          <p:spPr>
            <a:xfrm>
              <a:off x="1339239" y="2673483"/>
              <a:ext cx="1709463" cy="4500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b="1" dirty="0">
                  <a:solidFill>
                    <a:schemeClr val="accent5">
                      <a:lumMod val="50000"/>
                    </a:schemeClr>
                  </a:solidFill>
                </a:rPr>
                <a:t>«ПОТОКИ</a:t>
              </a:r>
              <a:endParaRPr lang="en-US" sz="1400" b="1" dirty="0">
                <a:solidFill>
                  <a:schemeClr val="accent5">
                    <a:lumMod val="50000"/>
                  </a:schemeClr>
                </a:solidFill>
              </a:endParaRPr>
            </a:p>
            <a:p>
              <a:r>
                <a:rPr lang="ru-RU" sz="1400" b="1" dirty="0">
                  <a:solidFill>
                    <a:schemeClr val="accent5">
                      <a:lumMod val="50000"/>
                    </a:schemeClr>
                  </a:solidFill>
                </a:rPr>
                <a:t>ПАЦИЕНТОВ»</a:t>
              </a: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5047969" y="1265608"/>
            <a:ext cx="5792662" cy="457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tx1"/>
                </a:solidFill>
              </a:rPr>
              <a:t>Упорядочение потоков пациентов и минимизация 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их пересечений – основа повышения доступности 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медицинской помощи</a:t>
            </a:r>
          </a:p>
        </p:txBody>
      </p:sp>
      <p:grpSp>
        <p:nvGrpSpPr>
          <p:cNvPr id="35" name="Группа 34"/>
          <p:cNvGrpSpPr/>
          <p:nvPr/>
        </p:nvGrpSpPr>
        <p:grpSpPr>
          <a:xfrm>
            <a:off x="6294859" y="2299629"/>
            <a:ext cx="3282521" cy="2032730"/>
            <a:chOff x="6294859" y="2299629"/>
            <a:chExt cx="3282521" cy="2032730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8" t="10775" r="609" b="14365"/>
            <a:stretch/>
          </p:blipFill>
          <p:spPr>
            <a:xfrm>
              <a:off x="6294859" y="2596765"/>
              <a:ext cx="3282521" cy="1735594"/>
            </a:xfrm>
            <a:prstGeom prst="rect">
              <a:avLst/>
            </a:prstGeom>
          </p:spPr>
        </p:pic>
        <p:sp>
          <p:nvSpPr>
            <p:cNvPr id="36" name="Прямоугольник с одним скругленным углом 35"/>
            <p:cNvSpPr/>
            <p:nvPr/>
          </p:nvSpPr>
          <p:spPr>
            <a:xfrm rot="10800000" flipH="1" flipV="1">
              <a:off x="6294859" y="2299629"/>
              <a:ext cx="3282521" cy="404033"/>
            </a:xfrm>
            <a:prstGeom prst="round1Rect">
              <a:avLst>
                <a:gd name="adj" fmla="val 36265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бъект 4"/>
            <p:cNvSpPr txBox="1">
              <a:spLocks/>
            </p:cNvSpPr>
            <p:nvPr/>
          </p:nvSpPr>
          <p:spPr>
            <a:xfrm>
              <a:off x="6302584" y="2306642"/>
              <a:ext cx="3198596" cy="397020"/>
            </a:xfrm>
            <a:prstGeom prst="rect">
              <a:avLst/>
            </a:prstGeom>
            <a:noFill/>
          </p:spPr>
          <p:txBody>
            <a:bodyPr vert="horz" wrap="square" lIns="91428" tIns="45714" rIns="91428" bIns="45714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100" b="1" dirty="0">
                  <a:solidFill>
                    <a:schemeClr val="bg1"/>
                  </a:solidFill>
                </a:rPr>
                <a:t>Минимизация пересечений здоровых </a:t>
              </a:r>
              <a:br>
                <a:rPr lang="ru-RU" sz="1100" b="1" dirty="0">
                  <a:solidFill>
                    <a:schemeClr val="bg1"/>
                  </a:solidFill>
                </a:rPr>
              </a:br>
              <a:r>
                <a:rPr lang="ru-RU" sz="1100" b="1" dirty="0">
                  <a:solidFill>
                    <a:schemeClr val="bg1"/>
                  </a:solidFill>
                </a:rPr>
                <a:t>и больных пациентов</a:t>
              </a:r>
            </a:p>
          </p:txBody>
        </p:sp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F05FBFC1-0062-0245-A681-C928993824DF}"/>
                </a:ext>
              </a:extLst>
            </p:cNvPr>
            <p:cNvSpPr/>
            <p:nvPr/>
          </p:nvSpPr>
          <p:spPr>
            <a:xfrm>
              <a:off x="6294859" y="3683403"/>
              <a:ext cx="3282521" cy="648719"/>
            </a:xfrm>
            <a:prstGeom prst="rect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80000"/>
                  </a:schemeClr>
                </a:gs>
              </a:gsLst>
              <a:lin ang="5400000" scaled="0"/>
            </a:gra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83523" tIns="83523" rIns="83523" bIns="83523" numCol="1" spcCol="38100" rtlCol="0" anchor="ctr">
              <a:noAutofit/>
            </a:bodyPr>
            <a:lstStyle/>
            <a:p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6444829" y="3920213"/>
              <a:ext cx="30742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dirty="0">
                  <a:solidFill>
                    <a:schemeClr val="bg1"/>
                  </a:solidFill>
                  <a:sym typeface="Georgia"/>
                </a:rPr>
                <a:t>г. Киров, Детский клинический </a:t>
              </a:r>
              <a:br>
                <a:rPr lang="ru-RU" sz="900" dirty="0">
                  <a:solidFill>
                    <a:schemeClr val="bg1"/>
                  </a:solidFill>
                  <a:sym typeface="Georgia"/>
                </a:rPr>
              </a:br>
              <a:r>
                <a:rPr lang="ru-RU" sz="900" dirty="0">
                  <a:solidFill>
                    <a:schemeClr val="bg1"/>
                  </a:solidFill>
                  <a:sym typeface="Georgia"/>
                </a:rPr>
                <a:t>консультативно-диагностический центр</a:t>
              </a:r>
            </a:p>
          </p:txBody>
        </p:sp>
      </p:grp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F05FBFC1-0062-0245-A681-C928993824DF}"/>
              </a:ext>
            </a:extLst>
          </p:cNvPr>
          <p:cNvSpPr/>
          <p:nvPr/>
        </p:nvSpPr>
        <p:spPr>
          <a:xfrm>
            <a:off x="6296532" y="5909817"/>
            <a:ext cx="3282521" cy="65697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80000"/>
                </a:schemeClr>
              </a:gs>
            </a:gsLst>
            <a:lin ang="5400000" scaled="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3523" tIns="83523" rIns="83523" bIns="83523" numCol="1" spcCol="38100" rtlCol="0" anchor="ctr">
            <a:noAutofit/>
          </a:bodyPr>
          <a:lstStyle/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2628390" y="2298678"/>
            <a:ext cx="3586283" cy="2034161"/>
            <a:chOff x="260382" y="2198947"/>
            <a:chExt cx="3586283" cy="2034161"/>
          </a:xfrm>
        </p:grpSpPr>
        <p:sp>
          <p:nvSpPr>
            <p:cNvPr id="47" name="Прямоугольник с одним скругленным углом 46"/>
            <p:cNvSpPr/>
            <p:nvPr/>
          </p:nvSpPr>
          <p:spPr>
            <a:xfrm rot="10800000">
              <a:off x="260384" y="3356633"/>
              <a:ext cx="3586281" cy="876475"/>
            </a:xfrm>
            <a:prstGeom prst="round1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21" name="Прямоугольник с одним скругленным углом 20"/>
            <p:cNvSpPr/>
            <p:nvPr/>
          </p:nvSpPr>
          <p:spPr>
            <a:xfrm flipH="1">
              <a:off x="260382" y="2198947"/>
              <a:ext cx="3586282" cy="1079777"/>
            </a:xfrm>
            <a:prstGeom prst="round1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840987" y="2326659"/>
              <a:ext cx="298941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ea typeface="Verdana" panose="020B0604030504040204" pitchFamily="34" charset="0"/>
                </a:rPr>
                <a:t>Количество пересечений потоков </a:t>
              </a:r>
              <a:br>
                <a:rPr lang="ru-RU" sz="1200" dirty="0">
                  <a:ea typeface="Verdana" panose="020B0604030504040204" pitchFamily="34" charset="0"/>
                </a:rPr>
              </a:br>
              <a:r>
                <a:rPr lang="ru-RU" sz="1200" dirty="0">
                  <a:ea typeface="Verdana" panose="020B0604030504040204" pitchFamily="34" charset="0"/>
                  <a:sym typeface="Verdana"/>
                </a:rPr>
                <a:t>при проведении диспансеризации, профилактических медицинских осмотров с иными потоками пациентов</a:t>
              </a:r>
              <a:endParaRPr lang="ru-RU" sz="1200" dirty="0">
                <a:ea typeface="Verdana" panose="020B0604030504040204" pitchFamily="34" charset="0"/>
                <a:cs typeface="Arial" pitchFamily="34" charset="0"/>
              </a:endParaRPr>
            </a:p>
          </p:txBody>
        </p:sp>
        <p:grpSp>
          <p:nvGrpSpPr>
            <p:cNvPr id="23" name="Группа 22"/>
            <p:cNvGrpSpPr/>
            <p:nvPr/>
          </p:nvGrpSpPr>
          <p:grpSpPr>
            <a:xfrm>
              <a:off x="538399" y="3430653"/>
              <a:ext cx="3169580" cy="701640"/>
              <a:chOff x="1539280" y="1926388"/>
              <a:chExt cx="2852644" cy="792982"/>
            </a:xfrm>
          </p:grpSpPr>
          <p:sp>
            <p:nvSpPr>
              <p:cNvPr id="25" name="Прямоугольник 24"/>
              <p:cNvSpPr/>
              <p:nvPr/>
            </p:nvSpPr>
            <p:spPr>
              <a:xfrm>
                <a:off x="1539280" y="2317468"/>
                <a:ext cx="1236667" cy="2712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80000"/>
                  </a:lnSpc>
                </a:pPr>
                <a:r>
                  <a:rPr lang="ru-RU" sz="1200" b="1" dirty="0">
                    <a:solidFill>
                      <a:schemeClr val="bg1"/>
                    </a:solidFill>
                    <a:ea typeface="Verdana" panose="020B0604030504040204" pitchFamily="34" charset="0"/>
                    <a:cs typeface="Arial" panose="020B0604020202020204" pitchFamily="34" charset="0"/>
                  </a:rPr>
                  <a:t>Не более </a:t>
                </a: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2287822" y="1926388"/>
                <a:ext cx="1178879" cy="7929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0000"/>
                  </a:lnSpc>
                  <a:buClr>
                    <a:srgbClr val="C00000"/>
                  </a:buClr>
                  <a:buSzPct val="150000"/>
                </a:pPr>
                <a:r>
                  <a:rPr lang="ru-RU" sz="3600" b="1" dirty="0">
                    <a:solidFill>
                      <a:schemeClr val="bg1"/>
                    </a:solidFill>
                    <a:latin typeface="Arial Black" panose="020B0A04020102020204" pitchFamily="34" charset="0"/>
                    <a:ea typeface="Verdana" panose="020B0604030504040204" pitchFamily="34" charset="0"/>
                  </a:rPr>
                  <a:t>3</a:t>
                </a: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2971202" y="2304522"/>
                <a:ext cx="1420722" cy="2712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ru-RU" sz="1200" b="1" dirty="0">
                    <a:solidFill>
                      <a:schemeClr val="bg1"/>
                    </a:solidFill>
                    <a:ea typeface="Verdana" panose="020B0604030504040204" pitchFamily="34" charset="0"/>
                    <a:cs typeface="Arial" panose="020B0604020202020204" pitchFamily="34" charset="0"/>
                  </a:rPr>
                  <a:t>пересечений</a:t>
                </a:r>
              </a:p>
            </p:txBody>
          </p:sp>
        </p:grpSp>
        <p:sp>
          <p:nvSpPr>
            <p:cNvPr id="46" name="Овал 45"/>
            <p:cNvSpPr/>
            <p:nvPr/>
          </p:nvSpPr>
          <p:spPr>
            <a:xfrm>
              <a:off x="363567" y="2300226"/>
              <a:ext cx="394573" cy="39457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378101" y="2321087"/>
              <a:ext cx="3385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800" b="1" dirty="0">
                  <a:solidFill>
                    <a:schemeClr val="bg1"/>
                  </a:solidFill>
                  <a:latin typeface="Arial Black" panose="020B0A04020102020204" pitchFamily="34" charset="0"/>
                  <a:ea typeface="Verdana" panose="020B0604030504040204" pitchFamily="34" charset="0"/>
                </a:rPr>
                <a:t>1</a:t>
              </a:r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31" name="Равнобедренный треугольник 30"/>
            <p:cNvSpPr/>
            <p:nvPr/>
          </p:nvSpPr>
          <p:spPr>
            <a:xfrm rot="10800000">
              <a:off x="1771352" y="3170278"/>
              <a:ext cx="564343" cy="250346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2628390" y="4529551"/>
            <a:ext cx="3586283" cy="2034161"/>
            <a:chOff x="260382" y="2198947"/>
            <a:chExt cx="3586283" cy="2034161"/>
          </a:xfrm>
        </p:grpSpPr>
        <p:sp>
          <p:nvSpPr>
            <p:cNvPr id="61" name="Прямоугольник с одним скругленным углом 60"/>
            <p:cNvSpPr/>
            <p:nvPr/>
          </p:nvSpPr>
          <p:spPr>
            <a:xfrm rot="10800000">
              <a:off x="260384" y="3356633"/>
              <a:ext cx="3586281" cy="876475"/>
            </a:xfrm>
            <a:prstGeom prst="round1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62" name="Прямоугольник с одним скругленным углом 61"/>
            <p:cNvSpPr/>
            <p:nvPr/>
          </p:nvSpPr>
          <p:spPr>
            <a:xfrm flipH="1">
              <a:off x="260382" y="2198947"/>
              <a:ext cx="3586282" cy="1079777"/>
            </a:xfrm>
            <a:prstGeom prst="round1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840987" y="2326659"/>
              <a:ext cx="275637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ea typeface="Verdana" panose="020B0604030504040204" pitchFamily="34" charset="0"/>
                </a:rPr>
                <a:t>Количество пересечений </a:t>
              </a:r>
              <a:br>
                <a:rPr lang="ru-RU" sz="1200" dirty="0">
                  <a:ea typeface="Verdana" panose="020B0604030504040204" pitchFamily="34" charset="0"/>
                </a:rPr>
              </a:br>
              <a:r>
                <a:rPr lang="ru-RU" sz="1200" dirty="0">
                  <a:ea typeface="Verdana" panose="020B0604030504040204" pitchFamily="34" charset="0"/>
                  <a:sym typeface="Verdana"/>
                </a:rPr>
                <a:t>при предоставлении платных медицинских услуг и медицинской помощи в рамках ТПГГ</a:t>
              </a:r>
              <a:endParaRPr lang="ru-RU" sz="1200" dirty="0">
                <a:ea typeface="Verdana" panose="020B0604030504040204" pitchFamily="34" charset="0"/>
                <a:cs typeface="Arial" pitchFamily="34" charset="0"/>
              </a:endParaRPr>
            </a:p>
          </p:txBody>
        </p:sp>
        <p:grpSp>
          <p:nvGrpSpPr>
            <p:cNvPr id="64" name="Группа 63"/>
            <p:cNvGrpSpPr/>
            <p:nvPr/>
          </p:nvGrpSpPr>
          <p:grpSpPr>
            <a:xfrm>
              <a:off x="538399" y="3430652"/>
              <a:ext cx="3169580" cy="671018"/>
              <a:chOff x="1539280" y="1926388"/>
              <a:chExt cx="2852644" cy="758374"/>
            </a:xfrm>
          </p:grpSpPr>
          <p:sp>
            <p:nvSpPr>
              <p:cNvPr id="68" name="Прямоугольник 67"/>
              <p:cNvSpPr/>
              <p:nvPr/>
            </p:nvSpPr>
            <p:spPr>
              <a:xfrm>
                <a:off x="1539280" y="2317468"/>
                <a:ext cx="1236667" cy="2712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80000"/>
                  </a:lnSpc>
                </a:pPr>
                <a:r>
                  <a:rPr lang="ru-RU" sz="1200" b="1" dirty="0">
                    <a:solidFill>
                      <a:schemeClr val="bg1"/>
                    </a:solidFill>
                    <a:ea typeface="Verdana" panose="020B0604030504040204" pitchFamily="34" charset="0"/>
                    <a:cs typeface="Arial" panose="020B0604020202020204" pitchFamily="34" charset="0"/>
                  </a:rPr>
                  <a:t>Не более </a:t>
                </a:r>
              </a:p>
            </p:txBody>
          </p:sp>
          <p:sp>
            <p:nvSpPr>
              <p:cNvPr id="69" name="Прямоугольник 68"/>
              <p:cNvSpPr/>
              <p:nvPr/>
            </p:nvSpPr>
            <p:spPr>
              <a:xfrm>
                <a:off x="2287822" y="1926388"/>
                <a:ext cx="1178879" cy="7583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0000"/>
                  </a:lnSpc>
                  <a:buClr>
                    <a:srgbClr val="C00000"/>
                  </a:buClr>
                  <a:buSzPct val="150000"/>
                </a:pPr>
                <a:r>
                  <a:rPr lang="ru-RU" sz="3600" b="1" dirty="0">
                    <a:solidFill>
                      <a:schemeClr val="bg1"/>
                    </a:solidFill>
                    <a:latin typeface="Arial Black" panose="020B0A04020102020204" pitchFamily="34" charset="0"/>
                    <a:ea typeface="Verdana" panose="020B0604030504040204" pitchFamily="34" charset="0"/>
                  </a:rPr>
                  <a:t>1</a:t>
                </a:r>
              </a:p>
            </p:txBody>
          </p:sp>
          <p:sp>
            <p:nvSpPr>
              <p:cNvPr id="70" name="Прямоугольник 69"/>
              <p:cNvSpPr/>
              <p:nvPr/>
            </p:nvSpPr>
            <p:spPr>
              <a:xfrm>
                <a:off x="2971202" y="2304522"/>
                <a:ext cx="1420722" cy="2712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ru-RU" sz="1200" b="1" dirty="0">
                    <a:solidFill>
                      <a:schemeClr val="bg1"/>
                    </a:solidFill>
                    <a:ea typeface="Verdana" panose="020B0604030504040204" pitchFamily="34" charset="0"/>
                    <a:cs typeface="Arial" panose="020B0604020202020204" pitchFamily="34" charset="0"/>
                  </a:rPr>
                  <a:t>пересечения</a:t>
                </a:r>
              </a:p>
            </p:txBody>
          </p:sp>
        </p:grpSp>
        <p:sp>
          <p:nvSpPr>
            <p:cNvPr id="65" name="Овал 64"/>
            <p:cNvSpPr/>
            <p:nvPr/>
          </p:nvSpPr>
          <p:spPr>
            <a:xfrm>
              <a:off x="363567" y="2300226"/>
              <a:ext cx="394573" cy="39457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378101" y="2321087"/>
              <a:ext cx="3385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800" b="1" dirty="0">
                  <a:solidFill>
                    <a:schemeClr val="bg1"/>
                  </a:solidFill>
                  <a:latin typeface="Arial Black" panose="020B0A04020102020204" pitchFamily="34" charset="0"/>
                  <a:ea typeface="Verdana" panose="020B0604030504040204" pitchFamily="34" charset="0"/>
                </a:rPr>
                <a:t>2</a:t>
              </a:r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67" name="Равнобедренный треугольник 66"/>
            <p:cNvSpPr/>
            <p:nvPr/>
          </p:nvSpPr>
          <p:spPr>
            <a:xfrm rot="10800000">
              <a:off x="1771352" y="3170278"/>
              <a:ext cx="564343" cy="250346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48" name="Заголовок 1"/>
          <p:cNvSpPr>
            <a:spLocks noGrp="1"/>
          </p:cNvSpPr>
          <p:nvPr>
            <p:ph type="title"/>
          </p:nvPr>
        </p:nvSpPr>
        <p:spPr>
          <a:xfrm>
            <a:off x="4275712" y="122463"/>
            <a:ext cx="7166987" cy="868137"/>
          </a:xfrm>
        </p:spPr>
        <p:txBody>
          <a:bodyPr>
            <a:no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ПЕРВЫЙ УРОВЕНЬ «НОВОЙ МОДЕЛИ МЕДИЦИНСКОЙ ОРГАНИЗАЦИИ, ОКАЗЫВАЮЩЕЙ ПЕРВИЧНУЮ МЕДИКО-САНИТАРНУЮ ПОМОЩЬ»</a:t>
            </a:r>
            <a:endParaRPr lang="ru-RU" sz="1600" kern="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9" name="Прямоугольник с одним скругленным углом 35">
            <a:extLst>
              <a:ext uri="{FF2B5EF4-FFF2-40B4-BE49-F238E27FC236}">
                <a16:creationId xmlns:a16="http://schemas.microsoft.com/office/drawing/2014/main" id="{DA8DB8EE-A734-4CCF-9C29-12C4D8A05209}"/>
              </a:ext>
            </a:extLst>
          </p:cNvPr>
          <p:cNvSpPr/>
          <p:nvPr/>
        </p:nvSpPr>
        <p:spPr>
          <a:xfrm rot="10800000" flipH="1" flipV="1">
            <a:off x="6319751" y="4489799"/>
            <a:ext cx="3242271" cy="393352"/>
          </a:xfrm>
          <a:prstGeom prst="round1Rect">
            <a:avLst>
              <a:gd name="adj" fmla="val 3626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бъект 4">
            <a:extLst>
              <a:ext uri="{FF2B5EF4-FFF2-40B4-BE49-F238E27FC236}">
                <a16:creationId xmlns:a16="http://schemas.microsoft.com/office/drawing/2014/main" id="{896205E6-E775-486D-B393-3BF905F5D562}"/>
              </a:ext>
            </a:extLst>
          </p:cNvPr>
          <p:cNvSpPr txBox="1">
            <a:spLocks/>
          </p:cNvSpPr>
          <p:nvPr/>
        </p:nvSpPr>
        <p:spPr>
          <a:xfrm>
            <a:off x="6327476" y="4496811"/>
            <a:ext cx="3159375" cy="397020"/>
          </a:xfrm>
          <a:prstGeom prst="rect">
            <a:avLst/>
          </a:prstGeom>
          <a:noFill/>
        </p:spPr>
        <p:txBody>
          <a:bodyPr vert="horz" wrap="square" lIns="91428" tIns="45714" rIns="91428" bIns="45714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dirty="0">
                <a:solidFill>
                  <a:schemeClr val="bg1"/>
                </a:solidFill>
              </a:rPr>
              <a:t>Разведение потоков пациентов в пространстве</a:t>
            </a:r>
          </a:p>
        </p:txBody>
      </p:sp>
    </p:spTree>
    <p:extLst>
      <p:ext uri="{BB962C8B-B14F-4D97-AF65-F5344CB8AC3E}">
        <p14:creationId xmlns:p14="http://schemas.microsoft.com/office/powerpoint/2010/main" val="35063623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541038" y="846340"/>
            <a:ext cx="8965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«Количество мест в зоне (зонах) комфортного ожидания»</a:t>
            </a: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7CED60-492B-417F-A5CC-895386D2DE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"/>
          <a:stretch/>
        </p:blipFill>
        <p:spPr>
          <a:xfrm>
            <a:off x="301658" y="1575427"/>
            <a:ext cx="11747353" cy="3708733"/>
          </a:xfrm>
          <a:prstGeom prst="rect">
            <a:avLst/>
          </a:prstGeom>
        </p:spPr>
      </p:pic>
      <p:sp>
        <p:nvSpPr>
          <p:cNvPr id="13" name="Пятно 1 7">
            <a:extLst>
              <a:ext uri="{FF2B5EF4-FFF2-40B4-BE49-F238E27FC236}">
                <a16:creationId xmlns:a16="http://schemas.microsoft.com/office/drawing/2014/main" id="{46421847-E5B3-4F25-AD2B-DB4639363CEB}"/>
              </a:ext>
            </a:extLst>
          </p:cNvPr>
          <p:cNvSpPr/>
          <p:nvPr/>
        </p:nvSpPr>
        <p:spPr>
          <a:xfrm>
            <a:off x="1267502" y="3695436"/>
            <a:ext cx="2164742" cy="1417349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B050"/>
                </a:solidFill>
              </a:rPr>
              <a:t>Кулер с одноразовыми стаканами</a:t>
            </a:r>
          </a:p>
        </p:txBody>
      </p:sp>
      <p:sp>
        <p:nvSpPr>
          <p:cNvPr id="14" name="Пятно 1 8">
            <a:extLst>
              <a:ext uri="{FF2B5EF4-FFF2-40B4-BE49-F238E27FC236}">
                <a16:creationId xmlns:a16="http://schemas.microsoft.com/office/drawing/2014/main" id="{C27101E2-1080-44A2-818C-A8B009C8EFF6}"/>
              </a:ext>
            </a:extLst>
          </p:cNvPr>
          <p:cNvSpPr/>
          <p:nvPr/>
        </p:nvSpPr>
        <p:spPr>
          <a:xfrm>
            <a:off x="3372885" y="1737443"/>
            <a:ext cx="2013196" cy="1290321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B050"/>
                </a:solidFill>
              </a:rPr>
              <a:t>Вендинговый аппарат</a:t>
            </a:r>
          </a:p>
        </p:txBody>
      </p:sp>
      <p:sp>
        <p:nvSpPr>
          <p:cNvPr id="17" name="Пятно 1 6">
            <a:extLst>
              <a:ext uri="{FF2B5EF4-FFF2-40B4-BE49-F238E27FC236}">
                <a16:creationId xmlns:a16="http://schemas.microsoft.com/office/drawing/2014/main" id="{14088E8F-6F7B-47AD-A991-DD7E12F9BFCF}"/>
              </a:ext>
            </a:extLst>
          </p:cNvPr>
          <p:cNvSpPr/>
          <p:nvPr/>
        </p:nvSpPr>
        <p:spPr>
          <a:xfrm>
            <a:off x="6433527" y="2030870"/>
            <a:ext cx="1879772" cy="1075337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B050"/>
                </a:solidFill>
              </a:rPr>
              <a:t>Выделенная зона</a:t>
            </a:r>
          </a:p>
        </p:txBody>
      </p:sp>
      <p:sp>
        <p:nvSpPr>
          <p:cNvPr id="11" name="Пятно 1 6">
            <a:extLst>
              <a:ext uri="{FF2B5EF4-FFF2-40B4-BE49-F238E27FC236}">
                <a16:creationId xmlns:a16="http://schemas.microsoft.com/office/drawing/2014/main" id="{5BEB906C-3B56-4D38-AE5E-58570333317B}"/>
              </a:ext>
            </a:extLst>
          </p:cNvPr>
          <p:cNvSpPr/>
          <p:nvPr/>
        </p:nvSpPr>
        <p:spPr>
          <a:xfrm>
            <a:off x="354931" y="1617263"/>
            <a:ext cx="1420496" cy="1066495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Урна не у кулера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BEA0E28B-FB77-4D6B-85AE-9CBD2BFF6B11}"/>
              </a:ext>
            </a:extLst>
          </p:cNvPr>
          <p:cNvCxnSpPr>
            <a:cxnSpLocks/>
          </p:cNvCxnSpPr>
          <p:nvPr/>
        </p:nvCxnSpPr>
        <p:spPr>
          <a:xfrm flipH="1">
            <a:off x="456673" y="2568538"/>
            <a:ext cx="595419" cy="13067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ятно 1 6">
            <a:extLst>
              <a:ext uri="{FF2B5EF4-FFF2-40B4-BE49-F238E27FC236}">
                <a16:creationId xmlns:a16="http://schemas.microsoft.com/office/drawing/2014/main" id="{5FA9944A-05CE-4E45-A505-83868B6077D3}"/>
              </a:ext>
            </a:extLst>
          </p:cNvPr>
          <p:cNvSpPr/>
          <p:nvPr/>
        </p:nvSpPr>
        <p:spPr>
          <a:xfrm>
            <a:off x="8202972" y="1849355"/>
            <a:ext cx="1811975" cy="1066495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Не обозначена</a:t>
            </a:r>
          </a:p>
        </p:txBody>
      </p:sp>
    </p:spTree>
    <p:extLst>
      <p:ext uri="{BB962C8B-B14F-4D97-AF65-F5344CB8AC3E}">
        <p14:creationId xmlns:p14="http://schemas.microsoft.com/office/powerpoint/2010/main" val="18603808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41AB053-9B4C-4B12-BFCB-A5DF79252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7280"/>
            <a:ext cx="12190413" cy="35767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1541038" y="846340"/>
            <a:ext cx="8965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«Количество мест в зоне (зонах) комфортного ожидания»</a:t>
            </a: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29383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41AB053-9B4C-4B12-BFCB-A5DF79252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7280"/>
            <a:ext cx="12190413" cy="35767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1541038" y="846340"/>
            <a:ext cx="8965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«Количество мест в зоне (зонах) комфортного ожидания»</a:t>
            </a: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7" name="Пятно 1 6"/>
          <p:cNvSpPr/>
          <p:nvPr/>
        </p:nvSpPr>
        <p:spPr>
          <a:xfrm>
            <a:off x="151533" y="1671730"/>
            <a:ext cx="2834746" cy="1484291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B050"/>
                </a:solidFill>
              </a:rPr>
              <a:t>Около административных кабинетов</a:t>
            </a:r>
          </a:p>
        </p:txBody>
      </p:sp>
      <p:sp>
        <p:nvSpPr>
          <p:cNvPr id="8" name="Пятно 1 7"/>
          <p:cNvSpPr/>
          <p:nvPr/>
        </p:nvSpPr>
        <p:spPr>
          <a:xfrm>
            <a:off x="5353497" y="1308005"/>
            <a:ext cx="2367218" cy="1766271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B050"/>
                </a:solidFill>
              </a:rPr>
              <a:t>Кулер с одноразовыми стаканами</a:t>
            </a:r>
          </a:p>
        </p:txBody>
      </p:sp>
      <p:sp>
        <p:nvSpPr>
          <p:cNvPr id="10" name="Пятно 1 9"/>
          <p:cNvSpPr/>
          <p:nvPr/>
        </p:nvSpPr>
        <p:spPr>
          <a:xfrm>
            <a:off x="2986279" y="2580995"/>
            <a:ext cx="2367218" cy="1766271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B050"/>
                </a:solidFill>
              </a:rPr>
              <a:t>Мягкие посадочные места (8)</a:t>
            </a:r>
          </a:p>
        </p:txBody>
      </p:sp>
      <p:sp>
        <p:nvSpPr>
          <p:cNvPr id="13" name="Пятно 1 7">
            <a:extLst>
              <a:ext uri="{FF2B5EF4-FFF2-40B4-BE49-F238E27FC236}">
                <a16:creationId xmlns:a16="http://schemas.microsoft.com/office/drawing/2014/main" id="{44475AC1-DB22-4C1A-9A05-7685EF30E404}"/>
              </a:ext>
            </a:extLst>
          </p:cNvPr>
          <p:cNvSpPr/>
          <p:nvPr/>
        </p:nvSpPr>
        <p:spPr>
          <a:xfrm>
            <a:off x="7720715" y="1308005"/>
            <a:ext cx="2059708" cy="1607127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Не обозначена</a:t>
            </a:r>
          </a:p>
        </p:txBody>
      </p:sp>
    </p:spTree>
    <p:extLst>
      <p:ext uri="{BB962C8B-B14F-4D97-AF65-F5344CB8AC3E}">
        <p14:creationId xmlns:p14="http://schemas.microsoft.com/office/powerpoint/2010/main" val="6168780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541038" y="846340"/>
            <a:ext cx="8965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«Количество мест в зоне (зонах) комфортного ожидания»</a:t>
            </a: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577" y="1439500"/>
            <a:ext cx="7675850" cy="51242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05160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541038" y="846340"/>
            <a:ext cx="8965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«Количество мест в зоне (зонах) комфортного ожидания»</a:t>
            </a: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28" y="1635367"/>
            <a:ext cx="6989471" cy="46658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751" y="1635367"/>
            <a:ext cx="3280135" cy="46593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35883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541038" y="846340"/>
            <a:ext cx="8965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«Количество мест в зоне (зонах) комфортного ожидания»</a:t>
            </a: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654" y="1745725"/>
            <a:ext cx="3280135" cy="46593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5" y="1580046"/>
            <a:ext cx="4351865" cy="29052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767" y="3499997"/>
            <a:ext cx="4351865" cy="29051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ятно 1 6"/>
          <p:cNvSpPr/>
          <p:nvPr/>
        </p:nvSpPr>
        <p:spPr>
          <a:xfrm>
            <a:off x="1304763" y="4075412"/>
            <a:ext cx="2059708" cy="1607127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B050"/>
                </a:solidFill>
              </a:rPr>
              <a:t>Выделенная зона</a:t>
            </a:r>
          </a:p>
        </p:txBody>
      </p:sp>
      <p:sp>
        <p:nvSpPr>
          <p:cNvPr id="8" name="Пятно 1 7"/>
          <p:cNvSpPr/>
          <p:nvPr/>
        </p:nvSpPr>
        <p:spPr>
          <a:xfrm>
            <a:off x="6806281" y="1933932"/>
            <a:ext cx="2367218" cy="1766271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B050"/>
                </a:solidFill>
              </a:rPr>
              <a:t>Кулер с одноразовыми стаканами</a:t>
            </a:r>
          </a:p>
        </p:txBody>
      </p:sp>
      <p:sp>
        <p:nvSpPr>
          <p:cNvPr id="9" name="Пятно 1 8"/>
          <p:cNvSpPr/>
          <p:nvPr/>
        </p:nvSpPr>
        <p:spPr>
          <a:xfrm>
            <a:off x="9173499" y="1018858"/>
            <a:ext cx="2367218" cy="1766271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B050"/>
                </a:solidFill>
              </a:rPr>
              <a:t>Вендинговые аппараты</a:t>
            </a:r>
          </a:p>
        </p:txBody>
      </p:sp>
      <p:sp>
        <p:nvSpPr>
          <p:cNvPr id="10" name="Пятно 1 9"/>
          <p:cNvSpPr/>
          <p:nvPr/>
        </p:nvSpPr>
        <p:spPr>
          <a:xfrm>
            <a:off x="3601078" y="3112704"/>
            <a:ext cx="2367218" cy="1766271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B050"/>
                </a:solidFill>
              </a:rPr>
              <a:t>Мягкие посадочные места (22)</a:t>
            </a:r>
          </a:p>
        </p:txBody>
      </p:sp>
      <p:sp>
        <p:nvSpPr>
          <p:cNvPr id="11" name="Пятно 1 6">
            <a:extLst>
              <a:ext uri="{FF2B5EF4-FFF2-40B4-BE49-F238E27FC236}">
                <a16:creationId xmlns:a16="http://schemas.microsoft.com/office/drawing/2014/main" id="{98393174-CE2B-4B03-A06E-A24C05055F9B}"/>
              </a:ext>
            </a:extLst>
          </p:cNvPr>
          <p:cNvSpPr/>
          <p:nvPr/>
        </p:nvSpPr>
        <p:spPr>
          <a:xfrm>
            <a:off x="1541038" y="1209941"/>
            <a:ext cx="2059708" cy="1607127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B050"/>
                </a:solidFill>
              </a:rPr>
              <a:t>Зона обозначена </a:t>
            </a:r>
          </a:p>
        </p:txBody>
      </p:sp>
    </p:spTree>
    <p:extLst>
      <p:ext uri="{BB962C8B-B14F-4D97-AF65-F5344CB8AC3E}">
        <p14:creationId xmlns:p14="http://schemas.microsoft.com/office/powerpoint/2010/main" val="39404901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0414" cy="685958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16382" y="4581905"/>
            <a:ext cx="89653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sz="2800" b="1" dirty="0">
                <a:solidFill>
                  <a:schemeClr val="bg1"/>
                </a:solidFill>
              </a:rPr>
              <a:t>Критерий 5</a:t>
            </a:r>
          </a:p>
          <a:p>
            <a:pPr algn="ctr">
              <a:spcAft>
                <a:spcPts val="0"/>
              </a:spcAft>
              <a:tabLst>
                <a:tab pos="295275" algn="l"/>
              </a:tabLst>
            </a:pPr>
            <a:endParaRPr lang="ru-RU" sz="2800" b="1" dirty="0">
              <a:solidFill>
                <a:schemeClr val="bg1"/>
              </a:solidFill>
            </a:endParaRPr>
          </a:p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sz="2800" dirty="0">
                <a:solidFill>
                  <a:schemeClr val="bg1"/>
                </a:solidFill>
              </a:rPr>
              <a:t>«Организация системы навигации»</a:t>
            </a:r>
          </a:p>
        </p:txBody>
      </p:sp>
    </p:spTree>
    <p:extLst>
      <p:ext uri="{BB962C8B-B14F-4D97-AF65-F5344CB8AC3E}">
        <p14:creationId xmlns:p14="http://schemas.microsoft.com/office/powerpoint/2010/main" val="16587786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70904" y="1104644"/>
            <a:ext cx="51565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600" b="1" dirty="0">
                <a:solidFill>
                  <a:srgbClr val="0070C0"/>
                </a:solidFill>
              </a:rPr>
              <a:t>Критерий «Организация системы навигации»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969509" y="2283494"/>
            <a:ext cx="359972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Для оценки достижения целевого значения критерия – время, потраченное на поиск необходимой информации об объекте (кабинете, отделении, подразделении и пр.), в том числе в точке ветвления маршрута, занимает не более 30 секунд – </a:t>
            </a:r>
            <a:r>
              <a:rPr lang="ru-RU" sz="1600" b="1" dirty="0"/>
              <a:t>изучается поэтажный план медицинской организации</a:t>
            </a:r>
            <a:r>
              <a:rPr lang="ru-RU" sz="1600" dirty="0"/>
              <a:t>, заполняется проверочный лист.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475103" y="846151"/>
            <a:ext cx="855541" cy="855541"/>
            <a:chOff x="522097" y="1557153"/>
            <a:chExt cx="855541" cy="855541"/>
          </a:xfrm>
        </p:grpSpPr>
        <p:sp>
          <p:nvSpPr>
            <p:cNvPr id="27" name="Овал 26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57" y="1708263"/>
              <a:ext cx="555076" cy="55536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234" y="1552627"/>
            <a:ext cx="7770813" cy="54235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578" y="2129852"/>
            <a:ext cx="6220126" cy="40430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4" t="11405" r="7066" b="12269"/>
          <a:stretch/>
        </p:blipFill>
        <p:spPr>
          <a:xfrm>
            <a:off x="475103" y="2283494"/>
            <a:ext cx="494406" cy="53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144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5" t="1" r="16717" b="42506"/>
          <a:stretch/>
        </p:blipFill>
        <p:spPr>
          <a:xfrm>
            <a:off x="5598347" y="1148982"/>
            <a:ext cx="6592066" cy="52392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70904" y="1104644"/>
            <a:ext cx="51565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600" b="1" dirty="0">
                <a:solidFill>
                  <a:srgbClr val="0070C0"/>
                </a:solidFill>
              </a:rPr>
              <a:t>Критерий «Организация системы навигации»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475103" y="846151"/>
            <a:ext cx="855541" cy="855541"/>
            <a:chOff x="522097" y="1557153"/>
            <a:chExt cx="855541" cy="855541"/>
          </a:xfrm>
        </p:grpSpPr>
        <p:sp>
          <p:nvSpPr>
            <p:cNvPr id="27" name="Овал 26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57" y="1708263"/>
              <a:ext cx="555076" cy="55536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2" name="Прямоугольник 11"/>
          <p:cNvSpPr/>
          <p:nvPr/>
        </p:nvSpPr>
        <p:spPr>
          <a:xfrm>
            <a:off x="1287101" y="2740114"/>
            <a:ext cx="395011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Для оценки достижения целевого значения критерия – время, потраченное на поиск необходимой информации об объекте (кабинете, отделении, подразделении и пр.), в том числе в точке ветвления маршрута, занимает не более 30 секунд – изучается поэтажный план медицинской организации, </a:t>
            </a:r>
            <a:r>
              <a:rPr lang="ru-RU" sz="1600" b="1" dirty="0"/>
              <a:t>заполняется проверочный лист.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692001"/>
              </p:ext>
            </p:extLst>
          </p:nvPr>
        </p:nvGraphicFramePr>
        <p:xfrm>
          <a:off x="6469651" y="1701690"/>
          <a:ext cx="5607194" cy="482670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869065">
                  <a:extLst>
                    <a:ext uri="{9D8B030D-6E8A-4147-A177-3AD203B41FA5}">
                      <a16:colId xmlns:a16="http://schemas.microsoft.com/office/drawing/2014/main" val="3399644677"/>
                    </a:ext>
                  </a:extLst>
                </a:gridCol>
                <a:gridCol w="934532">
                  <a:extLst>
                    <a:ext uri="{9D8B030D-6E8A-4147-A177-3AD203B41FA5}">
                      <a16:colId xmlns:a16="http://schemas.microsoft.com/office/drawing/2014/main" val="631415035"/>
                    </a:ext>
                  </a:extLst>
                </a:gridCol>
                <a:gridCol w="934532">
                  <a:extLst>
                    <a:ext uri="{9D8B030D-6E8A-4147-A177-3AD203B41FA5}">
                      <a16:colId xmlns:a16="http://schemas.microsoft.com/office/drawing/2014/main" val="113011840"/>
                    </a:ext>
                  </a:extLst>
                </a:gridCol>
                <a:gridCol w="934533">
                  <a:extLst>
                    <a:ext uri="{9D8B030D-6E8A-4147-A177-3AD203B41FA5}">
                      <a16:colId xmlns:a16="http://schemas.microsoft.com/office/drawing/2014/main" val="3626050978"/>
                    </a:ext>
                  </a:extLst>
                </a:gridCol>
                <a:gridCol w="934532">
                  <a:extLst>
                    <a:ext uri="{9D8B030D-6E8A-4147-A177-3AD203B41FA5}">
                      <a16:colId xmlns:a16="http://schemas.microsoft.com/office/drawing/2014/main" val="4158645363"/>
                    </a:ext>
                  </a:extLst>
                </a:gridCol>
              </a:tblGrid>
              <a:tr h="23107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Точки ветвления маршрутов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Конечные точки маршрутов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Результат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каждой точке ветвления, сек.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904215"/>
                  </a:ext>
                </a:extLst>
              </a:tr>
              <a:tr h="231070"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Кабинет</a:t>
                      </a:r>
                    </a:p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сек.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Кабинет</a:t>
                      </a:r>
                    </a:p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сек.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Кабинет</a:t>
                      </a:r>
                    </a:p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сек.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837640"/>
                  </a:ext>
                </a:extLst>
              </a:tr>
              <a:tr h="2310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779518"/>
                  </a:ext>
                </a:extLst>
              </a:tr>
              <a:tr h="23107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Этаж 1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4461941"/>
                  </a:ext>
                </a:extLst>
              </a:tr>
              <a:tr h="226014"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97143"/>
                  </a:ext>
                </a:extLst>
              </a:tr>
              <a:tr h="231071"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528265"/>
                  </a:ext>
                </a:extLst>
              </a:tr>
              <a:tr h="231071"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2930955"/>
                  </a:ext>
                </a:extLst>
              </a:tr>
              <a:tr h="231070"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221209"/>
                  </a:ext>
                </a:extLst>
              </a:tr>
              <a:tr h="23107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Этаж 2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403179"/>
                  </a:ext>
                </a:extLst>
              </a:tr>
              <a:tr h="231071"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04009"/>
                  </a:ext>
                </a:extLst>
              </a:tr>
              <a:tr h="231071"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615936"/>
                  </a:ext>
                </a:extLst>
              </a:tr>
              <a:tr h="231071"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091338"/>
                  </a:ext>
                </a:extLst>
              </a:tr>
              <a:tr h="231070"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65648"/>
                  </a:ext>
                </a:extLst>
              </a:tr>
              <a:tr h="23107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Этаж 3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766558"/>
                  </a:ext>
                </a:extLst>
              </a:tr>
              <a:tr h="231071"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586794"/>
                  </a:ext>
                </a:extLst>
              </a:tr>
              <a:tr h="231070"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708656"/>
                  </a:ext>
                </a:extLst>
              </a:tr>
              <a:tr h="231071"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656814"/>
                  </a:ext>
                </a:extLst>
              </a:tr>
              <a:tr h="231071"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253475"/>
                  </a:ext>
                </a:extLst>
              </a:tr>
              <a:tr h="273280">
                <a:tc gridSpan="4"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принятия решения в точках ветвления маршрутов: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367704"/>
                  </a:ext>
                </a:extLst>
              </a:tr>
              <a:tr h="259029">
                <a:tc gridSpan="4"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Достижение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целевого значения (да/нет):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510472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4" t="11405" r="7066" b="12269"/>
          <a:stretch/>
        </p:blipFill>
        <p:spPr>
          <a:xfrm>
            <a:off x="580410" y="2471752"/>
            <a:ext cx="494406" cy="53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02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70904" y="1104644"/>
            <a:ext cx="51565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600" b="1" dirty="0">
                <a:solidFill>
                  <a:srgbClr val="0070C0"/>
                </a:solidFill>
              </a:rPr>
              <a:t>Критерий «Организация системы навигации»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475103" y="846151"/>
            <a:ext cx="855541" cy="855541"/>
            <a:chOff x="522097" y="1557153"/>
            <a:chExt cx="855541" cy="855541"/>
          </a:xfrm>
        </p:grpSpPr>
        <p:sp>
          <p:nvSpPr>
            <p:cNvPr id="27" name="Овал 26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57" y="1708263"/>
              <a:ext cx="555076" cy="55536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0" name="CustomShape 1"/>
          <p:cNvSpPr/>
          <p:nvPr/>
        </p:nvSpPr>
        <p:spPr>
          <a:xfrm>
            <a:off x="3792960" y="2558160"/>
            <a:ext cx="3856320" cy="286524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CustomShape 2"/>
          <p:cNvSpPr/>
          <p:nvPr/>
        </p:nvSpPr>
        <p:spPr>
          <a:xfrm>
            <a:off x="8878320" y="2180880"/>
            <a:ext cx="2159280" cy="323892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" name="CustomShape 3"/>
          <p:cNvSpPr/>
          <p:nvPr/>
        </p:nvSpPr>
        <p:spPr>
          <a:xfrm>
            <a:off x="385560" y="2664000"/>
            <a:ext cx="2745000" cy="301176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" name="CustomShape 4"/>
          <p:cNvSpPr/>
          <p:nvPr/>
        </p:nvSpPr>
        <p:spPr>
          <a:xfrm>
            <a:off x="475104" y="1767681"/>
            <a:ext cx="11033406" cy="3129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/>
          <a:lstStyle/>
          <a:p>
            <a:pPr marL="12600" algn="ctr">
              <a:lnSpc>
                <a:spcPct val="110000"/>
              </a:lnSpc>
              <a:spcBef>
                <a:spcPts val="96"/>
              </a:spcBef>
            </a:pPr>
            <a:r>
              <a:rPr lang="ru-RU" sz="1800" b="0" strike="noStrike" spc="-1" dirty="0">
                <a:solidFill>
                  <a:srgbClr val="000000"/>
                </a:solidFill>
                <a:ea typeface="DejaVu Sans"/>
              </a:rPr>
              <a:t>В </a:t>
            </a:r>
            <a:r>
              <a:rPr lang="ru-RU" sz="1800" b="0" strike="noStrike" spc="-12" dirty="0">
                <a:solidFill>
                  <a:srgbClr val="000000"/>
                </a:solidFill>
                <a:ea typeface="DejaVu Sans"/>
              </a:rPr>
              <a:t>первую </a:t>
            </a:r>
            <a:r>
              <a:rPr lang="ru-RU" sz="1800" b="0" strike="noStrike" spc="-15" dirty="0">
                <a:solidFill>
                  <a:srgbClr val="000000"/>
                </a:solidFill>
                <a:ea typeface="DejaVu Sans"/>
              </a:rPr>
              <a:t>очередь, </a:t>
            </a:r>
            <a:r>
              <a:rPr lang="ru-RU" sz="1800" b="0" strike="noStrike" spc="-21" dirty="0">
                <a:solidFill>
                  <a:srgbClr val="000000"/>
                </a:solidFill>
                <a:ea typeface="DejaVu Sans"/>
              </a:rPr>
              <a:t>необходимо  </a:t>
            </a:r>
            <a:r>
              <a:rPr lang="ru-RU" sz="1800" b="0" strike="noStrike" spc="-15" dirty="0">
                <a:solidFill>
                  <a:srgbClr val="000000"/>
                </a:solidFill>
                <a:ea typeface="DejaVu Sans"/>
              </a:rPr>
              <a:t>определить </a:t>
            </a:r>
            <a:r>
              <a:rPr lang="ru-RU" sz="1800" b="1" strike="noStrike" spc="-12" dirty="0">
                <a:solidFill>
                  <a:srgbClr val="C00000"/>
                </a:solidFill>
                <a:ea typeface="DejaVu Sans"/>
              </a:rPr>
              <a:t>ТОЧКИ </a:t>
            </a:r>
            <a:r>
              <a:rPr lang="ru-RU" sz="1800" b="1" strike="noStrike" spc="-7" dirty="0">
                <a:solidFill>
                  <a:srgbClr val="C00000"/>
                </a:solidFill>
                <a:ea typeface="DejaVu Sans"/>
              </a:rPr>
              <a:t>ПРИНЯТИЯ </a:t>
            </a:r>
            <a:r>
              <a:rPr lang="ru-RU" sz="1800" b="1" strike="noStrike" spc="-1" dirty="0">
                <a:solidFill>
                  <a:srgbClr val="C00000"/>
                </a:solidFill>
                <a:ea typeface="DejaVu Sans"/>
              </a:rPr>
              <a:t>РЕШЕНИЙ</a:t>
            </a:r>
            <a:endParaRPr lang="ru-RU" sz="1800" b="0" strike="noStrike" spc="-1" dirty="0"/>
          </a:p>
        </p:txBody>
      </p:sp>
      <p:sp>
        <p:nvSpPr>
          <p:cNvPr id="15" name="CustomShape 6"/>
          <p:cNvSpPr/>
          <p:nvPr/>
        </p:nvSpPr>
        <p:spPr>
          <a:xfrm>
            <a:off x="9101160" y="3207960"/>
            <a:ext cx="1355400" cy="1969560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" name="CustomShape 7"/>
          <p:cNvSpPr/>
          <p:nvPr/>
        </p:nvSpPr>
        <p:spPr>
          <a:xfrm>
            <a:off x="1080360" y="3207960"/>
            <a:ext cx="1355400" cy="1969560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" name="CustomShape 8"/>
          <p:cNvSpPr/>
          <p:nvPr/>
        </p:nvSpPr>
        <p:spPr>
          <a:xfrm>
            <a:off x="4991040" y="3207960"/>
            <a:ext cx="1355400" cy="1969560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" name="CustomShape 9"/>
          <p:cNvSpPr/>
          <p:nvPr/>
        </p:nvSpPr>
        <p:spPr>
          <a:xfrm>
            <a:off x="1050120" y="5677920"/>
            <a:ext cx="10090800" cy="100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/>
          <a:lstStyle/>
          <a:p>
            <a:pPr marL="276120">
              <a:lnSpc>
                <a:spcPct val="100000"/>
              </a:lnSpc>
              <a:spcBef>
                <a:spcPts val="96"/>
              </a:spcBef>
            </a:pPr>
            <a:r>
              <a:rPr lang="ru-RU" sz="1600" b="0" strike="noStrike" spc="-12" dirty="0">
                <a:solidFill>
                  <a:srgbClr val="000000"/>
                </a:solidFill>
                <a:latin typeface="Arial"/>
                <a:ea typeface="DejaVu Sans"/>
              </a:rPr>
              <a:t>Лестницы                       	Пересечение</a:t>
            </a:r>
            <a:r>
              <a:rPr lang="ru-RU" sz="1600" b="0" strike="noStrike" spc="26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1600" b="0" strike="noStrike" spc="-12" dirty="0">
                <a:solidFill>
                  <a:srgbClr val="000000"/>
                </a:solidFill>
                <a:latin typeface="Arial"/>
                <a:ea typeface="DejaVu Sans"/>
              </a:rPr>
              <a:t>коридоров	                                               </a:t>
            </a:r>
            <a:r>
              <a:rPr lang="ru-RU" sz="1600" b="0" strike="noStrike" spc="-21" dirty="0">
                <a:solidFill>
                  <a:srgbClr val="000000"/>
                </a:solidFill>
                <a:latin typeface="Arial"/>
                <a:ea typeface="DejaVu Sans"/>
              </a:rPr>
              <a:t>Лифт</a:t>
            </a:r>
            <a:endParaRPr lang="ru-RU" sz="1600" b="0" strike="noStrike" spc="-1" dirty="0">
              <a:latin typeface="Arial"/>
            </a:endParaRPr>
          </a:p>
          <a:p>
            <a:pPr marL="276120">
              <a:lnSpc>
                <a:spcPct val="100000"/>
              </a:lnSpc>
              <a:spcBef>
                <a:spcPts val="31"/>
              </a:spcBef>
            </a:pPr>
            <a:endParaRPr lang="ru-RU" sz="1600" b="0" strike="noStrike" spc="-1" dirty="0">
              <a:latin typeface="Arial"/>
            </a:endParaRPr>
          </a:p>
          <a:p>
            <a:pPr marL="218520" indent="-204840">
              <a:lnSpc>
                <a:spcPct val="80000"/>
              </a:lnSpc>
            </a:pPr>
            <a:r>
              <a:rPr lang="ru-RU" sz="1700" b="1" strike="noStrike" spc="-35" dirty="0">
                <a:solidFill>
                  <a:srgbClr val="0C4A7B"/>
                </a:solidFill>
                <a:latin typeface="Arial"/>
                <a:ea typeface="DejaVu Sans"/>
              </a:rPr>
              <a:t>Точки </a:t>
            </a:r>
            <a:r>
              <a:rPr lang="ru-RU" sz="1700" b="1" strike="noStrike" spc="-7" dirty="0">
                <a:solidFill>
                  <a:srgbClr val="0C4A7B"/>
                </a:solidFill>
                <a:latin typeface="Arial"/>
                <a:ea typeface="DejaVu Sans"/>
              </a:rPr>
              <a:t>принятия решений </a:t>
            </a:r>
            <a:r>
              <a:rPr lang="ru-RU" sz="1700" b="1" strike="noStrike" spc="-1" dirty="0">
                <a:solidFill>
                  <a:srgbClr val="0C4A7B"/>
                </a:solidFill>
                <a:latin typeface="Arial"/>
                <a:ea typeface="DejaVu Sans"/>
              </a:rPr>
              <a:t>– </a:t>
            </a:r>
            <a:r>
              <a:rPr lang="ru-RU" sz="1700" b="1" strike="noStrike" spc="-7" dirty="0">
                <a:solidFill>
                  <a:srgbClr val="0C4A7B"/>
                </a:solidFill>
                <a:latin typeface="Arial"/>
                <a:ea typeface="DejaVu Sans"/>
              </a:rPr>
              <a:t>пункты, </a:t>
            </a:r>
            <a:r>
              <a:rPr lang="ru-RU" sz="1700" b="1" strike="noStrike" spc="-1" dirty="0">
                <a:solidFill>
                  <a:srgbClr val="0C4A7B"/>
                </a:solidFill>
                <a:latin typeface="Arial"/>
                <a:ea typeface="DejaVu Sans"/>
              </a:rPr>
              <a:t>в </a:t>
            </a:r>
            <a:r>
              <a:rPr lang="ru-RU" sz="1700" b="1" strike="noStrike" spc="-15" dirty="0">
                <a:solidFill>
                  <a:srgbClr val="0C4A7B"/>
                </a:solidFill>
                <a:latin typeface="Arial"/>
                <a:ea typeface="DejaVu Sans"/>
              </a:rPr>
              <a:t>которых </a:t>
            </a:r>
            <a:r>
              <a:rPr lang="ru-RU" sz="1700" b="1" strike="noStrike" spc="-12" dirty="0">
                <a:solidFill>
                  <a:srgbClr val="0C4A7B"/>
                </a:solidFill>
                <a:latin typeface="Arial"/>
                <a:ea typeface="DejaVu Sans"/>
              </a:rPr>
              <a:t>посетитель </a:t>
            </a:r>
            <a:r>
              <a:rPr lang="ru-RU" sz="1700" b="1" strike="noStrike" spc="-7" dirty="0">
                <a:solidFill>
                  <a:srgbClr val="0C4A7B"/>
                </a:solidFill>
                <a:latin typeface="Arial"/>
                <a:ea typeface="DejaVu Sans"/>
              </a:rPr>
              <a:t>принимает решение </a:t>
            </a:r>
            <a:r>
              <a:rPr lang="ru-RU" sz="1700" b="1" strike="noStrike" spc="-1" dirty="0">
                <a:solidFill>
                  <a:srgbClr val="0C4A7B"/>
                </a:solidFill>
                <a:latin typeface="Arial"/>
                <a:ea typeface="DejaVu Sans"/>
              </a:rPr>
              <a:t>о </a:t>
            </a:r>
            <a:r>
              <a:rPr lang="ru-RU" sz="1700" b="1" strike="noStrike" spc="-7" dirty="0">
                <a:solidFill>
                  <a:srgbClr val="0C4A7B"/>
                </a:solidFill>
                <a:latin typeface="Arial"/>
                <a:ea typeface="DejaVu Sans"/>
              </a:rPr>
              <a:t>дальнейшем  </a:t>
            </a:r>
            <a:r>
              <a:rPr lang="ru-RU" sz="1700" b="1" strike="noStrike" spc="-12" dirty="0">
                <a:solidFill>
                  <a:srgbClr val="0C4A7B"/>
                </a:solidFill>
                <a:latin typeface="Arial"/>
                <a:ea typeface="DejaVu Sans"/>
              </a:rPr>
              <a:t>маршруте </a:t>
            </a:r>
            <a:r>
              <a:rPr lang="ru-RU" sz="1700" b="1" strike="noStrike" spc="-7" dirty="0">
                <a:solidFill>
                  <a:srgbClr val="0C4A7B"/>
                </a:solidFill>
                <a:latin typeface="Arial"/>
                <a:ea typeface="DejaVu Sans"/>
              </a:rPr>
              <a:t>(делает </a:t>
            </a:r>
            <a:r>
              <a:rPr lang="ru-RU" sz="1700" b="1" strike="noStrike" spc="-1" dirty="0">
                <a:solidFill>
                  <a:srgbClr val="0C4A7B"/>
                </a:solidFill>
                <a:latin typeface="Arial"/>
                <a:ea typeface="DejaVu Sans"/>
              </a:rPr>
              <a:t>выбор) – </a:t>
            </a:r>
            <a:r>
              <a:rPr lang="ru-RU" sz="1700" b="1" strike="noStrike" spc="-15" dirty="0">
                <a:solidFill>
                  <a:srgbClr val="0C4A7B"/>
                </a:solidFill>
                <a:latin typeface="Arial"/>
                <a:ea typeface="DejaVu Sans"/>
              </a:rPr>
              <a:t>вход, </a:t>
            </a:r>
            <a:r>
              <a:rPr lang="ru-RU" sz="1700" b="1" strike="noStrike" spc="-7" dirty="0">
                <a:solidFill>
                  <a:srgbClr val="0C4A7B"/>
                </a:solidFill>
                <a:latin typeface="Arial"/>
                <a:ea typeface="DejaVu Sans"/>
              </a:rPr>
              <a:t>регистратура, </a:t>
            </a:r>
            <a:r>
              <a:rPr lang="ru-RU" sz="1700" b="1" strike="noStrike" spc="-12" dirty="0">
                <a:solidFill>
                  <a:srgbClr val="0C4A7B"/>
                </a:solidFill>
                <a:latin typeface="Arial"/>
                <a:ea typeface="DejaVu Sans"/>
              </a:rPr>
              <a:t>пересечение </a:t>
            </a:r>
            <a:r>
              <a:rPr lang="ru-RU" sz="1700" b="1" strike="noStrike" spc="-7" dirty="0">
                <a:solidFill>
                  <a:srgbClr val="0C4A7B"/>
                </a:solidFill>
                <a:latin typeface="Arial"/>
                <a:ea typeface="DejaVu Sans"/>
              </a:rPr>
              <a:t>коридоров, </a:t>
            </a:r>
            <a:r>
              <a:rPr lang="ru-RU" sz="1700" b="1" strike="noStrike" spc="-46" dirty="0">
                <a:solidFill>
                  <a:srgbClr val="0C4A7B"/>
                </a:solidFill>
                <a:latin typeface="Arial"/>
                <a:ea typeface="DejaVu Sans"/>
              </a:rPr>
              <a:t>лифт,</a:t>
            </a:r>
            <a:r>
              <a:rPr lang="ru-RU" sz="1700" b="1" strike="noStrike" spc="216" dirty="0">
                <a:solidFill>
                  <a:srgbClr val="0C4A7B"/>
                </a:solidFill>
                <a:latin typeface="Arial"/>
                <a:ea typeface="DejaVu Sans"/>
              </a:rPr>
              <a:t> </a:t>
            </a:r>
            <a:r>
              <a:rPr lang="ru-RU" sz="1700" b="1" strike="noStrike" spc="-12" dirty="0">
                <a:solidFill>
                  <a:srgbClr val="0C4A7B"/>
                </a:solidFill>
                <a:latin typeface="Arial"/>
                <a:ea typeface="DejaVu Sans"/>
              </a:rPr>
              <a:t>лестницы</a:t>
            </a:r>
            <a:endParaRPr lang="ru-RU" sz="17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0783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Группа 153"/>
          <p:cNvGrpSpPr/>
          <p:nvPr/>
        </p:nvGrpSpPr>
        <p:grpSpPr>
          <a:xfrm>
            <a:off x="6164423" y="4548172"/>
            <a:ext cx="2825917" cy="2034160"/>
            <a:chOff x="6298545" y="3901688"/>
            <a:chExt cx="3465148" cy="2340446"/>
          </a:xfrm>
        </p:grpSpPr>
        <p:pic>
          <p:nvPicPr>
            <p:cNvPr id="155" name="Picture 2" descr="Picture 2"/>
            <p:cNvPicPr>
              <a:picLocks noChangeAspect="1"/>
            </p:cNvPicPr>
            <p:nvPr/>
          </p:nvPicPr>
          <p:blipFill rotWithShape="1">
            <a:blip r:embed="rId2"/>
            <a:srcRect l="7502" t="9377" r="12566" b="10732"/>
            <a:stretch/>
          </p:blipFill>
          <p:spPr>
            <a:xfrm>
              <a:off x="6301183" y="4290757"/>
              <a:ext cx="3275548" cy="1951377"/>
            </a:xfrm>
            <a:prstGeom prst="round2DiagRect">
              <a:avLst>
                <a:gd name="adj1" fmla="val 0"/>
                <a:gd name="adj2" fmla="val 0"/>
              </a:avLst>
            </a:prstGeom>
            <a:ln w="88900" cap="sq">
              <a:noFill/>
              <a:miter lim="800000"/>
            </a:ln>
            <a:effectLst/>
          </p:spPr>
        </p:pic>
        <p:sp>
          <p:nvSpPr>
            <p:cNvPr id="156" name="Прямоугольник с одним скругленным углом 155"/>
            <p:cNvSpPr/>
            <p:nvPr/>
          </p:nvSpPr>
          <p:spPr>
            <a:xfrm>
              <a:off x="6298545" y="3901688"/>
              <a:ext cx="3282950" cy="439985"/>
            </a:xfrm>
            <a:prstGeom prst="round1Rect">
              <a:avLst>
                <a:gd name="adj" fmla="val 36265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7" name="Объект 4"/>
            <p:cNvSpPr txBox="1">
              <a:spLocks/>
            </p:cNvSpPr>
            <p:nvPr/>
          </p:nvSpPr>
          <p:spPr>
            <a:xfrm>
              <a:off x="6377718" y="3908502"/>
              <a:ext cx="3199013" cy="456814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100" b="1" dirty="0">
                  <a:solidFill>
                    <a:schemeClr val="bg1"/>
                  </a:solidFill>
                </a:rPr>
                <a:t>Электронная система информирования</a:t>
              </a:r>
            </a:p>
          </p:txBody>
        </p:sp>
        <p:sp>
          <p:nvSpPr>
            <p:cNvPr id="158" name="Прямоугольник 157">
              <a:extLst>
                <a:ext uri="{FF2B5EF4-FFF2-40B4-BE49-F238E27FC236}">
                  <a16:creationId xmlns:a16="http://schemas.microsoft.com/office/drawing/2014/main" id="{F05FBFC1-0062-0245-A681-C928993824DF}"/>
                </a:ext>
              </a:extLst>
            </p:cNvPr>
            <p:cNvSpPr/>
            <p:nvPr/>
          </p:nvSpPr>
          <p:spPr>
            <a:xfrm>
              <a:off x="6303630" y="5346534"/>
              <a:ext cx="3273101" cy="895600"/>
            </a:xfrm>
            <a:prstGeom prst="rect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80000"/>
                  </a:schemeClr>
                </a:gs>
              </a:gsLst>
              <a:lin ang="5400000" scaled="0"/>
            </a:gra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83534" tIns="83534" rIns="83534" bIns="83534" numCol="1" spcCol="38100" rtlCol="0" anchor="ctr">
              <a:noAutofit/>
            </a:bodyPr>
            <a:lstStyle/>
            <a:p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" name="Прямоугольник 158"/>
            <p:cNvSpPr/>
            <p:nvPr/>
          </p:nvSpPr>
          <p:spPr>
            <a:xfrm>
              <a:off x="6387656" y="5896072"/>
              <a:ext cx="3376037" cy="2655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dirty="0">
                  <a:solidFill>
                    <a:schemeClr val="bg1"/>
                  </a:solidFill>
                  <a:sym typeface="Georgia"/>
                </a:rPr>
                <a:t>г. Киров, Областная клиническая больница</a:t>
              </a:r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1454735" y="1035380"/>
            <a:ext cx="9665703" cy="1035947"/>
            <a:chOff x="253810" y="2414775"/>
            <a:chExt cx="9665703" cy="1035947"/>
          </a:xfrm>
        </p:grpSpPr>
        <p:grpSp>
          <p:nvGrpSpPr>
            <p:cNvPr id="63" name="Группа 62"/>
            <p:cNvGrpSpPr/>
            <p:nvPr/>
          </p:nvGrpSpPr>
          <p:grpSpPr>
            <a:xfrm>
              <a:off x="253810" y="2414775"/>
              <a:ext cx="9665703" cy="1035947"/>
              <a:chOff x="253810" y="2414775"/>
              <a:chExt cx="9665703" cy="1035947"/>
            </a:xfrm>
          </p:grpSpPr>
          <p:sp>
            <p:nvSpPr>
              <p:cNvPr id="68" name="Скругленный прямоугольник 67"/>
              <p:cNvSpPr/>
              <p:nvPr/>
            </p:nvSpPr>
            <p:spPr>
              <a:xfrm>
                <a:off x="2720726" y="2414775"/>
                <a:ext cx="7198787" cy="1035946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Скругленный прямоугольник 68"/>
              <p:cNvSpPr/>
              <p:nvPr/>
            </p:nvSpPr>
            <p:spPr>
              <a:xfrm>
                <a:off x="253810" y="2414775"/>
                <a:ext cx="2651138" cy="1035946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0" name="Пятиугольник 69"/>
              <p:cNvSpPr/>
              <p:nvPr/>
            </p:nvSpPr>
            <p:spPr>
              <a:xfrm>
                <a:off x="1856314" y="2414775"/>
                <a:ext cx="1837671" cy="1035947"/>
              </a:xfrm>
              <a:prstGeom prst="homePlat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64" name="Группа 63"/>
            <p:cNvGrpSpPr/>
            <p:nvPr/>
          </p:nvGrpSpPr>
          <p:grpSpPr>
            <a:xfrm>
              <a:off x="346113" y="2504512"/>
              <a:ext cx="856472" cy="856472"/>
              <a:chOff x="175611" y="2649804"/>
              <a:chExt cx="986971" cy="986971"/>
            </a:xfrm>
          </p:grpSpPr>
          <p:sp>
            <p:nvSpPr>
              <p:cNvPr id="66" name="Овал 65"/>
              <p:cNvSpPr/>
              <p:nvPr/>
            </p:nvSpPr>
            <p:spPr>
              <a:xfrm>
                <a:off x="175611" y="2649804"/>
                <a:ext cx="986971" cy="98697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285908" y="2718263"/>
                <a:ext cx="785451" cy="7448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/>
                <a:r>
                  <a:rPr lang="ru-RU" sz="1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БЛОК </a:t>
                </a:r>
                <a:endParaRPr lang="ru-RU" sz="1200" dirty="0"/>
              </a:p>
            </p:txBody>
          </p:sp>
        </p:grpSp>
        <p:sp>
          <p:nvSpPr>
            <p:cNvPr id="65" name="Прямоугольник 64"/>
            <p:cNvSpPr/>
            <p:nvPr/>
          </p:nvSpPr>
          <p:spPr>
            <a:xfrm>
              <a:off x="1339239" y="2673483"/>
              <a:ext cx="1917536" cy="4500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b="1" dirty="0">
                  <a:solidFill>
                    <a:schemeClr val="accent5">
                      <a:lumMod val="50000"/>
                    </a:schemeClr>
                  </a:solidFill>
                </a:rPr>
                <a:t>«КАЧЕСТВО ПРОСТРАНСТВА»</a:t>
              </a:r>
            </a:p>
          </p:txBody>
        </p:sp>
      </p:grpSp>
      <p:sp>
        <p:nvSpPr>
          <p:cNvPr id="71" name="Прямоугольник 70"/>
          <p:cNvSpPr/>
          <p:nvPr/>
        </p:nvSpPr>
        <p:spPr>
          <a:xfrm>
            <a:off x="4960084" y="1284481"/>
            <a:ext cx="5868030" cy="457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tx1"/>
                </a:solidFill>
              </a:rPr>
              <a:t>Создание комфортной среды и доступной навигации – повышение удовлетворенности пациентов условиями пребывания в поликлинике</a:t>
            </a:r>
          </a:p>
        </p:txBody>
      </p:sp>
      <p:grpSp>
        <p:nvGrpSpPr>
          <p:cNvPr id="72" name="Группа 71"/>
          <p:cNvGrpSpPr/>
          <p:nvPr/>
        </p:nvGrpSpPr>
        <p:grpSpPr>
          <a:xfrm>
            <a:off x="389791" y="2298678"/>
            <a:ext cx="3013809" cy="2034159"/>
            <a:chOff x="260382" y="2198947"/>
            <a:chExt cx="3013809" cy="2034159"/>
          </a:xfrm>
        </p:grpSpPr>
        <p:sp>
          <p:nvSpPr>
            <p:cNvPr id="73" name="Прямоугольник с одним скругленным углом 72"/>
            <p:cNvSpPr/>
            <p:nvPr/>
          </p:nvSpPr>
          <p:spPr>
            <a:xfrm rot="10800000">
              <a:off x="260383" y="3356631"/>
              <a:ext cx="3013808" cy="876475"/>
            </a:xfrm>
            <a:prstGeom prst="round1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74" name="Прямоугольник с одним скругленным углом 73"/>
            <p:cNvSpPr/>
            <p:nvPr/>
          </p:nvSpPr>
          <p:spPr>
            <a:xfrm flipH="1">
              <a:off x="260382" y="2198947"/>
              <a:ext cx="3013809" cy="1079777"/>
            </a:xfrm>
            <a:prstGeom prst="round1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840987" y="2326659"/>
              <a:ext cx="214776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ea typeface="Verdana" panose="020B0604030504040204" pitchFamily="34" charset="0"/>
                </a:rPr>
                <a:t>Количество мест в зоне (зонах) комфортного ожидания для пациентов</a:t>
              </a:r>
            </a:p>
          </p:txBody>
        </p:sp>
        <p:sp>
          <p:nvSpPr>
            <p:cNvPr id="77" name="Овал 76"/>
            <p:cNvSpPr/>
            <p:nvPr/>
          </p:nvSpPr>
          <p:spPr>
            <a:xfrm>
              <a:off x="363567" y="2300226"/>
              <a:ext cx="394573" cy="39457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Прямоугольник 77"/>
            <p:cNvSpPr/>
            <p:nvPr/>
          </p:nvSpPr>
          <p:spPr>
            <a:xfrm>
              <a:off x="378101" y="2321087"/>
              <a:ext cx="3385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800" b="1" dirty="0">
                  <a:solidFill>
                    <a:schemeClr val="bg1"/>
                  </a:solidFill>
                  <a:latin typeface="Arial Black" panose="020B0A04020102020204" pitchFamily="34" charset="0"/>
                  <a:ea typeface="Verdana" panose="020B0604030504040204" pitchFamily="34" charset="0"/>
                </a:rPr>
                <a:t>4</a:t>
              </a:r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79" name="Равнобедренный треугольник 78"/>
            <p:cNvSpPr/>
            <p:nvPr/>
          </p:nvSpPr>
          <p:spPr>
            <a:xfrm rot="10800000">
              <a:off x="1493246" y="3170278"/>
              <a:ext cx="564343" cy="250346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83" name="Прямоугольник 82"/>
          <p:cNvSpPr/>
          <p:nvPr/>
        </p:nvSpPr>
        <p:spPr>
          <a:xfrm>
            <a:off x="711767" y="3575998"/>
            <a:ext cx="2406394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b="1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Не менее </a:t>
            </a:r>
            <a:r>
              <a:rPr lang="ru-RU" sz="3600" b="1" dirty="0">
                <a:solidFill>
                  <a:schemeClr val="bg1"/>
                </a:solidFill>
                <a:latin typeface="Arial Black" panose="020B0A04020102020204" pitchFamily="34" charset="0"/>
                <a:ea typeface="Verdana" panose="020B0604030504040204" pitchFamily="34" charset="0"/>
              </a:rPr>
              <a:t>1</a:t>
            </a:r>
            <a:r>
              <a:rPr lang="ru-RU" sz="1200" b="1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места на 200</a:t>
            </a:r>
          </a:p>
          <a:p>
            <a:pPr>
              <a:lnSpc>
                <a:spcPct val="80000"/>
              </a:lnSpc>
            </a:pPr>
            <a:endParaRPr lang="ru-RU" sz="1200" b="1" dirty="0">
              <a:solidFill>
                <a:schemeClr val="bg1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477263" y="3995248"/>
            <a:ext cx="3111989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b="1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посещений плановой мощности</a:t>
            </a:r>
          </a:p>
        </p:txBody>
      </p:sp>
      <p:grpSp>
        <p:nvGrpSpPr>
          <p:cNvPr id="94" name="Группа 93"/>
          <p:cNvGrpSpPr/>
          <p:nvPr/>
        </p:nvGrpSpPr>
        <p:grpSpPr>
          <a:xfrm>
            <a:off x="3486447" y="2288835"/>
            <a:ext cx="2495553" cy="2044005"/>
            <a:chOff x="2132657" y="4196730"/>
            <a:chExt cx="2989983" cy="2202266"/>
          </a:xfrm>
        </p:grpSpPr>
        <p:pic>
          <p:nvPicPr>
            <p:cNvPr id="96" name="Рисунок 9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81" r="10572" b="8798"/>
            <a:stretch/>
          </p:blipFill>
          <p:spPr>
            <a:xfrm>
              <a:off x="2140004" y="4569405"/>
              <a:ext cx="2943981" cy="1829591"/>
            </a:xfrm>
            <a:prstGeom prst="rect">
              <a:avLst/>
            </a:prstGeom>
          </p:spPr>
        </p:pic>
        <p:sp>
          <p:nvSpPr>
            <p:cNvPr id="95" name="Прямоугольник с одним скругленным углом 94"/>
            <p:cNvSpPr/>
            <p:nvPr/>
          </p:nvSpPr>
          <p:spPr>
            <a:xfrm>
              <a:off x="2132657" y="4207336"/>
              <a:ext cx="2951328" cy="395541"/>
            </a:xfrm>
            <a:prstGeom prst="round1Rect">
              <a:avLst>
                <a:gd name="adj" fmla="val 36265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рямоугольник 96">
              <a:extLst>
                <a:ext uri="{FF2B5EF4-FFF2-40B4-BE49-F238E27FC236}">
                  <a16:creationId xmlns:a16="http://schemas.microsoft.com/office/drawing/2014/main" id="{F05FBFC1-0062-0245-A681-C928993824DF}"/>
                </a:ext>
              </a:extLst>
            </p:cNvPr>
            <p:cNvSpPr/>
            <p:nvPr/>
          </p:nvSpPr>
          <p:spPr>
            <a:xfrm>
              <a:off x="2140003" y="5593865"/>
              <a:ext cx="2943982" cy="805131"/>
            </a:xfrm>
            <a:prstGeom prst="rect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80000"/>
                  </a:schemeClr>
                </a:gs>
              </a:gsLst>
              <a:lin ang="5400000" scaled="0"/>
            </a:gra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83523" tIns="83523" rIns="83523" bIns="83523" numCol="1" spcCol="38100" rtlCol="0" anchor="ctr">
              <a:noAutofit/>
            </a:bodyPr>
            <a:lstStyle/>
            <a:p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2138098" y="5998885"/>
              <a:ext cx="298454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900" dirty="0">
                  <a:solidFill>
                    <a:schemeClr val="bg1"/>
                  </a:solidFill>
                  <a:sym typeface="Georgia"/>
                </a:rPr>
                <a:t>г. Ульяновск, Детская городская клиническая больница, поликлиника № 9</a:t>
              </a:r>
            </a:p>
          </p:txBody>
        </p:sp>
        <p:sp>
          <p:nvSpPr>
            <p:cNvPr id="99" name="Объект 4"/>
            <p:cNvSpPr txBox="1">
              <a:spLocks/>
            </p:cNvSpPr>
            <p:nvPr/>
          </p:nvSpPr>
          <p:spPr>
            <a:xfrm>
              <a:off x="2140730" y="4196730"/>
              <a:ext cx="2875870" cy="427760"/>
            </a:xfrm>
            <a:prstGeom prst="rect">
              <a:avLst/>
            </a:prstGeom>
            <a:noFill/>
          </p:spPr>
          <p:txBody>
            <a:bodyPr vert="horz" wrap="square" lIns="91428" tIns="45714" rIns="91428" bIns="45714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100" b="1" dirty="0">
                  <a:solidFill>
                    <a:schemeClr val="bg1"/>
                  </a:solidFill>
                </a:rPr>
                <a:t>Зона комфортного ожидания с игровой</a:t>
              </a:r>
            </a:p>
          </p:txBody>
        </p:sp>
      </p:grpSp>
      <p:grpSp>
        <p:nvGrpSpPr>
          <p:cNvPr id="115" name="Группа 114"/>
          <p:cNvGrpSpPr/>
          <p:nvPr/>
        </p:nvGrpSpPr>
        <p:grpSpPr>
          <a:xfrm>
            <a:off x="6235421" y="2298678"/>
            <a:ext cx="3130034" cy="2034159"/>
            <a:chOff x="260382" y="2198947"/>
            <a:chExt cx="3130034" cy="2034159"/>
          </a:xfrm>
        </p:grpSpPr>
        <p:sp>
          <p:nvSpPr>
            <p:cNvPr id="116" name="Прямоугольник с одним скругленным углом 115"/>
            <p:cNvSpPr/>
            <p:nvPr/>
          </p:nvSpPr>
          <p:spPr>
            <a:xfrm rot="10800000">
              <a:off x="260383" y="3356631"/>
              <a:ext cx="3013808" cy="876475"/>
            </a:xfrm>
            <a:prstGeom prst="round1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117" name="Прямоугольник с одним скругленным углом 116"/>
            <p:cNvSpPr/>
            <p:nvPr/>
          </p:nvSpPr>
          <p:spPr>
            <a:xfrm flipH="1">
              <a:off x="260382" y="2198947"/>
              <a:ext cx="3013809" cy="1079777"/>
            </a:xfrm>
            <a:prstGeom prst="round1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118" name="Прямоугольник 117"/>
            <p:cNvSpPr/>
            <p:nvPr/>
          </p:nvSpPr>
          <p:spPr>
            <a:xfrm>
              <a:off x="840987" y="2326659"/>
              <a:ext cx="254942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ea typeface="Verdana" panose="020B0604030504040204" pitchFamily="34" charset="0"/>
                </a:rPr>
                <a:t>Организация системы </a:t>
              </a:r>
              <a:br>
                <a:rPr lang="ru-RU" sz="1200" dirty="0">
                  <a:ea typeface="Verdana" panose="020B0604030504040204" pitchFamily="34" charset="0"/>
                </a:rPr>
              </a:br>
              <a:r>
                <a:rPr lang="ru-RU" sz="1200" dirty="0">
                  <a:ea typeface="Verdana" panose="020B0604030504040204" pitchFamily="34" charset="0"/>
                </a:rPr>
                <a:t>навигации в медицинской организации</a:t>
              </a:r>
            </a:p>
          </p:txBody>
        </p:sp>
        <p:sp>
          <p:nvSpPr>
            <p:cNvPr id="119" name="Овал 118"/>
            <p:cNvSpPr/>
            <p:nvPr/>
          </p:nvSpPr>
          <p:spPr>
            <a:xfrm>
              <a:off x="363567" y="2300226"/>
              <a:ext cx="394573" cy="39457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" name="Прямоугольник 119"/>
            <p:cNvSpPr/>
            <p:nvPr/>
          </p:nvSpPr>
          <p:spPr>
            <a:xfrm>
              <a:off x="378101" y="2321087"/>
              <a:ext cx="3385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800" b="1" dirty="0">
                  <a:solidFill>
                    <a:schemeClr val="bg1"/>
                  </a:solidFill>
                  <a:latin typeface="Arial Black" panose="020B0A04020102020204" pitchFamily="34" charset="0"/>
                  <a:ea typeface="Verdana" panose="020B0604030504040204" pitchFamily="34" charset="0"/>
                </a:rPr>
                <a:t>5</a:t>
              </a:r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121" name="Равнобедренный треугольник 120"/>
            <p:cNvSpPr/>
            <p:nvPr/>
          </p:nvSpPr>
          <p:spPr>
            <a:xfrm rot="10800000">
              <a:off x="1493246" y="3170278"/>
              <a:ext cx="564343" cy="250346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122" name="Прямоугольник 121"/>
          <p:cNvSpPr/>
          <p:nvPr/>
        </p:nvSpPr>
        <p:spPr>
          <a:xfrm>
            <a:off x="6235421" y="3575998"/>
            <a:ext cx="2924909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b="1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Не более </a:t>
            </a:r>
            <a:r>
              <a:rPr lang="ru-RU" sz="3600" b="1" dirty="0">
                <a:solidFill>
                  <a:schemeClr val="bg1"/>
                </a:solidFill>
                <a:latin typeface="Arial Black" panose="020B0A04020102020204" pitchFamily="34" charset="0"/>
                <a:ea typeface="Verdana" panose="020B0604030504040204" pitchFamily="34" charset="0"/>
              </a:rPr>
              <a:t>30</a:t>
            </a:r>
            <a:r>
              <a:rPr lang="ru-RU" sz="1200" b="1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секунд на поиск необходимой информации</a:t>
            </a:r>
          </a:p>
          <a:p>
            <a:pPr algn="ctr">
              <a:lnSpc>
                <a:spcPct val="80000"/>
              </a:lnSpc>
            </a:pPr>
            <a:endParaRPr lang="ru-RU" sz="1200" b="1" dirty="0">
              <a:solidFill>
                <a:schemeClr val="bg1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</a:pPr>
            <a:endParaRPr lang="ru-RU" sz="1200" b="1" dirty="0">
              <a:solidFill>
                <a:schemeClr val="bg1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32" name="Группа 131"/>
          <p:cNvGrpSpPr/>
          <p:nvPr/>
        </p:nvGrpSpPr>
        <p:grpSpPr>
          <a:xfrm>
            <a:off x="9337744" y="2322436"/>
            <a:ext cx="2619545" cy="2010400"/>
            <a:chOff x="6492401" y="4207336"/>
            <a:chExt cx="3065580" cy="2265200"/>
          </a:xfrm>
        </p:grpSpPr>
        <p:pic>
          <p:nvPicPr>
            <p:cNvPr id="134" name="Picture 4" descr="ÐÐ°ÑÑÐ¸Ð½ÐºÐ¸ Ð¿Ð¾ Ð·Ð°Ð¿ÑÐ¾ÑÑ Ð±ÐµÑÐµÐ¶Ð»Ð¸Ð²Ð°Ñ Ð¿Ð¾Ð»Ð¸ÐºÐ»Ð¸Ð½Ð¸ÐºÐ° Ð¿Ð¾ÑÐ¾ÐºÐ¸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677" r="10353" b="-572"/>
            <a:stretch/>
          </p:blipFill>
          <p:spPr bwMode="auto">
            <a:xfrm>
              <a:off x="6492401" y="4584622"/>
              <a:ext cx="2951329" cy="1887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" name="Прямоугольник с одним скругленным углом 132"/>
            <p:cNvSpPr/>
            <p:nvPr/>
          </p:nvSpPr>
          <p:spPr>
            <a:xfrm>
              <a:off x="6492402" y="4207336"/>
              <a:ext cx="2951328" cy="386874"/>
            </a:xfrm>
            <a:prstGeom prst="round1Rect">
              <a:avLst>
                <a:gd name="adj" fmla="val 36265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" name="Прямоугольник 134">
              <a:extLst>
                <a:ext uri="{FF2B5EF4-FFF2-40B4-BE49-F238E27FC236}">
                  <a16:creationId xmlns:a16="http://schemas.microsoft.com/office/drawing/2014/main" id="{F05FBFC1-0062-0245-A681-C928993824DF}"/>
                </a:ext>
              </a:extLst>
            </p:cNvPr>
            <p:cNvSpPr/>
            <p:nvPr/>
          </p:nvSpPr>
          <p:spPr>
            <a:xfrm>
              <a:off x="6492402" y="5667404"/>
              <a:ext cx="2951326" cy="805132"/>
            </a:xfrm>
            <a:prstGeom prst="rect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80000"/>
                  </a:schemeClr>
                </a:gs>
              </a:gsLst>
              <a:lin ang="5400000" scaled="0"/>
            </a:gra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83523" tIns="83523" rIns="83523" bIns="83523" numCol="1" spcCol="38100" rtlCol="0" anchor="ctr">
              <a:noAutofit/>
            </a:bodyPr>
            <a:lstStyle/>
            <a:p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Объект 4"/>
            <p:cNvSpPr txBox="1">
              <a:spLocks/>
            </p:cNvSpPr>
            <p:nvPr/>
          </p:nvSpPr>
          <p:spPr>
            <a:xfrm>
              <a:off x="6522451" y="4258738"/>
              <a:ext cx="2875870" cy="275680"/>
            </a:xfrm>
            <a:prstGeom prst="rect">
              <a:avLst/>
            </a:prstGeom>
            <a:noFill/>
          </p:spPr>
          <p:txBody>
            <a:bodyPr vert="horz" wrap="square" lIns="91428" tIns="45714" rIns="91428" bIns="45714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100" b="1" dirty="0">
                  <a:solidFill>
                    <a:schemeClr val="bg1"/>
                  </a:solidFill>
                </a:rPr>
                <a:t>Доступная система навигации</a:t>
              </a:r>
            </a:p>
          </p:txBody>
        </p:sp>
        <p:sp>
          <p:nvSpPr>
            <p:cNvPr id="137" name="Прямоугольник 136"/>
            <p:cNvSpPr/>
            <p:nvPr/>
          </p:nvSpPr>
          <p:spPr>
            <a:xfrm>
              <a:off x="6522451" y="6019337"/>
              <a:ext cx="3035530" cy="4161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900" dirty="0">
                  <a:solidFill>
                    <a:schemeClr val="bg1"/>
                  </a:solidFill>
                </a:rPr>
                <a:t>Республика Башкортостан,</a:t>
              </a:r>
            </a:p>
            <a:p>
              <a:r>
                <a:rPr lang="ru-RU" sz="900" dirty="0">
                  <a:solidFill>
                    <a:schemeClr val="bg1"/>
                  </a:solidFill>
                </a:rPr>
                <a:t>Белорецкая ЦРБ, Поликлиника № 1 </a:t>
              </a:r>
            </a:p>
          </p:txBody>
        </p:sp>
      </p:grpSp>
      <p:grpSp>
        <p:nvGrpSpPr>
          <p:cNvPr id="138" name="Группа 137"/>
          <p:cNvGrpSpPr/>
          <p:nvPr/>
        </p:nvGrpSpPr>
        <p:grpSpPr>
          <a:xfrm>
            <a:off x="3057239" y="4548172"/>
            <a:ext cx="3130034" cy="2034159"/>
            <a:chOff x="260382" y="2198947"/>
            <a:chExt cx="3130034" cy="2034159"/>
          </a:xfrm>
        </p:grpSpPr>
        <p:sp>
          <p:nvSpPr>
            <p:cNvPr id="139" name="Прямоугольник с одним скругленным углом 138"/>
            <p:cNvSpPr/>
            <p:nvPr/>
          </p:nvSpPr>
          <p:spPr>
            <a:xfrm rot="10800000">
              <a:off x="260383" y="3356631"/>
              <a:ext cx="3013808" cy="876475"/>
            </a:xfrm>
            <a:prstGeom prst="round1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140" name="Прямоугольник с одним скругленным углом 139"/>
            <p:cNvSpPr/>
            <p:nvPr/>
          </p:nvSpPr>
          <p:spPr>
            <a:xfrm flipH="1">
              <a:off x="260382" y="2198947"/>
              <a:ext cx="3013809" cy="1079777"/>
            </a:xfrm>
            <a:prstGeom prst="round1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141" name="Прямоугольник 140"/>
            <p:cNvSpPr/>
            <p:nvPr/>
          </p:nvSpPr>
          <p:spPr>
            <a:xfrm>
              <a:off x="840987" y="2326659"/>
              <a:ext cx="254942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ea typeface="Verdana" panose="020B0604030504040204" pitchFamily="34" charset="0"/>
                </a:rPr>
                <a:t>Организация системы информирования </a:t>
              </a:r>
              <a:br>
                <a:rPr lang="ru-RU" sz="1200" dirty="0">
                  <a:ea typeface="Verdana" panose="020B0604030504040204" pitchFamily="34" charset="0"/>
                </a:rPr>
              </a:br>
              <a:r>
                <a:rPr lang="ru-RU" sz="1200" dirty="0">
                  <a:ea typeface="Verdana" panose="020B0604030504040204" pitchFamily="34" charset="0"/>
                </a:rPr>
                <a:t>в медицинской организации</a:t>
              </a:r>
            </a:p>
          </p:txBody>
        </p:sp>
        <p:sp>
          <p:nvSpPr>
            <p:cNvPr id="142" name="Овал 141"/>
            <p:cNvSpPr/>
            <p:nvPr/>
          </p:nvSpPr>
          <p:spPr>
            <a:xfrm>
              <a:off x="363567" y="2300226"/>
              <a:ext cx="394573" cy="39457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Прямоугольник 142"/>
            <p:cNvSpPr/>
            <p:nvPr/>
          </p:nvSpPr>
          <p:spPr>
            <a:xfrm>
              <a:off x="378101" y="2321087"/>
              <a:ext cx="3385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800" b="1" dirty="0">
                  <a:solidFill>
                    <a:schemeClr val="bg1"/>
                  </a:solidFill>
                  <a:latin typeface="Arial Black" panose="020B0A04020102020204" pitchFamily="34" charset="0"/>
                  <a:ea typeface="Verdana" panose="020B0604030504040204" pitchFamily="34" charset="0"/>
                </a:rPr>
                <a:t>7</a:t>
              </a:r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144" name="Равнобедренный треугольник 143"/>
            <p:cNvSpPr/>
            <p:nvPr/>
          </p:nvSpPr>
          <p:spPr>
            <a:xfrm rot="10800000">
              <a:off x="1493246" y="3170278"/>
              <a:ext cx="564343" cy="250346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145" name="Прямоугольник 144"/>
          <p:cNvSpPr/>
          <p:nvPr/>
        </p:nvSpPr>
        <p:spPr>
          <a:xfrm>
            <a:off x="3026219" y="5682095"/>
            <a:ext cx="32966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 Black" panose="020B0A04020102020204" pitchFamily="34" charset="0"/>
                <a:ea typeface="Verdana" panose="020B0604030504040204" pitchFamily="34" charset="0"/>
              </a:rPr>
              <a:t>100%</a:t>
            </a:r>
            <a:r>
              <a:rPr lang="ru-RU" sz="1200" b="1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элементов </a:t>
            </a:r>
            <a:br>
              <a:rPr lang="ru-RU" sz="1200" b="1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системы информирования</a:t>
            </a:r>
          </a:p>
        </p:txBody>
      </p:sp>
      <p:sp>
        <p:nvSpPr>
          <p:cNvPr id="56" name="Заголовок 1"/>
          <p:cNvSpPr txBox="1">
            <a:spLocks/>
          </p:cNvSpPr>
          <p:nvPr/>
        </p:nvSpPr>
        <p:spPr>
          <a:xfrm>
            <a:off x="4275712" y="122463"/>
            <a:ext cx="7166987" cy="868137"/>
          </a:xfrm>
          <a:prstGeom prst="rect">
            <a:avLst/>
          </a:prstGeom>
        </p:spPr>
        <p:txBody>
          <a:bodyPr vert="horz" lIns="121917" tIns="60958" rIns="121917" bIns="60958" rtlCol="0" anchor="t">
            <a:noAutofit/>
          </a:bodyPr>
          <a:lstStyle>
            <a:lvl1pPr algn="l" defTabSz="969214" rtl="0" eaLnBrk="1" latinLnBrk="0" hangingPunct="1">
              <a:spcBef>
                <a:spcPct val="0"/>
              </a:spcBef>
              <a:buNone/>
              <a:defRPr sz="1511" kern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ПЕРВЫЙ УРОВЕНЬ «НОВОЙ МОДЕЛИ МЕДИЦИНСКОЙ ОРГАНИЗАЦИИ, ОКАЗЫВАЮЩЕЙ ПЕРВИЧНУЮ МЕДИКО-САНИТАРНУЮ ПОМОЩЬ»</a:t>
            </a:r>
            <a:endParaRPr lang="ru-RU" sz="1600" kern="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359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70904" y="853958"/>
            <a:ext cx="51565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600" b="1" dirty="0">
                <a:solidFill>
                  <a:srgbClr val="0070C0"/>
                </a:solidFill>
              </a:rPr>
              <a:t>Критерий «Организация системы навигации»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475103" y="846151"/>
            <a:ext cx="855541" cy="855541"/>
            <a:chOff x="522097" y="1557153"/>
            <a:chExt cx="855541" cy="855541"/>
          </a:xfrm>
        </p:grpSpPr>
        <p:sp>
          <p:nvSpPr>
            <p:cNvPr id="27" name="Овал 26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57" y="1708263"/>
              <a:ext cx="555076" cy="55536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603" y="1443198"/>
            <a:ext cx="8332908" cy="541639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5804484" y="2722011"/>
            <a:ext cx="328461" cy="316753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2" name="Овал 11"/>
          <p:cNvSpPr/>
          <p:nvPr/>
        </p:nvSpPr>
        <p:spPr>
          <a:xfrm>
            <a:off x="7259211" y="5017247"/>
            <a:ext cx="328461" cy="316753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8806321" y="2786666"/>
            <a:ext cx="328461" cy="316753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14" name="Овал 13"/>
          <p:cNvSpPr/>
          <p:nvPr/>
        </p:nvSpPr>
        <p:spPr>
          <a:xfrm>
            <a:off x="8765487" y="5017246"/>
            <a:ext cx="328461" cy="316753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15" name="Овал 14"/>
          <p:cNvSpPr/>
          <p:nvPr/>
        </p:nvSpPr>
        <p:spPr>
          <a:xfrm>
            <a:off x="8765486" y="4288510"/>
            <a:ext cx="328461" cy="316753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16" name="Овал 15"/>
          <p:cNvSpPr/>
          <p:nvPr/>
        </p:nvSpPr>
        <p:spPr>
          <a:xfrm>
            <a:off x="5782123" y="4159200"/>
            <a:ext cx="328461" cy="316753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8" name="Овал 17"/>
          <p:cNvSpPr/>
          <p:nvPr/>
        </p:nvSpPr>
        <p:spPr>
          <a:xfrm>
            <a:off x="9912658" y="5017246"/>
            <a:ext cx="328461" cy="316753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C00000"/>
                </a:solidFill>
              </a:rPr>
              <a:t>8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9134782" y="2939065"/>
            <a:ext cx="277072" cy="5977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132945" y="2886906"/>
            <a:ext cx="277072" cy="5977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8970551" y="2546948"/>
            <a:ext cx="0" cy="23971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9112419" y="4456664"/>
            <a:ext cx="277072" cy="5977"/>
          </a:xfrm>
          <a:prstGeom prst="straightConnector1">
            <a:avLst/>
          </a:prstGeom>
          <a:ln w="190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12" idx="2"/>
          </p:cNvCxnSpPr>
          <p:nvPr/>
        </p:nvCxnSpPr>
        <p:spPr>
          <a:xfrm flipH="1" flipV="1">
            <a:off x="6964219" y="5175622"/>
            <a:ext cx="294992" cy="2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7601526" y="5175622"/>
            <a:ext cx="277072" cy="5977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7423441" y="4777528"/>
            <a:ext cx="0" cy="23971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5968714" y="2482293"/>
            <a:ext cx="0" cy="23971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V="1">
            <a:off x="5943777" y="3911675"/>
            <a:ext cx="0" cy="23971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V="1">
            <a:off x="8927140" y="4048792"/>
            <a:ext cx="0" cy="23971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V="1">
            <a:off x="8927140" y="4832482"/>
            <a:ext cx="0" cy="177645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V="1">
            <a:off x="10076888" y="4777528"/>
            <a:ext cx="0" cy="23971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9112419" y="5178880"/>
            <a:ext cx="215013" cy="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10241119" y="5175622"/>
            <a:ext cx="215013" cy="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Овал 40"/>
          <p:cNvSpPr/>
          <p:nvPr/>
        </p:nvSpPr>
        <p:spPr>
          <a:xfrm>
            <a:off x="5768258" y="4955076"/>
            <a:ext cx="328461" cy="316753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C00000"/>
                </a:solidFill>
              </a:rPr>
              <a:t>2</a:t>
            </a:r>
          </a:p>
        </p:txBody>
      </p:sp>
      <p:cxnSp>
        <p:nvCxnSpPr>
          <p:cNvPr id="43" name="Прямая со стрелкой 42"/>
          <p:cNvCxnSpPr/>
          <p:nvPr/>
        </p:nvCxnSpPr>
        <p:spPr>
          <a:xfrm flipH="1" flipV="1">
            <a:off x="8473453" y="5175620"/>
            <a:ext cx="294992" cy="2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H="1" flipV="1">
            <a:off x="5482339" y="5113452"/>
            <a:ext cx="294992" cy="2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H="1" flipV="1">
            <a:off x="5500687" y="4317574"/>
            <a:ext cx="294992" cy="2"/>
          </a:xfrm>
          <a:prstGeom prst="straightConnector1">
            <a:avLst/>
          </a:prstGeom>
          <a:ln w="190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flipH="1" flipV="1">
            <a:off x="5509492" y="2880385"/>
            <a:ext cx="294992" cy="2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H="1">
            <a:off x="8914523" y="5333999"/>
            <a:ext cx="3681" cy="236887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H="1">
            <a:off x="5949142" y="5271829"/>
            <a:ext cx="3681" cy="236887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H="1">
            <a:off x="5962905" y="3046571"/>
            <a:ext cx="3681" cy="236887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H="1">
            <a:off x="7408003" y="5372370"/>
            <a:ext cx="3681" cy="236887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flipH="1">
            <a:off x="8934536" y="4608094"/>
            <a:ext cx="10049" cy="162314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flipH="1">
            <a:off x="8964001" y="3113370"/>
            <a:ext cx="3681" cy="236887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flipH="1">
            <a:off x="5950982" y="4478737"/>
            <a:ext cx="6368" cy="210514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 flipH="1" flipV="1">
            <a:off x="9679174" y="5175620"/>
            <a:ext cx="231711" cy="326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H="1" flipV="1">
            <a:off x="8519914" y="2939063"/>
            <a:ext cx="294992" cy="2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flipV="1">
            <a:off x="5957349" y="4770408"/>
            <a:ext cx="1" cy="17255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>
            <a:off x="6122413" y="5113452"/>
            <a:ext cx="277072" cy="5977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Прямоугольник 65"/>
          <p:cNvSpPr/>
          <p:nvPr/>
        </p:nvSpPr>
        <p:spPr>
          <a:xfrm>
            <a:off x="1007386" y="3283458"/>
            <a:ext cx="1477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1 этаж</a:t>
            </a:r>
            <a:endParaRPr lang="ru-RU" sz="2800" b="1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746455" y="1919879"/>
            <a:ext cx="22394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С помощью поэтажного плана определяются точки ветвления маршрута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1419071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000">
            <a:off x="3672174" y="1378025"/>
            <a:ext cx="7877175" cy="50673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70904" y="847244"/>
            <a:ext cx="51565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600" b="1" dirty="0">
                <a:solidFill>
                  <a:srgbClr val="0070C0"/>
                </a:solidFill>
              </a:rPr>
              <a:t>Критерий «Организация системы навигации»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475103" y="846151"/>
            <a:ext cx="855541" cy="855541"/>
            <a:chOff x="522097" y="1557153"/>
            <a:chExt cx="855541" cy="855541"/>
          </a:xfrm>
        </p:grpSpPr>
        <p:sp>
          <p:nvSpPr>
            <p:cNvPr id="27" name="Овал 26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57" y="1708263"/>
              <a:ext cx="555076" cy="55536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" name="Овал 3"/>
          <p:cNvSpPr/>
          <p:nvPr/>
        </p:nvSpPr>
        <p:spPr>
          <a:xfrm>
            <a:off x="5804484" y="2722011"/>
            <a:ext cx="328461" cy="316753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2" name="Овал 11"/>
          <p:cNvSpPr/>
          <p:nvPr/>
        </p:nvSpPr>
        <p:spPr>
          <a:xfrm>
            <a:off x="7416229" y="5146551"/>
            <a:ext cx="328461" cy="316753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8963333" y="2703542"/>
            <a:ext cx="328461" cy="316753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14" name="Овал 13"/>
          <p:cNvSpPr/>
          <p:nvPr/>
        </p:nvSpPr>
        <p:spPr>
          <a:xfrm>
            <a:off x="9005634" y="5091134"/>
            <a:ext cx="328461" cy="316753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15" name="Овал 14"/>
          <p:cNvSpPr/>
          <p:nvPr/>
        </p:nvSpPr>
        <p:spPr>
          <a:xfrm>
            <a:off x="9070283" y="4316218"/>
            <a:ext cx="328461" cy="316753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16" name="Овал 15"/>
          <p:cNvSpPr/>
          <p:nvPr/>
        </p:nvSpPr>
        <p:spPr>
          <a:xfrm>
            <a:off x="5782123" y="4334684"/>
            <a:ext cx="328461" cy="316753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C00000"/>
                </a:solidFill>
              </a:rPr>
              <a:t>3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9291794" y="2855941"/>
            <a:ext cx="277072" cy="5977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132945" y="2886906"/>
            <a:ext cx="277072" cy="5977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9127563" y="2463824"/>
            <a:ext cx="0" cy="23971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9417216" y="4484372"/>
            <a:ext cx="277072" cy="5977"/>
          </a:xfrm>
          <a:prstGeom prst="straightConnector1">
            <a:avLst/>
          </a:prstGeom>
          <a:ln w="190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12" idx="2"/>
          </p:cNvCxnSpPr>
          <p:nvPr/>
        </p:nvCxnSpPr>
        <p:spPr>
          <a:xfrm flipH="1" flipV="1">
            <a:off x="7121237" y="5304926"/>
            <a:ext cx="294992" cy="2"/>
          </a:xfrm>
          <a:prstGeom prst="straightConnector1">
            <a:avLst/>
          </a:prstGeom>
          <a:ln w="19050">
            <a:solidFill>
              <a:srgbClr val="C0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7758544" y="5304926"/>
            <a:ext cx="277072" cy="5977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7580459" y="4839451"/>
            <a:ext cx="0" cy="319065"/>
          </a:xfrm>
          <a:prstGeom prst="straightConnector1">
            <a:avLst/>
          </a:prstGeom>
          <a:ln w="190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5968714" y="2482293"/>
            <a:ext cx="0" cy="23971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V="1">
            <a:off x="5943777" y="4087159"/>
            <a:ext cx="0" cy="23971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V="1">
            <a:off x="9244357" y="4076500"/>
            <a:ext cx="0" cy="23971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V="1">
            <a:off x="9167287" y="4906370"/>
            <a:ext cx="0" cy="177645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9352566" y="5252768"/>
            <a:ext cx="215013" cy="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Овал 40"/>
          <p:cNvSpPr/>
          <p:nvPr/>
        </p:nvSpPr>
        <p:spPr>
          <a:xfrm>
            <a:off x="5832910" y="5167504"/>
            <a:ext cx="328461" cy="316753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C00000"/>
                </a:solidFill>
              </a:rPr>
              <a:t>2</a:t>
            </a:r>
          </a:p>
        </p:txBody>
      </p:sp>
      <p:cxnSp>
        <p:nvCxnSpPr>
          <p:cNvPr id="43" name="Прямая со стрелкой 42"/>
          <p:cNvCxnSpPr/>
          <p:nvPr/>
        </p:nvCxnSpPr>
        <p:spPr>
          <a:xfrm flipH="1" flipV="1">
            <a:off x="8713600" y="5249508"/>
            <a:ext cx="294992" cy="2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H="1" flipV="1">
            <a:off x="5546991" y="5325880"/>
            <a:ext cx="294992" cy="2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H="1" flipV="1">
            <a:off x="5500687" y="4493058"/>
            <a:ext cx="294992" cy="2"/>
          </a:xfrm>
          <a:prstGeom prst="straightConnector1">
            <a:avLst/>
          </a:prstGeom>
          <a:ln w="190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flipH="1" flipV="1">
            <a:off x="5509492" y="2880385"/>
            <a:ext cx="294992" cy="2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H="1">
            <a:off x="9154670" y="5407887"/>
            <a:ext cx="3681" cy="236887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H="1">
            <a:off x="6013794" y="5484257"/>
            <a:ext cx="3681" cy="236887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H="1">
            <a:off x="5962905" y="3046571"/>
            <a:ext cx="3681" cy="236887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flipH="1">
            <a:off x="9239333" y="4637231"/>
            <a:ext cx="10049" cy="1964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flipH="1">
            <a:off x="9121013" y="3030246"/>
            <a:ext cx="3681" cy="236887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flipH="1">
            <a:off x="5950982" y="4654221"/>
            <a:ext cx="6368" cy="210514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H="1" flipV="1">
            <a:off x="8676926" y="2855939"/>
            <a:ext cx="294992" cy="2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flipV="1">
            <a:off x="6022001" y="4982836"/>
            <a:ext cx="1" cy="17255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>
            <a:off x="6177829" y="5325880"/>
            <a:ext cx="277072" cy="5977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Прямоугольник 65"/>
          <p:cNvSpPr/>
          <p:nvPr/>
        </p:nvSpPr>
        <p:spPr>
          <a:xfrm>
            <a:off x="1007386" y="3283458"/>
            <a:ext cx="1477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2 этаж</a:t>
            </a:r>
            <a:endParaRPr lang="ru-RU" sz="2800" b="1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691313" y="2056342"/>
            <a:ext cx="22394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С помощью поэтажного плана определяются точки ветвления маршрута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5764043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17327" y="1852802"/>
            <a:ext cx="4841135" cy="3796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70904" y="1104644"/>
            <a:ext cx="51565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600" b="1" dirty="0">
                <a:solidFill>
                  <a:srgbClr val="0070C0"/>
                </a:solidFill>
              </a:rPr>
              <a:t>Критерий «Организация системы навигации»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475103" y="846151"/>
            <a:ext cx="855541" cy="855541"/>
            <a:chOff x="522097" y="1557153"/>
            <a:chExt cx="855541" cy="855541"/>
          </a:xfrm>
        </p:grpSpPr>
        <p:sp>
          <p:nvSpPr>
            <p:cNvPr id="27" name="Овал 26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57" y="1708263"/>
              <a:ext cx="555076" cy="55536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5" t="1" r="16717" b="42506"/>
          <a:stretch/>
        </p:blipFill>
        <p:spPr>
          <a:xfrm>
            <a:off x="5598347" y="1552627"/>
            <a:ext cx="6592066" cy="5239236"/>
          </a:xfrm>
          <a:prstGeom prst="rect">
            <a:avLst/>
          </a:prstGeom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333202"/>
              </p:ext>
            </p:extLst>
          </p:nvPr>
        </p:nvGraphicFramePr>
        <p:xfrm>
          <a:off x="6441371" y="2149668"/>
          <a:ext cx="5607194" cy="443434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869065">
                  <a:extLst>
                    <a:ext uri="{9D8B030D-6E8A-4147-A177-3AD203B41FA5}">
                      <a16:colId xmlns:a16="http://schemas.microsoft.com/office/drawing/2014/main" val="3399644677"/>
                    </a:ext>
                  </a:extLst>
                </a:gridCol>
                <a:gridCol w="934532">
                  <a:extLst>
                    <a:ext uri="{9D8B030D-6E8A-4147-A177-3AD203B41FA5}">
                      <a16:colId xmlns:a16="http://schemas.microsoft.com/office/drawing/2014/main" val="631415035"/>
                    </a:ext>
                  </a:extLst>
                </a:gridCol>
                <a:gridCol w="934532">
                  <a:extLst>
                    <a:ext uri="{9D8B030D-6E8A-4147-A177-3AD203B41FA5}">
                      <a16:colId xmlns:a16="http://schemas.microsoft.com/office/drawing/2014/main" val="113011840"/>
                    </a:ext>
                  </a:extLst>
                </a:gridCol>
                <a:gridCol w="934533">
                  <a:extLst>
                    <a:ext uri="{9D8B030D-6E8A-4147-A177-3AD203B41FA5}">
                      <a16:colId xmlns:a16="http://schemas.microsoft.com/office/drawing/2014/main" val="3626050978"/>
                    </a:ext>
                  </a:extLst>
                </a:gridCol>
                <a:gridCol w="934532">
                  <a:extLst>
                    <a:ext uri="{9D8B030D-6E8A-4147-A177-3AD203B41FA5}">
                      <a16:colId xmlns:a16="http://schemas.microsoft.com/office/drawing/2014/main" val="4158645363"/>
                    </a:ext>
                  </a:extLst>
                </a:gridCol>
              </a:tblGrid>
              <a:tr h="23940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Точки ветвления маршрутов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Конечные точки маршрутов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Результат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каждой точке ветвления, сек.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904215"/>
                  </a:ext>
                </a:extLst>
              </a:tr>
              <a:tr h="338546"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Кабинет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____, сек.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Кабинет</a:t>
                      </a:r>
                    </a:p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 ____, сек.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Кабинет</a:t>
                      </a:r>
                    </a:p>
                    <a:p>
                      <a:pPr marL="0" marR="0" lvl="0" indent="0" algn="ctr" defTabSz="96921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 ____, сек.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837640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779518"/>
                  </a:ext>
                </a:extLst>
              </a:tr>
              <a:tr h="239403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Этаж 1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4461941"/>
                  </a:ext>
                </a:extLst>
              </a:tr>
              <a:tr h="183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Вход, лестница (1)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97143"/>
                  </a:ext>
                </a:extLst>
              </a:tr>
              <a:tr h="1811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Пересечение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коридоров справа 1 (2)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528265"/>
                  </a:ext>
                </a:extLst>
              </a:tr>
              <a:tr h="1575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Холл пассажирского лифта (3)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2930955"/>
                  </a:ext>
                </a:extLst>
              </a:tr>
              <a:tr h="1811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Пересечение коридоров справа 2 (4)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221209"/>
                  </a:ext>
                </a:extLst>
              </a:tr>
              <a:tr h="1745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Пересечение коридоров слева 1 (5)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403179"/>
                  </a:ext>
                </a:extLst>
              </a:tr>
              <a:tr h="1610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Холл грузового лифта (6)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04009"/>
                  </a:ext>
                </a:extLst>
              </a:tr>
              <a:tr h="1610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Пересечение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коридоров слева 2 (7)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615936"/>
                  </a:ext>
                </a:extLst>
              </a:tr>
              <a:tr h="1811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Пересечение коридоров слева 3 (8)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091338"/>
                  </a:ext>
                </a:extLst>
              </a:tr>
              <a:tr h="239402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Этаж 2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65648"/>
                  </a:ext>
                </a:extLst>
              </a:tr>
              <a:tr h="1792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Лестница (1)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766558"/>
                  </a:ext>
                </a:extLst>
              </a:tr>
              <a:tr h="1811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Пересечение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коридоров справа 1 (2)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586794"/>
                  </a:ext>
                </a:extLst>
              </a:tr>
              <a:tr h="1811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Холл пассажирского лифта (3)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708656"/>
                  </a:ext>
                </a:extLst>
              </a:tr>
              <a:tr h="1710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Пересечение коридоров справа 2 (4)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656814"/>
                  </a:ext>
                </a:extLst>
              </a:tr>
              <a:tr h="1710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Пересечение коридоров слева 1 (5)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8036392"/>
                  </a:ext>
                </a:extLst>
              </a:tr>
              <a:tr h="1710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Холл грузового лифта (6)</a:t>
                      </a: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098259"/>
                  </a:ext>
                </a:extLst>
              </a:tr>
              <a:tr h="1509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Пересечение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коридоров слева 2 (7)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253475"/>
                  </a:ext>
                </a:extLst>
              </a:tr>
              <a:tr h="283135">
                <a:tc gridSpan="4"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принятия решения в точках ветвления маршрутов: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367704"/>
                  </a:ext>
                </a:extLst>
              </a:tr>
              <a:tr h="268369">
                <a:tc gridSpan="4"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Достижение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целевого значения (да/нет):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510472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782884" y="1870067"/>
            <a:ext cx="48411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Столбец 1 служит для внесения информации о типовых точках ветвления маршрута. </a:t>
            </a:r>
          </a:p>
        </p:txBody>
      </p:sp>
      <p:pic>
        <p:nvPicPr>
          <p:cNvPr id="16" name="Picture 2" descr="C:\Users\Konstantin\Desktop\14-05-19\праздники\1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76"/>
          <a:stretch/>
        </p:blipFill>
        <p:spPr bwMode="auto">
          <a:xfrm>
            <a:off x="198904" y="1845114"/>
            <a:ext cx="552398" cy="5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00116">
            <a:off x="764369" y="2911369"/>
            <a:ext cx="3064522" cy="2140029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80171">
            <a:off x="395801" y="4573347"/>
            <a:ext cx="3105802" cy="199021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cxnSp>
        <p:nvCxnSpPr>
          <p:cNvPr id="8" name="Прямая со стрелкой 7"/>
          <p:cNvCxnSpPr/>
          <p:nvPr/>
        </p:nvCxnSpPr>
        <p:spPr>
          <a:xfrm flipV="1">
            <a:off x="4701309" y="3537527"/>
            <a:ext cx="1740062" cy="1283855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4712231" y="4285673"/>
            <a:ext cx="1587292" cy="535709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4701309" y="4823184"/>
            <a:ext cx="1598214" cy="1023434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4701309" y="4821382"/>
            <a:ext cx="1598214" cy="109429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авая фигурная скобка 32"/>
          <p:cNvSpPr/>
          <p:nvPr/>
        </p:nvSpPr>
        <p:spPr>
          <a:xfrm>
            <a:off x="4035590" y="2934554"/>
            <a:ext cx="602619" cy="3718239"/>
          </a:xfrm>
          <a:prstGeom prst="rightBrace">
            <a:avLst>
              <a:gd name="adj1" fmla="val 8333"/>
              <a:gd name="adj2" fmla="val 50501"/>
            </a:avLst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3724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441908" y="2557904"/>
            <a:ext cx="6072209" cy="39469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000">
            <a:off x="6279909" y="2462756"/>
            <a:ext cx="5592179" cy="35973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70904" y="847244"/>
            <a:ext cx="51565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600" b="1" dirty="0">
                <a:solidFill>
                  <a:srgbClr val="0070C0"/>
                </a:solidFill>
              </a:rPr>
              <a:t>Критерий «Организация системы навигации»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475103" y="846151"/>
            <a:ext cx="855541" cy="855541"/>
            <a:chOff x="522097" y="1557153"/>
            <a:chExt cx="855541" cy="855541"/>
          </a:xfrm>
        </p:grpSpPr>
        <p:sp>
          <p:nvSpPr>
            <p:cNvPr id="27" name="Овал 26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57" y="1708263"/>
              <a:ext cx="555076" cy="55536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" name="Овал 3"/>
          <p:cNvSpPr/>
          <p:nvPr/>
        </p:nvSpPr>
        <p:spPr>
          <a:xfrm>
            <a:off x="7792262" y="3412026"/>
            <a:ext cx="232252" cy="22487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2" name="Овал 11"/>
          <p:cNvSpPr/>
          <p:nvPr/>
        </p:nvSpPr>
        <p:spPr>
          <a:xfrm>
            <a:off x="8828633" y="5155244"/>
            <a:ext cx="232252" cy="22487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41" name="Овал 40"/>
          <p:cNvSpPr/>
          <p:nvPr/>
        </p:nvSpPr>
        <p:spPr>
          <a:xfrm>
            <a:off x="7829651" y="5158538"/>
            <a:ext cx="232252" cy="22487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8261235" y="1791963"/>
            <a:ext cx="1477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2 этаж</a:t>
            </a:r>
            <a:endParaRPr lang="ru-RU" sz="2000" b="1" dirty="0"/>
          </a:p>
        </p:txBody>
      </p:sp>
      <p:sp>
        <p:nvSpPr>
          <p:cNvPr id="51" name="Овал 50"/>
          <p:cNvSpPr/>
          <p:nvPr/>
        </p:nvSpPr>
        <p:spPr>
          <a:xfrm>
            <a:off x="3191613" y="5154803"/>
            <a:ext cx="238938" cy="230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2572142" y="1926333"/>
            <a:ext cx="1477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1 этаж</a:t>
            </a:r>
            <a:endParaRPr lang="ru-RU" sz="2000" b="1" dirty="0"/>
          </a:p>
        </p:txBody>
      </p:sp>
      <p:cxnSp>
        <p:nvCxnSpPr>
          <p:cNvPr id="67" name="Прямая соединительная линия 66"/>
          <p:cNvCxnSpPr/>
          <p:nvPr/>
        </p:nvCxnSpPr>
        <p:spPr>
          <a:xfrm>
            <a:off x="3320452" y="5033083"/>
            <a:ext cx="0" cy="12710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H="1">
            <a:off x="3318083" y="5024744"/>
            <a:ext cx="138714" cy="340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3459000" y="4665942"/>
            <a:ext cx="0" cy="36263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flipH="1">
            <a:off x="3209144" y="4673767"/>
            <a:ext cx="245740" cy="340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3218857" y="4660460"/>
            <a:ext cx="0" cy="299701"/>
          </a:xfrm>
          <a:prstGeom prst="line">
            <a:avLst/>
          </a:prstGeom>
          <a:ln w="19050">
            <a:solidFill>
              <a:srgbClr val="C0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8936181" y="4710985"/>
            <a:ext cx="0" cy="438792"/>
          </a:xfrm>
          <a:prstGeom prst="line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H="1">
            <a:off x="8063364" y="5264894"/>
            <a:ext cx="771236" cy="3401"/>
          </a:xfrm>
          <a:prstGeom prst="line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7938646" y="3646498"/>
            <a:ext cx="0" cy="1514830"/>
          </a:xfrm>
          <a:prstGeom prst="line">
            <a:avLst/>
          </a:prstGeom>
          <a:ln w="19050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 flipH="1">
            <a:off x="6762685" y="3546928"/>
            <a:ext cx="1026516" cy="3401"/>
          </a:xfrm>
          <a:prstGeom prst="line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Овал 76"/>
          <p:cNvSpPr/>
          <p:nvPr/>
        </p:nvSpPr>
        <p:spPr>
          <a:xfrm>
            <a:off x="6173861" y="2942209"/>
            <a:ext cx="635206" cy="60471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C00000"/>
                </a:solidFill>
              </a:rPr>
              <a:t>2</a:t>
            </a:r>
            <a:r>
              <a:rPr lang="ru-RU" sz="1200" dirty="0">
                <a:solidFill>
                  <a:srgbClr val="C00000"/>
                </a:solidFill>
              </a:rPr>
              <a:t>15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493048" y="1439721"/>
            <a:ext cx="30300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Построить маршрут через точки ветвления</a:t>
            </a:r>
          </a:p>
        </p:txBody>
      </p:sp>
    </p:spTree>
    <p:extLst>
      <p:ext uri="{BB962C8B-B14F-4D97-AF65-F5344CB8AC3E}">
        <p14:creationId xmlns:p14="http://schemas.microsoft.com/office/powerpoint/2010/main" val="38052787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02926" y="1981887"/>
            <a:ext cx="4841135" cy="3451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70904" y="1104644"/>
            <a:ext cx="51565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600" b="1" dirty="0">
                <a:solidFill>
                  <a:srgbClr val="0070C0"/>
                </a:solidFill>
              </a:rPr>
              <a:t>Критерий «Организация системы навигации»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475103" y="846151"/>
            <a:ext cx="855541" cy="855541"/>
            <a:chOff x="522097" y="1557153"/>
            <a:chExt cx="855541" cy="855541"/>
          </a:xfrm>
        </p:grpSpPr>
        <p:sp>
          <p:nvSpPr>
            <p:cNvPr id="27" name="Овал 26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57" y="1708263"/>
              <a:ext cx="555076" cy="55536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5" t="1" r="16717" b="42506"/>
          <a:stretch/>
        </p:blipFill>
        <p:spPr>
          <a:xfrm>
            <a:off x="5598347" y="1552627"/>
            <a:ext cx="6592066" cy="5239236"/>
          </a:xfrm>
          <a:prstGeom prst="rect">
            <a:avLst/>
          </a:prstGeom>
        </p:spPr>
      </p:pic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6441371" y="2149668"/>
          <a:ext cx="5607194" cy="443434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869065">
                  <a:extLst>
                    <a:ext uri="{9D8B030D-6E8A-4147-A177-3AD203B41FA5}">
                      <a16:colId xmlns:a16="http://schemas.microsoft.com/office/drawing/2014/main" val="3399644677"/>
                    </a:ext>
                  </a:extLst>
                </a:gridCol>
                <a:gridCol w="934532">
                  <a:extLst>
                    <a:ext uri="{9D8B030D-6E8A-4147-A177-3AD203B41FA5}">
                      <a16:colId xmlns:a16="http://schemas.microsoft.com/office/drawing/2014/main" val="631415035"/>
                    </a:ext>
                  </a:extLst>
                </a:gridCol>
                <a:gridCol w="934532">
                  <a:extLst>
                    <a:ext uri="{9D8B030D-6E8A-4147-A177-3AD203B41FA5}">
                      <a16:colId xmlns:a16="http://schemas.microsoft.com/office/drawing/2014/main" val="113011840"/>
                    </a:ext>
                  </a:extLst>
                </a:gridCol>
                <a:gridCol w="934533">
                  <a:extLst>
                    <a:ext uri="{9D8B030D-6E8A-4147-A177-3AD203B41FA5}">
                      <a16:colId xmlns:a16="http://schemas.microsoft.com/office/drawing/2014/main" val="3626050978"/>
                    </a:ext>
                  </a:extLst>
                </a:gridCol>
                <a:gridCol w="934532">
                  <a:extLst>
                    <a:ext uri="{9D8B030D-6E8A-4147-A177-3AD203B41FA5}">
                      <a16:colId xmlns:a16="http://schemas.microsoft.com/office/drawing/2014/main" val="4158645363"/>
                    </a:ext>
                  </a:extLst>
                </a:gridCol>
              </a:tblGrid>
              <a:tr h="23940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Точки ветвления маршрутов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Конечные точки маршрутов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Результат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каждой точке ветвления, сек.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904215"/>
                  </a:ext>
                </a:extLst>
              </a:tr>
              <a:tr h="338546"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Кабинет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215, сек.</a:t>
                      </a: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Кабинет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109, сек.</a:t>
                      </a: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Кабинет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227, сек.</a:t>
                      </a:r>
                    </a:p>
                  </a:txBody>
                  <a:tcPr marL="5487" marR="5487" marT="54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837640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779518"/>
                  </a:ext>
                </a:extLst>
              </a:tr>
              <a:tr h="239403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этаж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4461941"/>
                  </a:ext>
                </a:extLst>
              </a:tr>
              <a:tr h="183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Вход, лестница (1)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97143"/>
                  </a:ext>
                </a:extLst>
              </a:tr>
              <a:tr h="1811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Пересечение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коридоров справа 1 (2)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528265"/>
                  </a:ext>
                </a:extLst>
              </a:tr>
              <a:tr h="1575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Холл пассажирского лифта (3)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2930955"/>
                  </a:ext>
                </a:extLst>
              </a:tr>
              <a:tr h="1811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Пересечение коридоров справа 2 (4)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221209"/>
                  </a:ext>
                </a:extLst>
              </a:tr>
              <a:tr h="1745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Пересечение коридоров слева 1 (5)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403179"/>
                  </a:ext>
                </a:extLst>
              </a:tr>
              <a:tr h="1610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Холл грузового лифта (6)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04009"/>
                  </a:ext>
                </a:extLst>
              </a:tr>
              <a:tr h="1610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Пересечение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коридоров слева 2 (7)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615936"/>
                  </a:ext>
                </a:extLst>
              </a:tr>
              <a:tr h="1811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Пересечение коридоров слева 3 (8)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091338"/>
                  </a:ext>
                </a:extLst>
              </a:tr>
              <a:tr h="239402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этаж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65648"/>
                  </a:ext>
                </a:extLst>
              </a:tr>
              <a:tr h="1792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Лестница (1)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766558"/>
                  </a:ext>
                </a:extLst>
              </a:tr>
              <a:tr h="1811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Пересечение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коридоров справа 1 (2)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586794"/>
                  </a:ext>
                </a:extLst>
              </a:tr>
              <a:tr h="1811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Холл пассажирского лифта (3)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708656"/>
                  </a:ext>
                </a:extLst>
              </a:tr>
              <a:tr h="1710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Пересечение коридоров справа 2 (4)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656814"/>
                  </a:ext>
                </a:extLst>
              </a:tr>
              <a:tr h="1710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Пересечение коридоров слева 1 (5)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8036392"/>
                  </a:ext>
                </a:extLst>
              </a:tr>
              <a:tr h="1710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Холл грузового лифта (6)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098259"/>
                  </a:ext>
                </a:extLst>
              </a:tr>
              <a:tr h="1509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Пересечение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коридоров слева 2 (7)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253475"/>
                  </a:ext>
                </a:extLst>
              </a:tr>
              <a:tr h="283135">
                <a:tc gridSpan="4"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принятия решения в точках ветвления маршрутов: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367704"/>
                  </a:ext>
                </a:extLst>
              </a:tr>
              <a:tr h="268369">
                <a:tc gridSpan="4"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Достижение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целевого значения (да/нет):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510472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757211" y="1981887"/>
            <a:ext cx="48411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В строке «Точки ветвления маршрутов» столбцов 2, 3, 4 специалист, осуществляющий проверку, вносит конечные точки маршрутов (3 маршрута), указывает номера или назначение кабинетов медицинской организации.</a:t>
            </a:r>
          </a:p>
        </p:txBody>
      </p:sp>
      <p:pic>
        <p:nvPicPr>
          <p:cNvPr id="16" name="Picture 2" descr="C:\Users\Konstantin\Desktop\14-05-19\праздники\1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76"/>
          <a:stretch/>
        </p:blipFill>
        <p:spPr bwMode="auto">
          <a:xfrm>
            <a:off x="128072" y="1981887"/>
            <a:ext cx="552398" cy="5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35441">
            <a:off x="7013892" y="770508"/>
            <a:ext cx="1567284" cy="1345368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263" y="4016408"/>
            <a:ext cx="3731075" cy="2699789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6158" y="3845642"/>
            <a:ext cx="4001793" cy="2649315"/>
          </a:xfrm>
          <a:prstGeom prst="rect">
            <a:avLst/>
          </a:prstGeom>
          <a:ln>
            <a:solidFill>
              <a:srgbClr val="00B050"/>
            </a:solidFill>
          </a:ln>
        </p:spPr>
      </p:pic>
      <p:cxnSp>
        <p:nvCxnSpPr>
          <p:cNvPr id="9" name="Прямая со стрелкой 8"/>
          <p:cNvCxnSpPr/>
          <p:nvPr/>
        </p:nvCxnSpPr>
        <p:spPr>
          <a:xfrm flipV="1">
            <a:off x="2235200" y="2677526"/>
            <a:ext cx="6031345" cy="1689314"/>
          </a:xfrm>
          <a:prstGeom prst="straightConnector1">
            <a:avLst/>
          </a:prstGeom>
          <a:ln w="158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7481455" y="1552627"/>
            <a:ext cx="785090" cy="1015470"/>
          </a:xfrm>
          <a:prstGeom prst="straightConnector1">
            <a:avLst/>
          </a:prstGeom>
          <a:ln w="158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2383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98" y="981952"/>
            <a:ext cx="2743201" cy="2743201"/>
          </a:xfrm>
          <a:prstGeom prst="rect">
            <a:avLst/>
          </a:prstGeom>
        </p:spPr>
      </p:pic>
      <p:sp>
        <p:nvSpPr>
          <p:cNvPr id="29" name="Rectangle 286">
            <a:extLst>
              <a:ext uri="{FF2B5EF4-FFF2-40B4-BE49-F238E27FC236}">
                <a16:creationId xmlns:a16="http://schemas.microsoft.com/office/drawing/2014/main" id="{4A9FE267-B11D-4E62-B472-ED4BF8D0F7CB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96842" y="3589185"/>
            <a:ext cx="2528112" cy="184665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895260">
              <a:buClr>
                <a:srgbClr val="002960"/>
              </a:buClr>
              <a:defRPr/>
            </a:pPr>
            <a:r>
              <a:rPr lang="ru-RU" sz="4000" dirty="0">
                <a:solidFill>
                  <a:srgbClr val="0070C0"/>
                </a:solidFill>
              </a:rPr>
              <a:t>Точка ветвления 1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036" y="3453383"/>
            <a:ext cx="4936627" cy="32954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42" y="746563"/>
            <a:ext cx="3342149" cy="50065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ctangle 286">
            <a:extLst>
              <a:ext uri="{FF2B5EF4-FFF2-40B4-BE49-F238E27FC236}">
                <a16:creationId xmlns:a16="http://schemas.microsoft.com/office/drawing/2014/main" id="{4A9FE267-B11D-4E62-B472-ED4BF8D0F7CB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96842" y="5753129"/>
            <a:ext cx="2528112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895260">
              <a:buClr>
                <a:srgbClr val="002960"/>
              </a:buClr>
              <a:defRPr/>
            </a:pPr>
            <a:r>
              <a:rPr lang="ru-RU" sz="2400" dirty="0">
                <a:solidFill>
                  <a:srgbClr val="C00000"/>
                </a:solidFill>
              </a:rPr>
              <a:t>Кабинет №215?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9536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98" y="981952"/>
            <a:ext cx="2743201" cy="2743201"/>
          </a:xfrm>
          <a:prstGeom prst="rect">
            <a:avLst/>
          </a:prstGeom>
        </p:spPr>
      </p:pic>
      <p:sp>
        <p:nvSpPr>
          <p:cNvPr id="29" name="Rectangle 286">
            <a:extLst>
              <a:ext uri="{FF2B5EF4-FFF2-40B4-BE49-F238E27FC236}">
                <a16:creationId xmlns:a16="http://schemas.microsoft.com/office/drawing/2014/main" id="{4A9FE267-B11D-4E62-B472-ED4BF8D0F7CB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96842" y="3589185"/>
            <a:ext cx="2528112" cy="184665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895260">
              <a:buClr>
                <a:srgbClr val="002960"/>
              </a:buClr>
              <a:defRPr/>
            </a:pPr>
            <a:r>
              <a:rPr lang="ru-RU" sz="4000" dirty="0">
                <a:solidFill>
                  <a:srgbClr val="0070C0"/>
                </a:solidFill>
              </a:rPr>
              <a:t>Точка ветвления 1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547" y="981952"/>
            <a:ext cx="8280225" cy="55274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286">
            <a:extLst>
              <a:ext uri="{FF2B5EF4-FFF2-40B4-BE49-F238E27FC236}">
                <a16:creationId xmlns:a16="http://schemas.microsoft.com/office/drawing/2014/main" id="{F57B205C-D929-4BBB-9A72-713D5D0C144E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96842" y="5753129"/>
            <a:ext cx="2528112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895260">
              <a:buClr>
                <a:srgbClr val="002960"/>
              </a:buClr>
              <a:defRPr/>
            </a:pPr>
            <a:r>
              <a:rPr lang="ru-RU" sz="2400" dirty="0">
                <a:solidFill>
                  <a:srgbClr val="C00000"/>
                </a:solidFill>
              </a:rPr>
              <a:t>Кабинет №215</a:t>
            </a:r>
            <a:endParaRPr lang="en-US" sz="2400" dirty="0">
              <a:solidFill>
                <a:srgbClr val="C00000"/>
              </a:solidFill>
            </a:endParaRP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305F7344-94FA-4348-A34D-38A8C9C661C9}"/>
              </a:ext>
            </a:extLst>
          </p:cNvPr>
          <p:cNvCxnSpPr>
            <a:stCxn id="6" idx="3"/>
          </p:cNvCxnSpPr>
          <p:nvPr/>
        </p:nvCxnSpPr>
        <p:spPr>
          <a:xfrm flipV="1">
            <a:off x="3024954" y="4107357"/>
            <a:ext cx="6544715" cy="18304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>
            <a:extLst>
              <a:ext uri="{FF2B5EF4-FFF2-40B4-BE49-F238E27FC236}">
                <a16:creationId xmlns:a16="http://schemas.microsoft.com/office/drawing/2014/main" id="{47FA0E87-D367-4264-BD8D-2394ECC6980A}"/>
              </a:ext>
            </a:extLst>
          </p:cNvPr>
          <p:cNvSpPr/>
          <p:nvPr/>
        </p:nvSpPr>
        <p:spPr>
          <a:xfrm>
            <a:off x="9569669" y="3821092"/>
            <a:ext cx="610151" cy="4367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908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005" y="1460008"/>
            <a:ext cx="7758401" cy="51791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9" name="Rectangle 286">
            <a:extLst>
              <a:ext uri="{FF2B5EF4-FFF2-40B4-BE49-F238E27FC236}">
                <a16:creationId xmlns:a16="http://schemas.microsoft.com/office/drawing/2014/main" id="{4A9FE267-B11D-4E62-B472-ED4BF8D0F7CB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63573" y="668324"/>
            <a:ext cx="8063264" cy="6155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895260">
              <a:buClr>
                <a:srgbClr val="002960"/>
              </a:buClr>
              <a:defRPr/>
            </a:pPr>
            <a:r>
              <a:rPr lang="ru-RU" sz="4000" dirty="0">
                <a:solidFill>
                  <a:srgbClr val="0070C0"/>
                </a:solidFill>
              </a:rPr>
              <a:t>Легенда цветового кодирования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5" name="Пятно 1 7">
            <a:extLst>
              <a:ext uri="{FF2B5EF4-FFF2-40B4-BE49-F238E27FC236}">
                <a16:creationId xmlns:a16="http://schemas.microsoft.com/office/drawing/2014/main" id="{D2B12F04-8B56-41FF-8E60-CE3F3FA16873}"/>
              </a:ext>
            </a:extLst>
          </p:cNvPr>
          <p:cNvSpPr/>
          <p:nvPr/>
        </p:nvSpPr>
        <p:spPr>
          <a:xfrm>
            <a:off x="7883537" y="1822667"/>
            <a:ext cx="2349018" cy="1607127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Удалена от места использования</a:t>
            </a:r>
          </a:p>
        </p:txBody>
      </p:sp>
    </p:spTree>
    <p:extLst>
      <p:ext uri="{BB962C8B-B14F-4D97-AF65-F5344CB8AC3E}">
        <p14:creationId xmlns:p14="http://schemas.microsoft.com/office/powerpoint/2010/main" val="18562659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98" y="981952"/>
            <a:ext cx="2743201" cy="2743201"/>
          </a:xfrm>
          <a:prstGeom prst="rect">
            <a:avLst/>
          </a:prstGeom>
        </p:spPr>
      </p:pic>
      <p:sp>
        <p:nvSpPr>
          <p:cNvPr id="29" name="Rectangle 286">
            <a:extLst>
              <a:ext uri="{FF2B5EF4-FFF2-40B4-BE49-F238E27FC236}">
                <a16:creationId xmlns:a16="http://schemas.microsoft.com/office/drawing/2014/main" id="{4A9FE267-B11D-4E62-B472-ED4BF8D0F7CB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96842" y="3589185"/>
            <a:ext cx="2528112" cy="184665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895260">
              <a:buClr>
                <a:srgbClr val="002960"/>
              </a:buClr>
              <a:defRPr/>
            </a:pPr>
            <a:r>
              <a:rPr lang="ru-RU" sz="4000" dirty="0">
                <a:solidFill>
                  <a:srgbClr val="0070C0"/>
                </a:solidFill>
              </a:rPr>
              <a:t>Точка ветвления 1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547" y="981952"/>
            <a:ext cx="8280225" cy="55274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286">
            <a:extLst>
              <a:ext uri="{FF2B5EF4-FFF2-40B4-BE49-F238E27FC236}">
                <a16:creationId xmlns:a16="http://schemas.microsoft.com/office/drawing/2014/main" id="{BCE2BFB8-BAA5-4B3D-A311-B4736A566007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96842" y="5753129"/>
            <a:ext cx="2528112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895260">
              <a:buClr>
                <a:srgbClr val="002960"/>
              </a:buClr>
              <a:defRPr/>
            </a:pPr>
            <a:r>
              <a:rPr lang="ru-RU" sz="2400" dirty="0">
                <a:solidFill>
                  <a:srgbClr val="C00000"/>
                </a:solidFill>
              </a:rPr>
              <a:t>Кабинет №215?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7" name="Пятно 1 7">
            <a:extLst>
              <a:ext uri="{FF2B5EF4-FFF2-40B4-BE49-F238E27FC236}">
                <a16:creationId xmlns:a16="http://schemas.microsoft.com/office/drawing/2014/main" id="{10CBE3E2-8557-4056-BAE9-8F1A38311274}"/>
              </a:ext>
            </a:extLst>
          </p:cNvPr>
          <p:cNvSpPr/>
          <p:nvPr/>
        </p:nvSpPr>
        <p:spPr>
          <a:xfrm>
            <a:off x="9975347" y="846151"/>
            <a:ext cx="2349018" cy="1607127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Нет легенды цветового кодирования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42590411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3" y="4116387"/>
            <a:ext cx="2743201" cy="2743201"/>
          </a:xfrm>
          <a:prstGeom prst="rect">
            <a:avLst/>
          </a:prstGeom>
        </p:spPr>
      </p:pic>
      <p:sp>
        <p:nvSpPr>
          <p:cNvPr id="29" name="Rectangle 286">
            <a:extLst>
              <a:ext uri="{FF2B5EF4-FFF2-40B4-BE49-F238E27FC236}">
                <a16:creationId xmlns:a16="http://schemas.microsoft.com/office/drawing/2014/main" id="{4A9FE267-B11D-4E62-B472-ED4BF8D0F7CB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17687" y="5165533"/>
            <a:ext cx="5326050" cy="6155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895260">
              <a:buClr>
                <a:srgbClr val="002960"/>
              </a:buClr>
              <a:defRPr/>
            </a:pPr>
            <a:r>
              <a:rPr lang="ru-RU" sz="4000" dirty="0">
                <a:solidFill>
                  <a:srgbClr val="0070C0"/>
                </a:solidFill>
              </a:rPr>
              <a:t>Точка ветвления 2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11" name="Rectangle 286">
            <a:extLst>
              <a:ext uri="{FF2B5EF4-FFF2-40B4-BE49-F238E27FC236}">
                <a16:creationId xmlns:a16="http://schemas.microsoft.com/office/drawing/2014/main" id="{4A9FE267-B11D-4E62-B472-ED4BF8D0F7CB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776912" y="5303321"/>
            <a:ext cx="2528112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895260">
              <a:buClr>
                <a:srgbClr val="002960"/>
              </a:buClr>
              <a:defRPr/>
            </a:pPr>
            <a:r>
              <a:rPr lang="ru-RU" sz="2400" dirty="0">
                <a:solidFill>
                  <a:srgbClr val="C00000"/>
                </a:solidFill>
              </a:rPr>
              <a:t>Кабинет № 215?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6" y="1023328"/>
            <a:ext cx="8062870" cy="3686319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144CE5E1-1A73-4E59-A079-E614DF6BABC5}"/>
              </a:ext>
            </a:extLst>
          </p:cNvPr>
          <p:cNvSpPr/>
          <p:nvPr/>
        </p:nvSpPr>
        <p:spPr>
          <a:xfrm>
            <a:off x="3720154" y="2753817"/>
            <a:ext cx="1152097" cy="4367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F757C97E-3F58-4938-B0C2-3A02E09EE81C}"/>
              </a:ext>
            </a:extLst>
          </p:cNvPr>
          <p:cNvCxnSpPr>
            <a:cxnSpLocks/>
            <a:stCxn id="11" idx="1"/>
            <a:endCxn id="7" idx="5"/>
          </p:cNvCxnSpPr>
          <p:nvPr/>
        </p:nvCxnSpPr>
        <p:spPr>
          <a:xfrm flipH="1" flipV="1">
            <a:off x="4703530" y="3126589"/>
            <a:ext cx="4073382" cy="23613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6416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8" b="1503"/>
          <a:stretch/>
        </p:blipFill>
        <p:spPr>
          <a:xfrm>
            <a:off x="8186834" y="4915973"/>
            <a:ext cx="2617792" cy="1652224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97" b="11770"/>
          <a:stretch/>
        </p:blipFill>
        <p:spPr>
          <a:xfrm>
            <a:off x="9397599" y="2638748"/>
            <a:ext cx="2617792" cy="169408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1454735" y="1035380"/>
            <a:ext cx="9665703" cy="1035947"/>
            <a:chOff x="253810" y="2414775"/>
            <a:chExt cx="9665703" cy="1035947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253810" y="2414775"/>
              <a:ext cx="9665703" cy="1035947"/>
              <a:chOff x="253810" y="2414775"/>
              <a:chExt cx="9665703" cy="1035947"/>
            </a:xfrm>
          </p:grpSpPr>
          <p:sp>
            <p:nvSpPr>
              <p:cNvPr id="10" name="Скругленный прямоугольник 9"/>
              <p:cNvSpPr/>
              <p:nvPr/>
            </p:nvSpPr>
            <p:spPr>
              <a:xfrm>
                <a:off x="2720726" y="2414775"/>
                <a:ext cx="7198787" cy="1035946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Скругленный прямоугольник 10"/>
              <p:cNvSpPr/>
              <p:nvPr/>
            </p:nvSpPr>
            <p:spPr>
              <a:xfrm>
                <a:off x="253810" y="2414775"/>
                <a:ext cx="2651138" cy="1035946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ятиугольник 11"/>
              <p:cNvSpPr/>
              <p:nvPr/>
            </p:nvSpPr>
            <p:spPr>
              <a:xfrm>
                <a:off x="1856314" y="2414775"/>
                <a:ext cx="1837671" cy="1035947"/>
              </a:xfrm>
              <a:prstGeom prst="homePlat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6" name="Группа 5"/>
            <p:cNvGrpSpPr/>
            <p:nvPr/>
          </p:nvGrpSpPr>
          <p:grpSpPr>
            <a:xfrm>
              <a:off x="346113" y="2504512"/>
              <a:ext cx="856472" cy="856472"/>
              <a:chOff x="175611" y="2649804"/>
              <a:chExt cx="986971" cy="986971"/>
            </a:xfrm>
          </p:grpSpPr>
          <p:sp>
            <p:nvSpPr>
              <p:cNvPr id="8" name="Овал 7"/>
              <p:cNvSpPr/>
              <p:nvPr/>
            </p:nvSpPr>
            <p:spPr>
              <a:xfrm>
                <a:off x="175611" y="2649804"/>
                <a:ext cx="986971" cy="98697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Прямоугольник 8"/>
              <p:cNvSpPr/>
              <p:nvPr/>
            </p:nvSpPr>
            <p:spPr>
              <a:xfrm>
                <a:off x="285908" y="2718263"/>
                <a:ext cx="785451" cy="7448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6</a:t>
                </a:r>
              </a:p>
              <a:p>
                <a:pPr algn="ctr"/>
                <a:r>
                  <a:rPr lang="ru-RU" sz="1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БЛОК </a:t>
                </a:r>
                <a:endParaRPr lang="ru-RU" sz="1200" dirty="0"/>
              </a:p>
            </p:txBody>
          </p:sp>
        </p:grpSp>
        <p:sp>
          <p:nvSpPr>
            <p:cNvPr id="7" name="Прямоугольник 6"/>
            <p:cNvSpPr/>
            <p:nvPr/>
          </p:nvSpPr>
          <p:spPr>
            <a:xfrm>
              <a:off x="1339239" y="2673483"/>
              <a:ext cx="1917536" cy="4500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b="1" dirty="0">
                  <a:solidFill>
                    <a:schemeClr val="accent5">
                      <a:lumMod val="50000"/>
                    </a:schemeClr>
                  </a:solidFill>
                </a:rPr>
                <a:t>«ДОСТУПНОСТЬ МЕДИЦИНСКОЙ ПОМОЩИ»</a:t>
              </a: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4970285" y="1270470"/>
            <a:ext cx="5868030" cy="457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tx1"/>
                </a:solidFill>
              </a:rPr>
              <a:t>Повышение приверженности пациентов к лечению 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и профилактическим мероприятиям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t="35999" r="24339" b="19154"/>
          <a:stretch/>
        </p:blipFill>
        <p:spPr>
          <a:xfrm>
            <a:off x="3421737" y="2638748"/>
            <a:ext cx="2617790" cy="1678550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3421736" y="2286383"/>
            <a:ext cx="2617791" cy="439928"/>
            <a:chOff x="2086609" y="3626116"/>
            <a:chExt cx="3282950" cy="439985"/>
          </a:xfrm>
        </p:grpSpPr>
        <p:sp>
          <p:nvSpPr>
            <p:cNvPr id="24" name="Прямоугольник с одним скругленным углом 23"/>
            <p:cNvSpPr/>
            <p:nvPr/>
          </p:nvSpPr>
          <p:spPr>
            <a:xfrm>
              <a:off x="2086609" y="3626116"/>
              <a:ext cx="3282950" cy="439985"/>
            </a:xfrm>
            <a:prstGeom prst="round1Rect">
              <a:avLst>
                <a:gd name="adj" fmla="val 36265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бъект 4"/>
            <p:cNvSpPr txBox="1">
              <a:spLocks/>
            </p:cNvSpPr>
            <p:nvPr/>
          </p:nvSpPr>
          <p:spPr>
            <a:xfrm>
              <a:off x="2087987" y="3647573"/>
              <a:ext cx="3199012" cy="397071"/>
            </a:xfrm>
            <a:prstGeom prst="rect">
              <a:avLst/>
            </a:prstGeom>
            <a:noFill/>
          </p:spPr>
          <p:txBody>
            <a:bodyPr vert="horz" wrap="square" lIns="91428" tIns="45714" rIns="91428" bIns="45714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100" b="1" dirty="0">
                  <a:solidFill>
                    <a:schemeClr val="bg1"/>
                  </a:solidFill>
                </a:rPr>
                <a:t>Прием пациентов по времени </a:t>
              </a:r>
              <a:br>
                <a:rPr lang="ru-RU" sz="1100" b="1" dirty="0">
                  <a:solidFill>
                    <a:schemeClr val="bg1"/>
                  </a:solidFill>
                </a:rPr>
              </a:br>
              <a:r>
                <a:rPr lang="ru-RU" sz="1100" b="1" dirty="0">
                  <a:solidFill>
                    <a:schemeClr val="bg1"/>
                  </a:solidFill>
                </a:rPr>
                <a:t>по предварительной записи</a:t>
              </a: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6280605" y="2298678"/>
            <a:ext cx="3013809" cy="2034159"/>
            <a:chOff x="260382" y="2198947"/>
            <a:chExt cx="3013809" cy="2034159"/>
          </a:xfrm>
        </p:grpSpPr>
        <p:sp>
          <p:nvSpPr>
            <p:cNvPr id="27" name="Прямоугольник с одним скругленным углом 26"/>
            <p:cNvSpPr/>
            <p:nvPr/>
          </p:nvSpPr>
          <p:spPr>
            <a:xfrm rot="10800000">
              <a:off x="260383" y="3356631"/>
              <a:ext cx="3013808" cy="876475"/>
            </a:xfrm>
            <a:prstGeom prst="round1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28" name="Прямоугольник с одним скругленным углом 27"/>
            <p:cNvSpPr/>
            <p:nvPr/>
          </p:nvSpPr>
          <p:spPr>
            <a:xfrm flipH="1">
              <a:off x="260382" y="2198947"/>
              <a:ext cx="3013809" cy="1079777"/>
            </a:xfrm>
            <a:prstGeom prst="round1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840987" y="2326659"/>
              <a:ext cx="233160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ea typeface="Verdana" panose="020B0604030504040204" pitchFamily="34" charset="0"/>
                </a:rPr>
                <a:t>Обеспечение удаленной записи на прием в медицинские организации</a:t>
              </a:r>
            </a:p>
          </p:txBody>
        </p:sp>
        <p:sp>
          <p:nvSpPr>
            <p:cNvPr id="30" name="Овал 29"/>
            <p:cNvSpPr/>
            <p:nvPr/>
          </p:nvSpPr>
          <p:spPr>
            <a:xfrm>
              <a:off x="363567" y="2300226"/>
              <a:ext cx="394573" cy="39457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301156" y="2321087"/>
              <a:ext cx="4924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Arial Black" panose="020B0A04020102020204" pitchFamily="34" charset="0"/>
                  <a:ea typeface="Verdana" panose="020B0604030504040204" pitchFamily="34" charset="0"/>
                </a:rPr>
                <a:t>17</a:t>
              </a:r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32" name="Равнобедренный треугольник 31"/>
            <p:cNvSpPr/>
            <p:nvPr/>
          </p:nvSpPr>
          <p:spPr>
            <a:xfrm rot="10800000">
              <a:off x="1493246" y="3170278"/>
              <a:ext cx="564343" cy="250346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9397599" y="2286383"/>
            <a:ext cx="2617791" cy="439928"/>
            <a:chOff x="2086609" y="3626116"/>
            <a:chExt cx="3282950" cy="439985"/>
          </a:xfrm>
        </p:grpSpPr>
        <p:sp>
          <p:nvSpPr>
            <p:cNvPr id="36" name="Прямоугольник с одним скругленным углом 35"/>
            <p:cNvSpPr/>
            <p:nvPr/>
          </p:nvSpPr>
          <p:spPr>
            <a:xfrm>
              <a:off x="2086609" y="3626116"/>
              <a:ext cx="3282950" cy="439985"/>
            </a:xfrm>
            <a:prstGeom prst="round1Rect">
              <a:avLst>
                <a:gd name="adj" fmla="val 36265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Объект 4"/>
            <p:cNvSpPr txBox="1">
              <a:spLocks/>
            </p:cNvSpPr>
            <p:nvPr/>
          </p:nvSpPr>
          <p:spPr>
            <a:xfrm>
              <a:off x="2087987" y="3647573"/>
              <a:ext cx="3199012" cy="397071"/>
            </a:xfrm>
            <a:prstGeom prst="rect">
              <a:avLst/>
            </a:prstGeom>
            <a:noFill/>
          </p:spPr>
          <p:txBody>
            <a:bodyPr vert="horz" wrap="square" lIns="91428" tIns="45714" rIns="91428" bIns="45714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100" b="1" dirty="0">
                  <a:solidFill>
                    <a:schemeClr val="bg1"/>
                  </a:solidFill>
                </a:rPr>
                <a:t>Удаленная запись </a:t>
              </a:r>
              <a:br>
                <a:rPr lang="ru-RU" sz="1100" b="1" dirty="0">
                  <a:solidFill>
                    <a:schemeClr val="bg1"/>
                  </a:solidFill>
                </a:rPr>
              </a:br>
              <a:r>
                <a:rPr lang="ru-RU" sz="1100" b="1" dirty="0">
                  <a:solidFill>
                    <a:schemeClr val="bg1"/>
                  </a:solidFill>
                </a:rPr>
                <a:t>на прием к врачу </a:t>
              </a:r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6363073" y="3464644"/>
            <a:ext cx="29313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не менее </a:t>
            </a:r>
            <a:r>
              <a:rPr lang="ru-RU" sz="3600" b="1" dirty="0">
                <a:solidFill>
                  <a:schemeClr val="bg1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/>
              </a:rPr>
              <a:t>50%</a:t>
            </a:r>
            <a:r>
              <a:rPr lang="en-US" sz="12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записей </a:t>
            </a:r>
            <a:br>
              <a:rPr lang="en-US" sz="12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без посещения поликлиники</a:t>
            </a:r>
          </a:p>
        </p:txBody>
      </p:sp>
      <p:grpSp>
        <p:nvGrpSpPr>
          <p:cNvPr id="45" name="Группа 44"/>
          <p:cNvGrpSpPr/>
          <p:nvPr/>
        </p:nvGrpSpPr>
        <p:grpSpPr>
          <a:xfrm>
            <a:off x="4714594" y="4530125"/>
            <a:ext cx="3363218" cy="2034158"/>
            <a:chOff x="260381" y="2198947"/>
            <a:chExt cx="3363218" cy="2034158"/>
          </a:xfrm>
        </p:grpSpPr>
        <p:sp>
          <p:nvSpPr>
            <p:cNvPr id="46" name="Прямоугольник с одним скругленным углом 45"/>
            <p:cNvSpPr/>
            <p:nvPr/>
          </p:nvSpPr>
          <p:spPr>
            <a:xfrm rot="10800000">
              <a:off x="260383" y="3356630"/>
              <a:ext cx="3363216" cy="876475"/>
            </a:xfrm>
            <a:prstGeom prst="round1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47" name="Прямоугольник с одним скругленным углом 46"/>
            <p:cNvSpPr/>
            <p:nvPr/>
          </p:nvSpPr>
          <p:spPr>
            <a:xfrm flipH="1">
              <a:off x="260381" y="2198947"/>
              <a:ext cx="3363217" cy="1079777"/>
            </a:xfrm>
            <a:prstGeom prst="round1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363567" y="2300226"/>
              <a:ext cx="394573" cy="39457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301156" y="2321087"/>
              <a:ext cx="4924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Arial Black" panose="020B0A04020102020204" pitchFamily="34" charset="0"/>
                  <a:ea typeface="Verdana" panose="020B0604030504040204" pitchFamily="34" charset="0"/>
                </a:rPr>
                <a:t>18</a:t>
              </a:r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51" name="Равнобедренный треугольник 50"/>
            <p:cNvSpPr/>
            <p:nvPr/>
          </p:nvSpPr>
          <p:spPr>
            <a:xfrm rot="10800000">
              <a:off x="1659817" y="3170278"/>
              <a:ext cx="564343" cy="250346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891674" y="2231003"/>
              <a:ext cx="273192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ea typeface="Verdana" panose="020B0604030504040204" pitchFamily="34" charset="0"/>
                </a:rPr>
                <a:t>Обеспечение выполнения профилактического осмотра</a:t>
              </a:r>
              <a:endParaRPr lang="en-US" sz="1200" dirty="0">
                <a:ea typeface="Verdana" panose="020B0604030504040204" pitchFamily="34" charset="0"/>
              </a:endParaRPr>
            </a:p>
            <a:p>
              <a:r>
                <a:rPr lang="ru-RU" sz="1200" dirty="0">
                  <a:ea typeface="Verdana" panose="020B0604030504040204" pitchFamily="34" charset="0"/>
                </a:rPr>
                <a:t>и/или диспансеризации взрослого населения за минимальное количество посещений</a:t>
              </a:r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8186834" y="4517830"/>
            <a:ext cx="2617791" cy="439928"/>
            <a:chOff x="2086609" y="3626116"/>
            <a:chExt cx="3282950" cy="439985"/>
          </a:xfrm>
        </p:grpSpPr>
        <p:sp>
          <p:nvSpPr>
            <p:cNvPr id="54" name="Прямоугольник с одним скругленным углом 53"/>
            <p:cNvSpPr/>
            <p:nvPr/>
          </p:nvSpPr>
          <p:spPr>
            <a:xfrm>
              <a:off x="2086609" y="3626116"/>
              <a:ext cx="3282950" cy="439985"/>
            </a:xfrm>
            <a:prstGeom prst="round1Rect">
              <a:avLst>
                <a:gd name="adj" fmla="val 36265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Объект 4"/>
            <p:cNvSpPr txBox="1">
              <a:spLocks/>
            </p:cNvSpPr>
            <p:nvPr/>
          </p:nvSpPr>
          <p:spPr>
            <a:xfrm>
              <a:off x="2087987" y="3647573"/>
              <a:ext cx="3199012" cy="397071"/>
            </a:xfrm>
            <a:prstGeom prst="rect">
              <a:avLst/>
            </a:prstGeom>
            <a:noFill/>
          </p:spPr>
          <p:txBody>
            <a:bodyPr vert="horz" wrap="square" lIns="91428" tIns="45714" rIns="91428" bIns="45714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100" b="1" dirty="0">
                  <a:solidFill>
                    <a:schemeClr val="bg1"/>
                  </a:solidFill>
                </a:rPr>
                <a:t>Оптимальная организация процесса диспансеризации</a:t>
              </a:r>
            </a:p>
          </p:txBody>
        </p:sp>
      </p:grpSp>
      <p:sp>
        <p:nvSpPr>
          <p:cNvPr id="56" name="Прямоугольник 55"/>
          <p:cNvSpPr/>
          <p:nvPr/>
        </p:nvSpPr>
        <p:spPr>
          <a:xfrm>
            <a:off x="5034317" y="5813527"/>
            <a:ext cx="2838967" cy="646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не более </a:t>
            </a:r>
            <a:r>
              <a:rPr lang="ru-RU" sz="3600" b="1" dirty="0">
                <a:solidFill>
                  <a:schemeClr val="bg1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/>
              </a:rPr>
              <a:t>3</a:t>
            </a:r>
            <a:r>
              <a:rPr lang="ru-RU" sz="12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 посещений</a:t>
            </a:r>
            <a:r>
              <a:rPr lang="ru-RU" sz="1200" b="1" dirty="0">
                <a:solidFill>
                  <a:schemeClr val="bg1"/>
                </a:solidFill>
                <a:latin typeface="Verdana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2" name="Заголовок 1"/>
          <p:cNvSpPr txBox="1">
            <a:spLocks/>
          </p:cNvSpPr>
          <p:nvPr/>
        </p:nvSpPr>
        <p:spPr>
          <a:xfrm>
            <a:off x="4275712" y="122463"/>
            <a:ext cx="7166987" cy="868137"/>
          </a:xfrm>
          <a:prstGeom prst="rect">
            <a:avLst/>
          </a:prstGeom>
        </p:spPr>
        <p:txBody>
          <a:bodyPr vert="horz" lIns="121917" tIns="60958" rIns="121917" bIns="60958" rtlCol="0" anchor="t">
            <a:noAutofit/>
          </a:bodyPr>
          <a:lstStyle>
            <a:lvl1pPr algn="l" defTabSz="969214" rtl="0" eaLnBrk="1" latinLnBrk="0" hangingPunct="1">
              <a:spcBef>
                <a:spcPct val="0"/>
              </a:spcBef>
              <a:buNone/>
              <a:defRPr sz="1511" kern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ПЕРВЫЙ УРОВЕНЬ «НОВОЙ МОДЕЛИ МЕДИЦИНСКОЙ ОРГАНИЗАЦИИ, ОКАЗЫВАЮЩЕЙ ПЕРВИЧНУЮ МЕДИКО-САНИТАРНУЮ ПОМОЩЬ»</a:t>
            </a:r>
            <a:endParaRPr lang="ru-RU" sz="1600" kern="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60" name="Группа 59"/>
          <p:cNvGrpSpPr/>
          <p:nvPr/>
        </p:nvGrpSpPr>
        <p:grpSpPr>
          <a:xfrm>
            <a:off x="304742" y="2298678"/>
            <a:ext cx="3013809" cy="2034159"/>
            <a:chOff x="260382" y="2198947"/>
            <a:chExt cx="3013809" cy="2034159"/>
          </a:xfrm>
        </p:grpSpPr>
        <p:sp>
          <p:nvSpPr>
            <p:cNvPr id="61" name="Прямоугольник с одним скругленным углом 60"/>
            <p:cNvSpPr/>
            <p:nvPr/>
          </p:nvSpPr>
          <p:spPr>
            <a:xfrm rot="10800000">
              <a:off x="260383" y="3356631"/>
              <a:ext cx="3013808" cy="876475"/>
            </a:xfrm>
            <a:prstGeom prst="round1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62" name="Прямоугольник с одним скругленным углом 61"/>
            <p:cNvSpPr/>
            <p:nvPr/>
          </p:nvSpPr>
          <p:spPr>
            <a:xfrm flipH="1">
              <a:off x="260382" y="2198947"/>
              <a:ext cx="3013809" cy="1079777"/>
            </a:xfrm>
            <a:prstGeom prst="round1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840987" y="2326659"/>
              <a:ext cx="233160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ea typeface="Verdana" panose="020B0604030504040204" pitchFamily="34" charset="0"/>
                </a:rPr>
                <a:t>Обеспечение амбулаторного приема плановых пациентов врачами строго по времени</a:t>
              </a:r>
              <a:br>
                <a:rPr lang="ru-RU" sz="1200" dirty="0">
                  <a:ea typeface="Verdana" panose="020B0604030504040204" pitchFamily="34" charset="0"/>
                </a:rPr>
              </a:br>
              <a:r>
                <a:rPr lang="ru-RU" sz="1200" dirty="0">
                  <a:ea typeface="Verdana" panose="020B0604030504040204" pitchFamily="34" charset="0"/>
                </a:rPr>
                <a:t>и по предварительной записи</a:t>
              </a:r>
            </a:p>
          </p:txBody>
        </p:sp>
        <p:sp>
          <p:nvSpPr>
            <p:cNvPr id="64" name="Овал 63"/>
            <p:cNvSpPr/>
            <p:nvPr/>
          </p:nvSpPr>
          <p:spPr>
            <a:xfrm>
              <a:off x="363567" y="2300226"/>
              <a:ext cx="394573" cy="39457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301156" y="2321087"/>
              <a:ext cx="4924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Arial Black" panose="020B0A04020102020204" pitchFamily="34" charset="0"/>
                  <a:ea typeface="Verdana" panose="020B0604030504040204" pitchFamily="34" charset="0"/>
                </a:rPr>
                <a:t>16</a:t>
              </a:r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66" name="Равнобедренный треугольник 65"/>
            <p:cNvSpPr/>
            <p:nvPr/>
          </p:nvSpPr>
          <p:spPr>
            <a:xfrm rot="10800000">
              <a:off x="1493246" y="3170278"/>
              <a:ext cx="564343" cy="250346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67" name="Прямоугольник 66"/>
          <p:cNvSpPr/>
          <p:nvPr/>
        </p:nvSpPr>
        <p:spPr>
          <a:xfrm>
            <a:off x="63664" y="3500595"/>
            <a:ext cx="3512225" cy="646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не менее </a:t>
            </a:r>
            <a:r>
              <a:rPr lang="ru-RU" sz="3600" b="1" dirty="0">
                <a:solidFill>
                  <a:schemeClr val="bg1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/>
              </a:rPr>
              <a:t>90%</a:t>
            </a:r>
            <a:r>
              <a:rPr lang="ru-RU" sz="12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 посещений</a:t>
            </a:r>
            <a:r>
              <a:rPr lang="ru-RU" sz="1200" b="1" dirty="0">
                <a:solidFill>
                  <a:schemeClr val="bg1"/>
                </a:solidFill>
                <a:latin typeface="Verdana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9" name="Равнобедренный треугольник 68"/>
          <p:cNvSpPr/>
          <p:nvPr/>
        </p:nvSpPr>
        <p:spPr>
          <a:xfrm rot="10800000" flipV="1">
            <a:off x="1529785" y="4284894"/>
            <a:ext cx="564343" cy="368966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68" name="Прямоугольник с одним скругленным углом 67"/>
          <p:cNvSpPr/>
          <p:nvPr/>
        </p:nvSpPr>
        <p:spPr>
          <a:xfrm flipH="1" flipV="1">
            <a:off x="291107" y="4437886"/>
            <a:ext cx="3013809" cy="2044344"/>
          </a:xfrm>
          <a:prstGeom prst="round1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59" name="Прямоугольник 58"/>
          <p:cNvSpPr/>
          <p:nvPr/>
        </p:nvSpPr>
        <p:spPr>
          <a:xfrm>
            <a:off x="339493" y="4510983"/>
            <a:ext cx="3034376" cy="2002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buClr>
                <a:srgbClr val="0070C0"/>
              </a:buClr>
            </a:pPr>
            <a:r>
              <a:rPr lang="ru-RU" sz="1400" b="1" dirty="0">
                <a:ea typeface="Calibri" panose="020F0502020204030204" pitchFamily="34" charset="0"/>
                <a:cs typeface="Arial" panose="020B0604020202020204" pitchFamily="34" charset="0"/>
              </a:rPr>
              <a:t>На первом уровне:</a:t>
            </a:r>
            <a:r>
              <a:rPr lang="en-US" sz="14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ru-RU" sz="1400" b="1" dirty="0"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не менее 50% </a:t>
            </a:r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- доля посещений по предварительной записи, </a:t>
            </a:r>
            <a:br>
              <a:rPr lang="en-US" sz="1400" dirty="0"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из которых не менее 80% </a:t>
            </a:r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пациентов принято </a:t>
            </a:r>
            <a:b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по установленному времени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Clr>
                <a:srgbClr val="0070C0"/>
              </a:buClr>
              <a:buFont typeface="Tahoma" panose="020B0604030504040204" pitchFamily="34" charset="0"/>
              <a:buChar char="●"/>
            </a:pPr>
            <a:endParaRPr lang="ru-RU" sz="14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00007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670" y="1024199"/>
            <a:ext cx="2743201" cy="2743201"/>
          </a:xfrm>
          <a:prstGeom prst="rect">
            <a:avLst/>
          </a:prstGeom>
        </p:spPr>
      </p:pic>
      <p:sp>
        <p:nvSpPr>
          <p:cNvPr id="29" name="Rectangle 286">
            <a:extLst>
              <a:ext uri="{FF2B5EF4-FFF2-40B4-BE49-F238E27FC236}">
                <a16:creationId xmlns:a16="http://schemas.microsoft.com/office/drawing/2014/main" id="{4A9FE267-B11D-4E62-B472-ED4BF8D0F7CB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609934" y="3934428"/>
            <a:ext cx="2918674" cy="12311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895260">
              <a:buClr>
                <a:srgbClr val="002960"/>
              </a:buClr>
              <a:defRPr/>
            </a:pPr>
            <a:r>
              <a:rPr lang="ru-RU" sz="4000" dirty="0">
                <a:solidFill>
                  <a:srgbClr val="0070C0"/>
                </a:solidFill>
              </a:rPr>
              <a:t>Точка ветвления 3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11" name="Rectangle 286">
            <a:extLst>
              <a:ext uri="{FF2B5EF4-FFF2-40B4-BE49-F238E27FC236}">
                <a16:creationId xmlns:a16="http://schemas.microsoft.com/office/drawing/2014/main" id="{4A9FE267-B11D-4E62-B472-ED4BF8D0F7CB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609934" y="5835388"/>
            <a:ext cx="2528112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895260">
              <a:buClr>
                <a:srgbClr val="002960"/>
              </a:buClr>
              <a:defRPr/>
            </a:pPr>
            <a:r>
              <a:rPr lang="ru-RU" sz="2400" dirty="0">
                <a:solidFill>
                  <a:srgbClr val="C00000"/>
                </a:solidFill>
              </a:rPr>
              <a:t>Кабинет № 215?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3" r="32079" b="16853"/>
          <a:stretch/>
        </p:blipFill>
        <p:spPr>
          <a:xfrm>
            <a:off x="520007" y="1027131"/>
            <a:ext cx="7511412" cy="52513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AF0035-1B2F-460E-BFB4-32CB159F98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76" t="40941" r="35283" b="51388"/>
          <a:stretch/>
        </p:blipFill>
        <p:spPr>
          <a:xfrm>
            <a:off x="3414408" y="3465509"/>
            <a:ext cx="2680797" cy="9313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1EBE6095-EB5E-4A0A-933C-CB8B2D1A5F67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5419725" y="3934428"/>
            <a:ext cx="3190209" cy="20856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>
            <a:extLst>
              <a:ext uri="{FF2B5EF4-FFF2-40B4-BE49-F238E27FC236}">
                <a16:creationId xmlns:a16="http://schemas.microsoft.com/office/drawing/2014/main" id="{A64FFE7E-F935-4917-B3C4-2477431FDB3E}"/>
              </a:ext>
            </a:extLst>
          </p:cNvPr>
          <p:cNvSpPr/>
          <p:nvPr/>
        </p:nvSpPr>
        <p:spPr>
          <a:xfrm>
            <a:off x="5114924" y="3676014"/>
            <a:ext cx="485775" cy="2584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2407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98" y="981952"/>
            <a:ext cx="2743201" cy="2743201"/>
          </a:xfrm>
          <a:prstGeom prst="rect">
            <a:avLst/>
          </a:prstGeom>
        </p:spPr>
      </p:pic>
      <p:sp>
        <p:nvSpPr>
          <p:cNvPr id="29" name="Rectangle 286">
            <a:extLst>
              <a:ext uri="{FF2B5EF4-FFF2-40B4-BE49-F238E27FC236}">
                <a16:creationId xmlns:a16="http://schemas.microsoft.com/office/drawing/2014/main" id="{4A9FE267-B11D-4E62-B472-ED4BF8D0F7CB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4331" y="3725153"/>
            <a:ext cx="3113133" cy="12311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895260">
              <a:buClr>
                <a:srgbClr val="002960"/>
              </a:buClr>
              <a:defRPr/>
            </a:pPr>
            <a:r>
              <a:rPr lang="ru-RU" sz="4000" dirty="0">
                <a:solidFill>
                  <a:srgbClr val="0070C0"/>
                </a:solidFill>
              </a:rPr>
              <a:t>Точка ветвления 4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705" y="2181886"/>
            <a:ext cx="6606744" cy="44103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713" y="846151"/>
            <a:ext cx="3655634" cy="45856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ctangle 286">
            <a:extLst>
              <a:ext uri="{FF2B5EF4-FFF2-40B4-BE49-F238E27FC236}">
                <a16:creationId xmlns:a16="http://schemas.microsoft.com/office/drawing/2014/main" id="{4A9FE267-B11D-4E62-B472-ED4BF8D0F7CB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96842" y="5431831"/>
            <a:ext cx="2528112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895260">
              <a:buClr>
                <a:srgbClr val="002960"/>
              </a:buClr>
              <a:defRPr/>
            </a:pPr>
            <a:r>
              <a:rPr lang="ru-RU" sz="2400" dirty="0">
                <a:solidFill>
                  <a:srgbClr val="C00000"/>
                </a:solidFill>
              </a:rPr>
              <a:t>Кабинет № 215</a:t>
            </a:r>
            <a:endParaRPr lang="en-US" sz="2400" dirty="0">
              <a:solidFill>
                <a:srgbClr val="C00000"/>
              </a:solidFill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3DD56154-E314-4973-BBEF-1519F9C8F899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3024954" y="3429794"/>
            <a:ext cx="4167416" cy="21867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72553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65" y="1443679"/>
            <a:ext cx="2743201" cy="2743201"/>
          </a:xfrm>
          <a:prstGeom prst="rect">
            <a:avLst/>
          </a:prstGeom>
        </p:spPr>
      </p:pic>
      <p:sp>
        <p:nvSpPr>
          <p:cNvPr id="29" name="Rectangle 286">
            <a:extLst>
              <a:ext uri="{FF2B5EF4-FFF2-40B4-BE49-F238E27FC236}">
                <a16:creationId xmlns:a16="http://schemas.microsoft.com/office/drawing/2014/main" id="{4A9FE267-B11D-4E62-B472-ED4BF8D0F7CB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31409" y="4358688"/>
            <a:ext cx="2528112" cy="12311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895260">
              <a:buClr>
                <a:srgbClr val="002960"/>
              </a:buClr>
              <a:defRPr/>
            </a:pPr>
            <a:r>
              <a:rPr lang="ru-RU" sz="4000" dirty="0">
                <a:solidFill>
                  <a:srgbClr val="0070C0"/>
                </a:solidFill>
              </a:rPr>
              <a:t>Конечная точка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641" y="760491"/>
            <a:ext cx="3886080" cy="5821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ctangle 286">
            <a:extLst>
              <a:ext uri="{FF2B5EF4-FFF2-40B4-BE49-F238E27FC236}">
                <a16:creationId xmlns:a16="http://schemas.microsoft.com/office/drawing/2014/main" id="{4A9FE267-B11D-4E62-B472-ED4BF8D0F7CB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23865" y="5761602"/>
            <a:ext cx="2528112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895260">
              <a:buClr>
                <a:srgbClr val="002960"/>
              </a:buClr>
              <a:defRPr/>
            </a:pPr>
            <a:r>
              <a:rPr lang="ru-RU" sz="2400" dirty="0">
                <a:solidFill>
                  <a:srgbClr val="C00000"/>
                </a:solidFill>
              </a:rPr>
              <a:t>Кабинет № 215</a:t>
            </a:r>
            <a:endParaRPr lang="en-US" sz="2400" dirty="0">
              <a:solidFill>
                <a:srgbClr val="C00000"/>
              </a:solidFill>
            </a:endParaRP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4691B047-CCCD-4EE6-8D57-4DE859F4B740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3351977" y="2500900"/>
            <a:ext cx="4140644" cy="34453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5204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042116" y="2124223"/>
            <a:ext cx="4801998" cy="3325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70904" y="1104644"/>
            <a:ext cx="51565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600" b="1" dirty="0">
                <a:solidFill>
                  <a:srgbClr val="0070C0"/>
                </a:solidFill>
              </a:rPr>
              <a:t>Критерий «Организация системы навигации»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475103" y="846151"/>
            <a:ext cx="855541" cy="855541"/>
            <a:chOff x="522097" y="1557153"/>
            <a:chExt cx="855541" cy="855541"/>
          </a:xfrm>
        </p:grpSpPr>
        <p:sp>
          <p:nvSpPr>
            <p:cNvPr id="27" name="Овал 26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57" y="1708263"/>
              <a:ext cx="555076" cy="55536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5" t="1" r="16717" b="42506"/>
          <a:stretch/>
        </p:blipFill>
        <p:spPr>
          <a:xfrm>
            <a:off x="5598347" y="1552627"/>
            <a:ext cx="6592066" cy="5239236"/>
          </a:xfrm>
          <a:prstGeom prst="rect">
            <a:avLst/>
          </a:prstGeom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161009"/>
              </p:ext>
            </p:extLst>
          </p:nvPr>
        </p:nvGraphicFramePr>
        <p:xfrm>
          <a:off x="6441371" y="2149668"/>
          <a:ext cx="5607194" cy="443434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869065">
                  <a:extLst>
                    <a:ext uri="{9D8B030D-6E8A-4147-A177-3AD203B41FA5}">
                      <a16:colId xmlns:a16="http://schemas.microsoft.com/office/drawing/2014/main" val="3399644677"/>
                    </a:ext>
                  </a:extLst>
                </a:gridCol>
                <a:gridCol w="934532">
                  <a:extLst>
                    <a:ext uri="{9D8B030D-6E8A-4147-A177-3AD203B41FA5}">
                      <a16:colId xmlns:a16="http://schemas.microsoft.com/office/drawing/2014/main" val="631415035"/>
                    </a:ext>
                  </a:extLst>
                </a:gridCol>
                <a:gridCol w="934532">
                  <a:extLst>
                    <a:ext uri="{9D8B030D-6E8A-4147-A177-3AD203B41FA5}">
                      <a16:colId xmlns:a16="http://schemas.microsoft.com/office/drawing/2014/main" val="113011840"/>
                    </a:ext>
                  </a:extLst>
                </a:gridCol>
                <a:gridCol w="934533">
                  <a:extLst>
                    <a:ext uri="{9D8B030D-6E8A-4147-A177-3AD203B41FA5}">
                      <a16:colId xmlns:a16="http://schemas.microsoft.com/office/drawing/2014/main" val="3626050978"/>
                    </a:ext>
                  </a:extLst>
                </a:gridCol>
                <a:gridCol w="934532">
                  <a:extLst>
                    <a:ext uri="{9D8B030D-6E8A-4147-A177-3AD203B41FA5}">
                      <a16:colId xmlns:a16="http://schemas.microsoft.com/office/drawing/2014/main" val="4158645363"/>
                    </a:ext>
                  </a:extLst>
                </a:gridCol>
              </a:tblGrid>
              <a:tr h="23940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Точки ветвления маршрутов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Конечные точки маршрутов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Результат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каждой точке ветвления, сек.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904215"/>
                  </a:ext>
                </a:extLst>
              </a:tr>
              <a:tr h="338546"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Кабинет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215, сек.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Кабинет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109, сек.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Кабинет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227, сек.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837640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779518"/>
                  </a:ext>
                </a:extLst>
              </a:tr>
              <a:tr h="239403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этаж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4461941"/>
                  </a:ext>
                </a:extLst>
              </a:tr>
              <a:tr h="183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Вход, лестница (1)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97143"/>
                  </a:ext>
                </a:extLst>
              </a:tr>
              <a:tr h="1811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Пересечение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коридоров справа 1 (2)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528265"/>
                  </a:ext>
                </a:extLst>
              </a:tr>
              <a:tr h="1575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Холл пассажирского лифта (3)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2930955"/>
                  </a:ext>
                </a:extLst>
              </a:tr>
              <a:tr h="1811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Пересечение коридоров справа 2 (4)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221209"/>
                  </a:ext>
                </a:extLst>
              </a:tr>
              <a:tr h="1745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Пересечение коридоров слева 1 (5)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403179"/>
                  </a:ext>
                </a:extLst>
              </a:tr>
              <a:tr h="1610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Холл грузового лифта (6)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04009"/>
                  </a:ext>
                </a:extLst>
              </a:tr>
              <a:tr h="1610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Пересечение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коридоров слева 2 (7)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615936"/>
                  </a:ext>
                </a:extLst>
              </a:tr>
              <a:tr h="1811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Пересечение коридоров слева 3 (8)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091338"/>
                  </a:ext>
                </a:extLst>
              </a:tr>
              <a:tr h="239402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этаж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65648"/>
                  </a:ext>
                </a:extLst>
              </a:tr>
              <a:tr h="1792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Лестница (1)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766558"/>
                  </a:ext>
                </a:extLst>
              </a:tr>
              <a:tr h="1811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Пересечение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коридоров справа 1 (2)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586794"/>
                  </a:ext>
                </a:extLst>
              </a:tr>
              <a:tr h="1811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Холл пассажирского лифта (3)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708656"/>
                  </a:ext>
                </a:extLst>
              </a:tr>
              <a:tr h="1710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Пересечение коридоров справа 2 (4)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656814"/>
                  </a:ext>
                </a:extLst>
              </a:tr>
              <a:tr h="1710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Пересечение коридоров слева 1 (5)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8036392"/>
                  </a:ext>
                </a:extLst>
              </a:tr>
              <a:tr h="1710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Холл грузового лифта (6)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098259"/>
                  </a:ext>
                </a:extLst>
              </a:tr>
              <a:tr h="1509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Пересечение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коридоров слева 2 (7)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253475"/>
                  </a:ext>
                </a:extLst>
              </a:tr>
              <a:tr h="283135">
                <a:tc gridSpan="4"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принятия решения в точках ветвления маршрутов: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367704"/>
                  </a:ext>
                </a:extLst>
              </a:tr>
              <a:tr h="268369">
                <a:tc gridSpan="4"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Достижение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целевого значения (да/нет):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510472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022547" y="2099978"/>
            <a:ext cx="4575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Столбцы 2, 3, 4 служат для внесения результатов замеров времени поиска необходимой информации о дальнейшем маршруте в точках ветвления маршрута для каждого из выбранных маршрутов (сек.).</a:t>
            </a:r>
          </a:p>
        </p:txBody>
      </p:sp>
      <p:pic>
        <p:nvPicPr>
          <p:cNvPr id="18" name="Picture 2" descr="C:\Users\Konstantin\Desktop\14-05-19\праздники\1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76"/>
          <a:stretch/>
        </p:blipFill>
        <p:spPr bwMode="auto">
          <a:xfrm>
            <a:off x="339164" y="2124223"/>
            <a:ext cx="552398" cy="5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103" y="3885772"/>
            <a:ext cx="4398688" cy="287462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7408" y="653897"/>
            <a:ext cx="1845675" cy="1578590"/>
          </a:xfrm>
          <a:prstGeom prst="rect">
            <a:avLst/>
          </a:prstGeom>
          <a:ln>
            <a:solidFill>
              <a:srgbClr val="C00000"/>
            </a:solidFill>
          </a:ln>
        </p:spPr>
      </p:pic>
      <p:cxnSp>
        <p:nvCxnSpPr>
          <p:cNvPr id="35" name="Соединительная линия уступом 34"/>
          <p:cNvCxnSpPr>
            <a:stCxn id="31" idx="3"/>
          </p:cNvCxnSpPr>
          <p:nvPr/>
        </p:nvCxnSpPr>
        <p:spPr>
          <a:xfrm>
            <a:off x="8473083" y="1443192"/>
            <a:ext cx="384586" cy="1752590"/>
          </a:xfrm>
          <a:prstGeom prst="bentConnector2">
            <a:avLst/>
          </a:prstGeom>
          <a:ln w="158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5509791" y="5458691"/>
            <a:ext cx="931580" cy="9236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5505175" y="5093854"/>
            <a:ext cx="931580" cy="9236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5500558" y="4913740"/>
            <a:ext cx="931580" cy="9236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Рисунок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377" y="653897"/>
            <a:ext cx="1353056" cy="135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7429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5363" y="1852802"/>
            <a:ext cx="4150601" cy="3639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70904" y="1104644"/>
            <a:ext cx="51565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600" b="1" dirty="0">
                <a:solidFill>
                  <a:srgbClr val="0070C0"/>
                </a:solidFill>
              </a:rPr>
              <a:t>Критерий «Организация системы навигации»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475103" y="846151"/>
            <a:ext cx="855541" cy="855541"/>
            <a:chOff x="522097" y="1557153"/>
            <a:chExt cx="855541" cy="855541"/>
          </a:xfrm>
        </p:grpSpPr>
        <p:sp>
          <p:nvSpPr>
            <p:cNvPr id="27" name="Овал 26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57" y="1708263"/>
              <a:ext cx="555076" cy="55536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2" name="Прямоугольник 11"/>
          <p:cNvSpPr/>
          <p:nvPr/>
        </p:nvSpPr>
        <p:spPr>
          <a:xfrm>
            <a:off x="615362" y="1852802"/>
            <a:ext cx="415060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Столбец 5 служит для внесения максимального значения замера времени, в соответствии с данными в столбцах 2, 3, 4. </a:t>
            </a:r>
          </a:p>
          <a:p>
            <a:endParaRPr lang="ru-RU" sz="1800" dirty="0"/>
          </a:p>
          <a:p>
            <a:r>
              <a:rPr lang="ru-RU" sz="1800" dirty="0"/>
              <a:t>В строке «Время принятия решения в точках ветвления маршрутов» указывается максимальное значение времени, исходя из значений, указанных в столбце 5.</a:t>
            </a:r>
          </a:p>
          <a:p>
            <a:endParaRPr lang="ru-RU" sz="1800" dirty="0"/>
          </a:p>
          <a:p>
            <a:r>
              <a:rPr lang="ru-RU" sz="1800" dirty="0"/>
              <a:t>В строке «Достижение целевого значения»: «ДА» – если максимальный замер времени не превышает 30 сек.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5" t="1" r="16717" b="42506"/>
          <a:stretch/>
        </p:blipFill>
        <p:spPr>
          <a:xfrm>
            <a:off x="5598347" y="1552627"/>
            <a:ext cx="6592066" cy="5239236"/>
          </a:xfrm>
          <a:prstGeom prst="rect">
            <a:avLst/>
          </a:prstGeom>
        </p:spPr>
      </p:pic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6441371" y="2149668"/>
          <a:ext cx="5607194" cy="443434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869065">
                  <a:extLst>
                    <a:ext uri="{9D8B030D-6E8A-4147-A177-3AD203B41FA5}">
                      <a16:colId xmlns:a16="http://schemas.microsoft.com/office/drawing/2014/main" val="3399644677"/>
                    </a:ext>
                  </a:extLst>
                </a:gridCol>
                <a:gridCol w="934532">
                  <a:extLst>
                    <a:ext uri="{9D8B030D-6E8A-4147-A177-3AD203B41FA5}">
                      <a16:colId xmlns:a16="http://schemas.microsoft.com/office/drawing/2014/main" val="631415035"/>
                    </a:ext>
                  </a:extLst>
                </a:gridCol>
                <a:gridCol w="934532">
                  <a:extLst>
                    <a:ext uri="{9D8B030D-6E8A-4147-A177-3AD203B41FA5}">
                      <a16:colId xmlns:a16="http://schemas.microsoft.com/office/drawing/2014/main" val="113011840"/>
                    </a:ext>
                  </a:extLst>
                </a:gridCol>
                <a:gridCol w="934533">
                  <a:extLst>
                    <a:ext uri="{9D8B030D-6E8A-4147-A177-3AD203B41FA5}">
                      <a16:colId xmlns:a16="http://schemas.microsoft.com/office/drawing/2014/main" val="3626050978"/>
                    </a:ext>
                  </a:extLst>
                </a:gridCol>
                <a:gridCol w="934532">
                  <a:extLst>
                    <a:ext uri="{9D8B030D-6E8A-4147-A177-3AD203B41FA5}">
                      <a16:colId xmlns:a16="http://schemas.microsoft.com/office/drawing/2014/main" val="4158645363"/>
                    </a:ext>
                  </a:extLst>
                </a:gridCol>
              </a:tblGrid>
              <a:tr h="23940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Точки ветвления маршрутов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Конечные точки маршрутов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Результат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каждой точке ветвления, сек.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904215"/>
                  </a:ext>
                </a:extLst>
              </a:tr>
              <a:tr h="338546"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Кабинет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215, сек.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Кабинет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109, сек.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Кабинет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227, сек.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837640"/>
                  </a:ext>
                </a:extLst>
              </a:tr>
              <a:tr h="2394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779518"/>
                  </a:ext>
                </a:extLst>
              </a:tr>
              <a:tr h="239403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этаж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4461941"/>
                  </a:ext>
                </a:extLst>
              </a:tr>
              <a:tr h="183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Вход, лестница (1)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97143"/>
                  </a:ext>
                </a:extLst>
              </a:tr>
              <a:tr h="1811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Пересечение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коридоров справа 1 (2)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528265"/>
                  </a:ext>
                </a:extLst>
              </a:tr>
              <a:tr h="1575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Холл пассажирского лифта (3)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2930955"/>
                  </a:ext>
                </a:extLst>
              </a:tr>
              <a:tr h="1811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Пересечение коридоров справа 2 (4)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221209"/>
                  </a:ext>
                </a:extLst>
              </a:tr>
              <a:tr h="1745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Пересечение коридоров слева 1 (5)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403179"/>
                  </a:ext>
                </a:extLst>
              </a:tr>
              <a:tr h="1610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Холл грузового лифта (6)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04009"/>
                  </a:ext>
                </a:extLst>
              </a:tr>
              <a:tr h="1610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Пересечение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коридоров слева 2 (7)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615936"/>
                  </a:ext>
                </a:extLst>
              </a:tr>
              <a:tr h="1811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Пересечение коридоров слева 3 (8)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091338"/>
                  </a:ext>
                </a:extLst>
              </a:tr>
              <a:tr h="239402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этаж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65648"/>
                  </a:ext>
                </a:extLst>
              </a:tr>
              <a:tr h="1792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Лестница (1)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766558"/>
                  </a:ext>
                </a:extLst>
              </a:tr>
              <a:tr h="1811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Пересечение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коридоров справа 1 (2)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586794"/>
                  </a:ext>
                </a:extLst>
              </a:tr>
              <a:tr h="1811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Холл пассажирского лифта (3)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708656"/>
                  </a:ext>
                </a:extLst>
              </a:tr>
              <a:tr h="1710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Пересечение коридоров справа 2 (4)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656814"/>
                  </a:ext>
                </a:extLst>
              </a:tr>
              <a:tr h="1710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Пересечение коридоров слева 1 (5)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8036392"/>
                  </a:ext>
                </a:extLst>
              </a:tr>
              <a:tr h="1710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Холл грузового лифта (6)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098259"/>
                  </a:ext>
                </a:extLst>
              </a:tr>
              <a:tr h="1509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Пересечение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коридоров слева 2 (7)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253475"/>
                  </a:ext>
                </a:extLst>
              </a:tr>
              <a:tr h="283135">
                <a:tc gridSpan="4"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принятия решения в точках ветвления маршрутов, сек.: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367704"/>
                  </a:ext>
                </a:extLst>
              </a:tr>
              <a:tr h="268369">
                <a:tc gridSpan="4"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Достижение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целевого значения (да/нет):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 marL="5487" marR="5487" marT="548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510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20877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65120" y="924726"/>
            <a:ext cx="10354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навигации»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873" y="1589591"/>
            <a:ext cx="7440727" cy="48416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30902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65120" y="924726"/>
            <a:ext cx="10354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навигации»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12" y="1561882"/>
            <a:ext cx="7440727" cy="48416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CustomShape 1"/>
          <p:cNvSpPr/>
          <p:nvPr/>
        </p:nvSpPr>
        <p:spPr>
          <a:xfrm>
            <a:off x="8594961" y="4428184"/>
            <a:ext cx="2982960" cy="15015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9960" rIns="0" bIns="0"/>
          <a:lstStyle/>
          <a:p>
            <a:pPr marL="12600" algn="ctr">
              <a:lnSpc>
                <a:spcPct val="90000"/>
              </a:lnSpc>
              <a:spcBef>
                <a:spcPts val="315"/>
              </a:spcBef>
            </a:pPr>
            <a:r>
              <a:rPr lang="ru-RU" sz="2000" b="1" strike="noStrike" spc="-15" dirty="0">
                <a:solidFill>
                  <a:srgbClr val="FF0000"/>
                </a:solidFill>
                <a:latin typeface="Arial"/>
                <a:ea typeface="DejaVu Sans"/>
              </a:rPr>
              <a:t>Избегайте использования  </a:t>
            </a:r>
            <a:r>
              <a:rPr lang="ru-RU" sz="2000" b="1" strike="noStrike" spc="-12" dirty="0">
                <a:solidFill>
                  <a:srgbClr val="FF0000"/>
                </a:solidFill>
                <a:latin typeface="Arial"/>
                <a:ea typeface="DejaVu Sans"/>
              </a:rPr>
              <a:t>стрелок </a:t>
            </a:r>
            <a:r>
              <a:rPr lang="ru-RU" sz="20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с </a:t>
            </a:r>
            <a:r>
              <a:rPr lang="ru-RU" sz="2000" b="1" strike="noStrike" spc="-12" dirty="0">
                <a:solidFill>
                  <a:srgbClr val="FF0000"/>
                </a:solidFill>
                <a:latin typeface="Arial"/>
                <a:ea typeface="DejaVu Sans"/>
              </a:rPr>
              <a:t>разворотами </a:t>
            </a:r>
            <a:r>
              <a:rPr lang="ru-RU" sz="20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–  они </a:t>
            </a:r>
            <a:r>
              <a:rPr lang="ru-RU" sz="2000" b="1" strike="noStrike" spc="-15" dirty="0">
                <a:solidFill>
                  <a:srgbClr val="FF0000"/>
                </a:solidFill>
                <a:latin typeface="Arial"/>
                <a:ea typeface="DejaVu Sans"/>
              </a:rPr>
              <a:t>путают</a:t>
            </a:r>
            <a:r>
              <a:rPr lang="ru-RU" sz="2000" b="1" strike="noStrike" spc="24" dirty="0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lang="ru-RU" sz="2000" b="1" strike="noStrike" spc="-15" dirty="0">
                <a:solidFill>
                  <a:srgbClr val="FF0000"/>
                </a:solidFill>
                <a:latin typeface="Arial"/>
                <a:ea typeface="DejaVu Sans"/>
              </a:rPr>
              <a:t>посетителя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6" name="CustomShape 2"/>
          <p:cNvSpPr/>
          <p:nvPr/>
        </p:nvSpPr>
        <p:spPr>
          <a:xfrm>
            <a:off x="9236365" y="3012659"/>
            <a:ext cx="1459346" cy="1295397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4" t="11405" r="7066" b="12269"/>
          <a:stretch/>
        </p:blipFill>
        <p:spPr>
          <a:xfrm>
            <a:off x="9496349" y="1833372"/>
            <a:ext cx="939378" cy="1019783"/>
          </a:xfrm>
          <a:prstGeom prst="rect">
            <a:avLst/>
          </a:prstGeom>
        </p:spPr>
      </p:pic>
      <p:sp>
        <p:nvSpPr>
          <p:cNvPr id="8" name="Пятно 1 7"/>
          <p:cNvSpPr/>
          <p:nvPr/>
        </p:nvSpPr>
        <p:spPr>
          <a:xfrm>
            <a:off x="444512" y="1386391"/>
            <a:ext cx="2349018" cy="1607127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Непонятная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413591555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65120" y="924726"/>
            <a:ext cx="10354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навигации»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753" y="1692552"/>
            <a:ext cx="6806967" cy="47927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54075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65120" y="924726"/>
            <a:ext cx="10354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навигации»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753" y="1692552"/>
            <a:ext cx="6806967" cy="47927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6" name="Прямая со стрелкой 5"/>
          <p:cNvCxnSpPr/>
          <p:nvPr/>
        </p:nvCxnSpPr>
        <p:spPr>
          <a:xfrm>
            <a:off x="4091709" y="3001818"/>
            <a:ext cx="1302327" cy="64655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ятно 1 7"/>
          <p:cNvSpPr/>
          <p:nvPr/>
        </p:nvSpPr>
        <p:spPr>
          <a:xfrm>
            <a:off x="1275427" y="1155557"/>
            <a:ext cx="2553623" cy="2111517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Неудачный выбор цветов текста и фона, низкий контраст</a:t>
            </a:r>
          </a:p>
        </p:txBody>
      </p:sp>
    </p:spTree>
    <p:extLst>
      <p:ext uri="{BB962C8B-B14F-4D97-AF65-F5344CB8AC3E}">
        <p14:creationId xmlns:p14="http://schemas.microsoft.com/office/powerpoint/2010/main" val="259655075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65120" y="924726"/>
            <a:ext cx="10354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навигации»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035" y="1542473"/>
            <a:ext cx="7388333" cy="4925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0751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0414" cy="685958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54824" y="4087906"/>
            <a:ext cx="8339998" cy="2771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sz="2800" b="1" dirty="0">
                <a:solidFill>
                  <a:schemeClr val="bg1"/>
                </a:solidFill>
              </a:rPr>
              <a:t>Проект методики оценки достижения целевых значений критериев </a:t>
            </a:r>
          </a:p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sz="2800" b="1" dirty="0">
                <a:solidFill>
                  <a:schemeClr val="bg1"/>
                </a:solidFill>
              </a:rPr>
              <a:t>первого (базового) уровня </a:t>
            </a:r>
          </a:p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sz="2800" dirty="0">
                <a:solidFill>
                  <a:schemeClr val="bg1"/>
                </a:solidFill>
              </a:rPr>
              <a:t>«Новой модели медицинской организации, оказывающей первичную медико-санитарную помощь» </a:t>
            </a:r>
          </a:p>
        </p:txBody>
      </p:sp>
    </p:spTree>
    <p:extLst>
      <p:ext uri="{BB962C8B-B14F-4D97-AF65-F5344CB8AC3E}">
        <p14:creationId xmlns:p14="http://schemas.microsoft.com/office/powerpoint/2010/main" val="300835593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65120" y="924726"/>
            <a:ext cx="10354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навигации»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035" y="1542473"/>
            <a:ext cx="7388333" cy="4925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5" name="Прямая со стрелкой 4"/>
          <p:cNvCxnSpPr/>
          <p:nvPr/>
        </p:nvCxnSpPr>
        <p:spPr>
          <a:xfrm>
            <a:off x="4548116" y="4067033"/>
            <a:ext cx="467436" cy="10236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ятно 1 7">
            <a:extLst>
              <a:ext uri="{FF2B5EF4-FFF2-40B4-BE49-F238E27FC236}">
                <a16:creationId xmlns:a16="http://schemas.microsoft.com/office/drawing/2014/main" id="{146C64A2-8833-4F36-AED6-45E0661C6C86}"/>
              </a:ext>
            </a:extLst>
          </p:cNvPr>
          <p:cNvSpPr/>
          <p:nvPr/>
        </p:nvSpPr>
        <p:spPr>
          <a:xfrm>
            <a:off x="5048469" y="2298664"/>
            <a:ext cx="2553623" cy="2111517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Неудачный выбор цветов текста и фона, низкий контраст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93DDEEF-E4EB-40D5-BBC4-05F5BAF996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6" t="43484" r="78314" b="47586"/>
          <a:stretch/>
        </p:blipFill>
        <p:spPr>
          <a:xfrm>
            <a:off x="1282045" y="1826846"/>
            <a:ext cx="1849738" cy="1230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ятно 1 6"/>
          <p:cNvSpPr/>
          <p:nvPr/>
        </p:nvSpPr>
        <p:spPr>
          <a:xfrm>
            <a:off x="131699" y="2875829"/>
            <a:ext cx="2410769" cy="1853258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Название должностей не соответствует номенклатуре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C7783CF4-3417-459D-AE03-630A5AEF513C}"/>
              </a:ext>
            </a:extLst>
          </p:cNvPr>
          <p:cNvCxnSpPr>
            <a:cxnSpLocks/>
            <a:endCxn id="9" idx="2"/>
          </p:cNvCxnSpPr>
          <p:nvPr/>
        </p:nvCxnSpPr>
        <p:spPr>
          <a:xfrm flipH="1" flipV="1">
            <a:off x="2206914" y="3057131"/>
            <a:ext cx="1101894" cy="892700"/>
          </a:xfrm>
          <a:prstGeom prst="straightConnector1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1768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65120" y="924726"/>
            <a:ext cx="10354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навигации»</a:t>
            </a:r>
          </a:p>
        </p:txBody>
      </p:sp>
      <p:sp>
        <p:nvSpPr>
          <p:cNvPr id="5" name="CustomShape 5"/>
          <p:cNvSpPr/>
          <p:nvPr/>
        </p:nvSpPr>
        <p:spPr>
          <a:xfrm>
            <a:off x="8734322" y="3042852"/>
            <a:ext cx="3199062" cy="93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/>
          <a:lstStyle/>
          <a:p>
            <a:pPr marL="12600" algn="ctr">
              <a:lnSpc>
                <a:spcPct val="100000"/>
              </a:lnSpc>
              <a:spcBef>
                <a:spcPts val="96"/>
              </a:spcBef>
            </a:pPr>
            <a:r>
              <a:rPr lang="ru-RU" sz="1600" b="0" strike="noStrike" spc="-12" dirty="0">
                <a:solidFill>
                  <a:srgbClr val="000000"/>
                </a:solidFill>
                <a:latin typeface="Arial"/>
                <a:ea typeface="DejaVu Sans"/>
              </a:rPr>
              <a:t>Контраст между текстом </a:t>
            </a:r>
            <a:r>
              <a:rPr lang="ru-RU" sz="1600" b="0" strike="noStrike" spc="-7" dirty="0">
                <a:solidFill>
                  <a:srgbClr val="000000"/>
                </a:solidFill>
                <a:latin typeface="Arial"/>
                <a:ea typeface="DejaVu Sans"/>
              </a:rPr>
              <a:t>и </a:t>
            </a:r>
            <a:r>
              <a:rPr lang="ru-RU" sz="1600" b="0" strike="noStrike" spc="-12" dirty="0">
                <a:solidFill>
                  <a:srgbClr val="000000"/>
                </a:solidFill>
                <a:latin typeface="Arial"/>
                <a:ea typeface="DejaVu Sans"/>
              </a:rPr>
              <a:t>фоном! </a:t>
            </a:r>
            <a:r>
              <a:rPr lang="ru-RU" sz="1600" b="0" strike="noStrike" spc="-7" dirty="0">
                <a:solidFill>
                  <a:srgbClr val="000000"/>
                </a:solidFill>
                <a:latin typeface="Arial"/>
                <a:ea typeface="DejaVu Sans"/>
              </a:rPr>
              <a:t>Самый высокий – </a:t>
            </a:r>
            <a:r>
              <a:rPr lang="ru-RU" sz="1600" b="0" strike="noStrike" spc="-12" dirty="0">
                <a:solidFill>
                  <a:srgbClr val="000000"/>
                </a:solidFill>
                <a:latin typeface="Arial"/>
                <a:ea typeface="DejaVu Sans"/>
              </a:rPr>
              <a:t>черно-белый. </a:t>
            </a:r>
            <a:r>
              <a:rPr lang="ru-RU" sz="1600" b="0" strike="noStrike" spc="-15" dirty="0">
                <a:solidFill>
                  <a:srgbClr val="000000"/>
                </a:solidFill>
                <a:latin typeface="Arial"/>
                <a:ea typeface="DejaVu Sans"/>
              </a:rPr>
              <a:t>Желтый </a:t>
            </a:r>
            <a:r>
              <a:rPr lang="ru-RU" sz="1600" b="0" strike="noStrike" spc="-7" dirty="0">
                <a:solidFill>
                  <a:srgbClr val="000000"/>
                </a:solidFill>
                <a:latin typeface="Arial"/>
                <a:ea typeface="DejaVu Sans"/>
              </a:rPr>
              <a:t>с черным –  </a:t>
            </a:r>
            <a:r>
              <a:rPr lang="ru-RU" sz="1600" b="0" strike="noStrike" spc="-12" dirty="0">
                <a:solidFill>
                  <a:srgbClr val="000000"/>
                </a:solidFill>
                <a:latin typeface="Arial"/>
                <a:ea typeface="DejaVu Sans"/>
              </a:rPr>
              <a:t>также </a:t>
            </a:r>
            <a:r>
              <a:rPr lang="ru-RU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высоко </a:t>
            </a:r>
            <a:r>
              <a:rPr lang="ru-RU" sz="1600" b="0" strike="noStrike" spc="-12" dirty="0">
                <a:solidFill>
                  <a:srgbClr val="000000"/>
                </a:solidFill>
                <a:latin typeface="Arial"/>
                <a:ea typeface="DejaVu Sans"/>
              </a:rPr>
              <a:t>контрастные </a:t>
            </a:r>
            <a:r>
              <a:rPr lang="ru-RU" sz="1600" b="0" strike="noStrike" spc="-21" dirty="0">
                <a:solidFill>
                  <a:srgbClr val="000000"/>
                </a:solidFill>
                <a:latin typeface="Arial"/>
                <a:ea typeface="DejaVu Sans"/>
              </a:rPr>
              <a:t>цвета, </a:t>
            </a:r>
            <a:r>
              <a:rPr lang="ru-RU" sz="1600" b="0" strike="noStrike" spc="-12" dirty="0">
                <a:solidFill>
                  <a:srgbClr val="000000"/>
                </a:solidFill>
                <a:latin typeface="Arial"/>
                <a:ea typeface="DejaVu Sans"/>
              </a:rPr>
              <a:t>хорошо воспринимаемы людьми </a:t>
            </a:r>
            <a:r>
              <a:rPr lang="ru-RU" sz="1600" b="0" strike="noStrike" spc="-7" dirty="0">
                <a:solidFill>
                  <a:srgbClr val="000000"/>
                </a:solidFill>
                <a:latin typeface="Arial"/>
                <a:ea typeface="DejaVu Sans"/>
              </a:rPr>
              <a:t>с </a:t>
            </a:r>
            <a:r>
              <a:rPr lang="ru-RU" sz="1600" b="0" strike="noStrike" spc="-12" dirty="0">
                <a:solidFill>
                  <a:srgbClr val="000000"/>
                </a:solidFill>
                <a:latin typeface="Arial"/>
                <a:ea typeface="DejaVu Sans"/>
              </a:rPr>
              <a:t>нарушением</a:t>
            </a:r>
            <a:r>
              <a:rPr lang="ru-RU" sz="1600" b="0" strike="noStrike" spc="307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1600" b="0" strike="noStrike" spc="-12" dirty="0">
                <a:solidFill>
                  <a:srgbClr val="000000"/>
                </a:solidFill>
                <a:latin typeface="Arial"/>
                <a:ea typeface="DejaVu Sans"/>
              </a:rPr>
              <a:t>зрения</a:t>
            </a:r>
          </a:p>
          <a:p>
            <a:pPr marL="12600" algn="ctr">
              <a:lnSpc>
                <a:spcPct val="100000"/>
              </a:lnSpc>
              <a:spcBef>
                <a:spcPts val="96"/>
              </a:spcBef>
            </a:pPr>
            <a:endParaRPr lang="ru-RU" sz="1600" spc="-12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12600" algn="ctr">
              <a:lnSpc>
                <a:spcPct val="100000"/>
              </a:lnSpc>
              <a:spcBef>
                <a:spcPts val="96"/>
              </a:spcBef>
            </a:pPr>
            <a:r>
              <a:rPr lang="ru-RU" sz="1600" b="1" strike="noStrike" spc="-12" dirty="0">
                <a:solidFill>
                  <a:srgbClr val="FF0000"/>
                </a:solidFill>
                <a:latin typeface="Arial"/>
                <a:ea typeface="DejaVu Sans"/>
              </a:rPr>
              <a:t>Не </a:t>
            </a:r>
            <a:r>
              <a:rPr lang="ru-RU" sz="1600" b="1" strike="noStrike" spc="-15" dirty="0">
                <a:solidFill>
                  <a:srgbClr val="FF0000"/>
                </a:solidFill>
                <a:latin typeface="Arial"/>
                <a:ea typeface="DejaVu Sans"/>
              </a:rPr>
              <a:t>используйте</a:t>
            </a:r>
            <a:r>
              <a:rPr lang="ru-RU" sz="1600" b="1" strike="noStrike" spc="46" dirty="0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lang="ru-RU" sz="1600" b="1" strike="noStrike" spc="-15" dirty="0">
                <a:solidFill>
                  <a:srgbClr val="FF0000"/>
                </a:solidFill>
                <a:latin typeface="Arial"/>
                <a:ea typeface="DejaVu Sans"/>
              </a:rPr>
              <a:t>сочетание: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6" name="CustomShape 9"/>
          <p:cNvSpPr/>
          <p:nvPr/>
        </p:nvSpPr>
        <p:spPr>
          <a:xfrm>
            <a:off x="8521736" y="5226219"/>
            <a:ext cx="965160" cy="9680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CustomShape 10"/>
          <p:cNvSpPr/>
          <p:nvPr/>
        </p:nvSpPr>
        <p:spPr>
          <a:xfrm>
            <a:off x="9843383" y="5255924"/>
            <a:ext cx="968040" cy="96804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CustomShape 11"/>
          <p:cNvSpPr/>
          <p:nvPr/>
        </p:nvSpPr>
        <p:spPr>
          <a:xfrm>
            <a:off x="9168444" y="5237452"/>
            <a:ext cx="966600" cy="96804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CustomShape 12"/>
          <p:cNvSpPr/>
          <p:nvPr/>
        </p:nvSpPr>
        <p:spPr>
          <a:xfrm>
            <a:off x="11161066" y="5252195"/>
            <a:ext cx="966600" cy="96804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CustomShape 13"/>
          <p:cNvSpPr/>
          <p:nvPr/>
        </p:nvSpPr>
        <p:spPr>
          <a:xfrm>
            <a:off x="10507120" y="5242963"/>
            <a:ext cx="966600" cy="968040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4" t="11405" r="7066" b="12269"/>
          <a:stretch/>
        </p:blipFill>
        <p:spPr>
          <a:xfrm>
            <a:off x="9890775" y="1888782"/>
            <a:ext cx="701961" cy="7620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845" y="3445352"/>
            <a:ext cx="4548715" cy="32027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43" y="1782305"/>
            <a:ext cx="4572000" cy="304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63793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65120" y="776672"/>
            <a:ext cx="10354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навигации»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692" y="1524937"/>
            <a:ext cx="7619242" cy="50794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154056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65120" y="776672"/>
            <a:ext cx="10354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навигации»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692" y="1524937"/>
            <a:ext cx="7619242" cy="50794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ятно 1 4"/>
          <p:cNvSpPr/>
          <p:nvPr/>
        </p:nvSpPr>
        <p:spPr>
          <a:xfrm>
            <a:off x="2216005" y="1401297"/>
            <a:ext cx="2059708" cy="1607127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Много информации</a:t>
            </a:r>
          </a:p>
        </p:txBody>
      </p:sp>
      <p:sp>
        <p:nvSpPr>
          <p:cNvPr id="6" name="Пятно 1 5"/>
          <p:cNvSpPr/>
          <p:nvPr/>
        </p:nvSpPr>
        <p:spPr>
          <a:xfrm>
            <a:off x="7448550" y="1524937"/>
            <a:ext cx="2240850" cy="2158292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Не ясно на какие указатели смотреть</a:t>
            </a:r>
          </a:p>
        </p:txBody>
      </p:sp>
      <p:sp>
        <p:nvSpPr>
          <p:cNvPr id="8" name="Пятно 1 7"/>
          <p:cNvSpPr/>
          <p:nvPr/>
        </p:nvSpPr>
        <p:spPr>
          <a:xfrm>
            <a:off x="1252338" y="3049285"/>
            <a:ext cx="2059708" cy="1607127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«Пестрая картина»</a:t>
            </a:r>
          </a:p>
        </p:txBody>
      </p:sp>
    </p:spTree>
    <p:extLst>
      <p:ext uri="{BB962C8B-B14F-4D97-AF65-F5344CB8AC3E}">
        <p14:creationId xmlns:p14="http://schemas.microsoft.com/office/powerpoint/2010/main" val="216429201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65120" y="924726"/>
            <a:ext cx="10354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навигации»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486" y="1516592"/>
            <a:ext cx="3856732" cy="51440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076980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65120" y="924726"/>
            <a:ext cx="10354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навигации»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595" y="1488883"/>
            <a:ext cx="3856732" cy="51440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ятно 1 5"/>
          <p:cNvSpPr/>
          <p:nvPr/>
        </p:nvSpPr>
        <p:spPr>
          <a:xfrm>
            <a:off x="775132" y="1318170"/>
            <a:ext cx="2059708" cy="1607127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Много информации</a:t>
            </a:r>
          </a:p>
        </p:txBody>
      </p:sp>
      <p:sp>
        <p:nvSpPr>
          <p:cNvPr id="7" name="Пятно 1 6"/>
          <p:cNvSpPr/>
          <p:nvPr/>
        </p:nvSpPr>
        <p:spPr>
          <a:xfrm>
            <a:off x="244254" y="2925297"/>
            <a:ext cx="2521313" cy="1607127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Информация не структурирована</a:t>
            </a:r>
          </a:p>
        </p:txBody>
      </p:sp>
      <p:sp>
        <p:nvSpPr>
          <p:cNvPr id="8" name="Пятно 1 7"/>
          <p:cNvSpPr/>
          <p:nvPr/>
        </p:nvSpPr>
        <p:spPr>
          <a:xfrm>
            <a:off x="193964" y="4638643"/>
            <a:ext cx="2640876" cy="1752921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Стрелки плохо визуализированы</a:t>
            </a:r>
          </a:p>
        </p:txBody>
      </p:sp>
      <p:sp>
        <p:nvSpPr>
          <p:cNvPr id="9" name="CustomShape 2"/>
          <p:cNvSpPr/>
          <p:nvPr/>
        </p:nvSpPr>
        <p:spPr>
          <a:xfrm>
            <a:off x="6945744" y="2711569"/>
            <a:ext cx="5000415" cy="34213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1320" rIns="0" bIns="0"/>
          <a:lstStyle/>
          <a:p>
            <a:pPr>
              <a:lnSpc>
                <a:spcPct val="100000"/>
              </a:lnSpc>
            </a:pPr>
            <a:r>
              <a:rPr lang="ru-RU" sz="2000" b="0" strike="noStrike" spc="-7" dirty="0">
                <a:solidFill>
                  <a:srgbClr val="C00000"/>
                </a:solidFill>
                <a:latin typeface="Arial"/>
                <a:ea typeface="DejaVu Sans"/>
              </a:rPr>
              <a:t>Если в </a:t>
            </a:r>
            <a:r>
              <a:rPr lang="ru-RU" sz="2000" b="0" strike="noStrike" spc="-12" dirty="0">
                <a:solidFill>
                  <a:srgbClr val="C00000"/>
                </a:solidFill>
                <a:latin typeface="Arial"/>
                <a:ea typeface="DejaVu Sans"/>
              </a:rPr>
              <a:t>справочном </a:t>
            </a:r>
            <a:r>
              <a:rPr lang="ru-RU" sz="2000" b="0" strike="noStrike" spc="-15" dirty="0">
                <a:solidFill>
                  <a:srgbClr val="C00000"/>
                </a:solidFill>
                <a:latin typeface="Arial"/>
                <a:ea typeface="DejaVu Sans"/>
              </a:rPr>
              <a:t>указателе </a:t>
            </a:r>
            <a:r>
              <a:rPr lang="ru-RU" sz="2000" b="1" strike="noStrike" spc="-15" dirty="0">
                <a:solidFill>
                  <a:srgbClr val="C00000"/>
                </a:solidFill>
                <a:latin typeface="Arial"/>
                <a:ea typeface="DejaVu Sans"/>
              </a:rPr>
              <a:t>БОЛЕЕ </a:t>
            </a:r>
            <a:r>
              <a:rPr lang="ru-RU" sz="2000" b="1" strike="noStrike" spc="-7" dirty="0">
                <a:solidFill>
                  <a:srgbClr val="C00000"/>
                </a:solidFill>
                <a:latin typeface="Arial"/>
                <a:ea typeface="DejaVu Sans"/>
              </a:rPr>
              <a:t>5 </a:t>
            </a:r>
            <a:r>
              <a:rPr lang="ru-RU" sz="2000" b="1" strike="noStrike" spc="-12" dirty="0">
                <a:solidFill>
                  <a:srgbClr val="C00000"/>
                </a:solidFill>
                <a:latin typeface="Arial"/>
                <a:ea typeface="DejaVu Sans"/>
              </a:rPr>
              <a:t>направлений,</a:t>
            </a:r>
            <a:r>
              <a:rPr lang="ru-RU" sz="2000" b="1" strike="noStrike" spc="128" dirty="0">
                <a:solidFill>
                  <a:srgbClr val="C00000"/>
                </a:solidFill>
                <a:latin typeface="Arial"/>
                <a:ea typeface="DejaVu Sans"/>
              </a:rPr>
              <a:t> </a:t>
            </a:r>
            <a:r>
              <a:rPr lang="ru-RU" sz="2000" b="0" strike="noStrike" spc="-15" dirty="0">
                <a:solidFill>
                  <a:srgbClr val="C00000"/>
                </a:solidFill>
                <a:latin typeface="Arial"/>
                <a:ea typeface="DejaVu Sans"/>
              </a:rPr>
              <a:t>то:</a:t>
            </a:r>
          </a:p>
          <a:p>
            <a:pPr>
              <a:lnSpc>
                <a:spcPct val="100000"/>
              </a:lnSpc>
            </a:pPr>
            <a:endParaRPr lang="ru-RU" sz="2000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2000" b="0" strike="noStrike" spc="-12" dirty="0">
                <a:latin typeface="Arial"/>
                <a:ea typeface="DejaVu Sans"/>
              </a:rPr>
              <a:t>Выравниваем </a:t>
            </a:r>
            <a:r>
              <a:rPr lang="ru-RU" sz="2000" b="0" strike="noStrike" spc="-7" dirty="0">
                <a:latin typeface="Arial"/>
                <a:ea typeface="DejaVu Sans"/>
              </a:rPr>
              <a:t>текст по </a:t>
            </a:r>
            <a:r>
              <a:rPr lang="ru-RU" sz="2000" b="0" strike="noStrike" spc="-12" dirty="0">
                <a:latin typeface="Arial"/>
                <a:ea typeface="DejaVu Sans"/>
              </a:rPr>
              <a:t>левому</a:t>
            </a:r>
            <a:r>
              <a:rPr lang="ru-RU" sz="2000" b="0" strike="noStrike" spc="46" dirty="0">
                <a:latin typeface="Arial"/>
                <a:ea typeface="DejaVu Sans"/>
              </a:rPr>
              <a:t> </a:t>
            </a:r>
            <a:r>
              <a:rPr lang="ru-RU" sz="2000" b="0" strike="noStrike" spc="-7" dirty="0">
                <a:latin typeface="Arial"/>
                <a:ea typeface="DejaVu Sans"/>
              </a:rPr>
              <a:t>краю</a:t>
            </a:r>
            <a:endParaRPr lang="ru-RU" sz="2000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2000" b="0" strike="noStrike" spc="-26" dirty="0">
                <a:latin typeface="Arial"/>
                <a:ea typeface="DejaVu Sans"/>
              </a:rPr>
              <a:t>Группируем </a:t>
            </a:r>
            <a:r>
              <a:rPr lang="ru-RU" sz="2000" b="0" strike="noStrike" spc="-7" dirty="0">
                <a:latin typeface="Arial"/>
                <a:ea typeface="DejaVu Sans"/>
              </a:rPr>
              <a:t>в </a:t>
            </a:r>
            <a:r>
              <a:rPr lang="ru-RU" sz="2000" b="0" strike="noStrike" spc="-15" dirty="0">
                <a:latin typeface="Arial"/>
                <a:ea typeface="DejaVu Sans"/>
              </a:rPr>
              <a:t>соответствии </a:t>
            </a:r>
            <a:r>
              <a:rPr lang="ru-RU" sz="2000" b="0" strike="noStrike" spc="-7" dirty="0">
                <a:latin typeface="Arial"/>
                <a:ea typeface="DejaVu Sans"/>
              </a:rPr>
              <a:t>с типом </a:t>
            </a:r>
            <a:r>
              <a:rPr lang="ru-RU" sz="2000" b="0" strike="noStrike" spc="-15" dirty="0">
                <a:latin typeface="Arial"/>
                <a:ea typeface="DejaVu Sans"/>
              </a:rPr>
              <a:t>указателя</a:t>
            </a:r>
            <a:r>
              <a:rPr lang="ru-RU" sz="2000" b="0" strike="noStrike" spc="131" dirty="0">
                <a:latin typeface="Arial"/>
                <a:ea typeface="DejaVu Sans"/>
              </a:rPr>
              <a:t> </a:t>
            </a:r>
            <a:r>
              <a:rPr lang="ru-RU" sz="2000" b="0" strike="noStrike" spc="-7" dirty="0">
                <a:latin typeface="Arial"/>
                <a:ea typeface="DejaVu Sans"/>
              </a:rPr>
              <a:t>(по</a:t>
            </a:r>
            <a:r>
              <a:rPr lang="ru-RU" sz="2000" spc="-1" dirty="0">
                <a:latin typeface="Arial"/>
              </a:rPr>
              <a:t> ф</a:t>
            </a:r>
            <a:r>
              <a:rPr lang="ru-RU" sz="2000" b="0" strike="noStrike" spc="-7" dirty="0">
                <a:latin typeface="Arial"/>
                <a:ea typeface="DejaVu Sans"/>
              </a:rPr>
              <a:t>ункционалу/ алфавиту/местонахождению)</a:t>
            </a:r>
            <a:endParaRPr lang="ru-RU" sz="2000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2000" b="0" strike="noStrike" spc="-15" dirty="0">
                <a:latin typeface="Arial"/>
                <a:ea typeface="DejaVu Sans"/>
              </a:rPr>
              <a:t>Используем </a:t>
            </a:r>
            <a:r>
              <a:rPr lang="ru-RU" sz="2000" b="0" strike="noStrike" spc="-12" dirty="0">
                <a:latin typeface="Arial"/>
                <a:ea typeface="DejaVu Sans"/>
              </a:rPr>
              <a:t>пустые </a:t>
            </a:r>
            <a:r>
              <a:rPr lang="ru-RU" sz="2000" b="0" strike="noStrike" spc="-7" dirty="0">
                <a:latin typeface="Arial"/>
                <a:ea typeface="DejaVu Sans"/>
              </a:rPr>
              <a:t>пространства, </a:t>
            </a:r>
            <a:r>
              <a:rPr lang="ru-RU" sz="2000" b="0" strike="noStrike" spc="-12" dirty="0">
                <a:latin typeface="Arial"/>
                <a:ea typeface="DejaVu Sans"/>
              </a:rPr>
              <a:t>чтобы </a:t>
            </a:r>
            <a:r>
              <a:rPr lang="ru-RU" sz="2000" b="0" strike="noStrike" spc="-15" dirty="0">
                <a:latin typeface="Arial"/>
                <a:ea typeface="DejaVu Sans"/>
              </a:rPr>
              <a:t>разделить  </a:t>
            </a:r>
            <a:r>
              <a:rPr lang="ru-RU" sz="2000" b="0" strike="noStrike" spc="-12" dirty="0">
                <a:latin typeface="Arial"/>
                <a:ea typeface="DejaVu Sans"/>
              </a:rPr>
              <a:t>группы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4" t="11405" r="7066" b="12269"/>
          <a:stretch/>
        </p:blipFill>
        <p:spPr>
          <a:xfrm>
            <a:off x="9094970" y="1774821"/>
            <a:ext cx="701961" cy="76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2180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65120" y="924726"/>
            <a:ext cx="10354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навигации»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32" y="2015820"/>
            <a:ext cx="5704629" cy="38030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072" y="2016718"/>
            <a:ext cx="5703281" cy="3802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35997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65120" y="924726"/>
            <a:ext cx="10354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навигации»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32" y="2015820"/>
            <a:ext cx="5704629" cy="38030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072" y="2016718"/>
            <a:ext cx="5703281" cy="3802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ятно 1 5"/>
          <p:cNvSpPr/>
          <p:nvPr/>
        </p:nvSpPr>
        <p:spPr>
          <a:xfrm>
            <a:off x="4900295" y="4672599"/>
            <a:ext cx="2631553" cy="2023764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Точка принятия решения не на лестничном марше (ступенях)</a:t>
            </a:r>
          </a:p>
        </p:txBody>
      </p:sp>
    </p:spTree>
    <p:extLst>
      <p:ext uri="{BB962C8B-B14F-4D97-AF65-F5344CB8AC3E}">
        <p14:creationId xmlns:p14="http://schemas.microsoft.com/office/powerpoint/2010/main" val="385532352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65120" y="924726"/>
            <a:ext cx="10354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навигации»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906" y="1692552"/>
            <a:ext cx="7166661" cy="47777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887274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65120" y="924726"/>
            <a:ext cx="10354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навигации»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906" y="1692552"/>
            <a:ext cx="7166661" cy="47777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ятно 1 4"/>
          <p:cNvSpPr/>
          <p:nvPr/>
        </p:nvSpPr>
        <p:spPr>
          <a:xfrm>
            <a:off x="1413974" y="2843800"/>
            <a:ext cx="2059708" cy="1607127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Не ясно куда идти</a:t>
            </a:r>
          </a:p>
        </p:txBody>
      </p:sp>
    </p:spTree>
    <p:extLst>
      <p:ext uri="{BB962C8B-B14F-4D97-AF65-F5344CB8AC3E}">
        <p14:creationId xmlns:p14="http://schemas.microsoft.com/office/powerpoint/2010/main" val="1247828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4387268" y="235081"/>
          <a:ext cx="3759202" cy="822960"/>
        </p:xfrm>
        <a:graphic>
          <a:graphicData uri="http://schemas.openxmlformats.org/drawingml/2006/table">
            <a:tbl>
              <a:tblPr/>
              <a:tblGrid>
                <a:gridCol w="3759202">
                  <a:extLst>
                    <a:ext uri="{9D8B030D-6E8A-4147-A177-3AD203B41FA5}">
                      <a16:colId xmlns:a16="http://schemas.microsoft.com/office/drawing/2014/main" val="1989818554"/>
                    </a:ext>
                  </a:extLst>
                </a:gridCol>
              </a:tblGrid>
              <a:tr h="72967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70C0"/>
                          </a:solidFill>
                        </a:rPr>
                        <a:t>1 критерий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Количество пересечений потоков при проведении диспансеризации, профилактических осмотров </a:t>
                      </a:r>
                      <a:br>
                        <a:rPr lang="ru-RU" sz="1200" dirty="0">
                          <a:solidFill>
                            <a:schemeClr val="tx1"/>
                          </a:solidFill>
                        </a:rPr>
                      </a:br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с иными потоками пациентов в поликлинике</a:t>
                      </a:r>
                    </a:p>
                  </a:txBody>
                  <a:tcPr anchor="ctr">
                    <a:lnL w="9525" cmpd="sng">
                      <a:solidFill>
                        <a:srgbClr val="0070C0"/>
                      </a:solidFill>
                      <a:prstDash val="lgDash"/>
                    </a:lnL>
                    <a:lnR w="9525" cmpd="sng">
                      <a:solidFill>
                        <a:srgbClr val="0070C0"/>
                      </a:solidFill>
                      <a:prstDash val="lgDash"/>
                    </a:lnR>
                    <a:lnT w="9525" cmpd="sng">
                      <a:solidFill>
                        <a:srgbClr val="0070C0"/>
                      </a:solidFill>
                      <a:prstDash val="lgDash"/>
                    </a:lnT>
                    <a:lnB w="9525" cmpd="sng">
                      <a:solidFill>
                        <a:srgbClr val="0070C0"/>
                      </a:solidFill>
                      <a:prstDash val="lg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272444"/>
                  </a:ext>
                </a:extLst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4387268" y="1116688"/>
          <a:ext cx="3759202" cy="1005840"/>
        </p:xfrm>
        <a:graphic>
          <a:graphicData uri="http://schemas.openxmlformats.org/drawingml/2006/table">
            <a:tbl>
              <a:tblPr/>
              <a:tblGrid>
                <a:gridCol w="3759202">
                  <a:extLst>
                    <a:ext uri="{9D8B030D-6E8A-4147-A177-3AD203B41FA5}">
                      <a16:colId xmlns:a16="http://schemas.microsoft.com/office/drawing/2014/main" val="1989818554"/>
                    </a:ext>
                  </a:extLst>
                </a:gridCol>
              </a:tblGrid>
              <a:tr h="95003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70C0"/>
                          </a:solidFill>
                        </a:rPr>
                        <a:t>2 критерий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Количество пересечений потоков пациентов при предоставлении платных медицинских услуг и медицинской помощи в рамках территориальной программы государственных гарантий</a:t>
                      </a:r>
                    </a:p>
                  </a:txBody>
                  <a:tcPr anchor="ctr">
                    <a:lnL w="9525" cmpd="sng">
                      <a:solidFill>
                        <a:srgbClr val="0070C0"/>
                      </a:solidFill>
                      <a:prstDash val="lgDash"/>
                    </a:lnL>
                    <a:lnR w="9525" cmpd="sng">
                      <a:solidFill>
                        <a:srgbClr val="0070C0"/>
                      </a:solidFill>
                      <a:prstDash val="lgDash"/>
                    </a:lnR>
                    <a:lnT w="9525" cmpd="sng">
                      <a:solidFill>
                        <a:srgbClr val="0070C0"/>
                      </a:solidFill>
                      <a:prstDash val="lgDash"/>
                    </a:lnT>
                    <a:lnB w="9525" cmpd="sng">
                      <a:solidFill>
                        <a:srgbClr val="0070C0"/>
                      </a:solidFill>
                      <a:prstDash val="lg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272444"/>
                  </a:ext>
                </a:extLst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4387269" y="2184608"/>
          <a:ext cx="3759201" cy="640080"/>
        </p:xfrm>
        <a:graphic>
          <a:graphicData uri="http://schemas.openxmlformats.org/drawingml/2006/table">
            <a:tbl>
              <a:tblPr/>
              <a:tblGrid>
                <a:gridCol w="3759201">
                  <a:extLst>
                    <a:ext uri="{9D8B030D-6E8A-4147-A177-3AD203B41FA5}">
                      <a16:colId xmlns:a16="http://schemas.microsoft.com/office/drawing/2014/main" val="1989818554"/>
                    </a:ext>
                  </a:extLst>
                </a:gridCol>
              </a:tblGrid>
              <a:tr h="552488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70C0"/>
                          </a:solidFill>
                        </a:rPr>
                        <a:t>4 критерий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Количество мест в зоне (зонах) комфортного ожидания</a:t>
                      </a:r>
                    </a:p>
                  </a:txBody>
                  <a:tcPr anchor="ctr">
                    <a:lnL w="9525" cmpd="sng">
                      <a:solidFill>
                        <a:srgbClr val="0070C0"/>
                      </a:solidFill>
                      <a:prstDash val="lgDash"/>
                    </a:lnL>
                    <a:lnR w="9525" cmpd="sng">
                      <a:solidFill>
                        <a:srgbClr val="0070C0"/>
                      </a:solidFill>
                      <a:prstDash val="lgDash"/>
                    </a:lnR>
                    <a:lnT w="9525" cmpd="sng">
                      <a:solidFill>
                        <a:srgbClr val="0070C0"/>
                      </a:solidFill>
                      <a:prstDash val="lgDash"/>
                    </a:lnT>
                    <a:lnB w="9525" cmpd="sng">
                      <a:solidFill>
                        <a:srgbClr val="0070C0"/>
                      </a:solidFill>
                      <a:prstDash val="lg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272444"/>
                  </a:ext>
                </a:extLst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4387270" y="2893137"/>
          <a:ext cx="3759201" cy="464010"/>
        </p:xfrm>
        <a:graphic>
          <a:graphicData uri="http://schemas.openxmlformats.org/drawingml/2006/table">
            <a:tbl>
              <a:tblPr/>
              <a:tblGrid>
                <a:gridCol w="3759201">
                  <a:extLst>
                    <a:ext uri="{9D8B030D-6E8A-4147-A177-3AD203B41FA5}">
                      <a16:colId xmlns:a16="http://schemas.microsoft.com/office/drawing/2014/main" val="1989818554"/>
                    </a:ext>
                  </a:extLst>
                </a:gridCol>
              </a:tblGrid>
              <a:tr h="46401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70C0"/>
                          </a:solidFill>
                        </a:rPr>
                        <a:t>5 критерий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Организация системы навигации</a:t>
                      </a:r>
                    </a:p>
                  </a:txBody>
                  <a:tcPr anchor="ctr">
                    <a:lnL w="9525" cmpd="sng">
                      <a:solidFill>
                        <a:srgbClr val="0070C0"/>
                      </a:solidFill>
                      <a:prstDash val="lgDash"/>
                    </a:lnL>
                    <a:lnR w="9525" cmpd="sng">
                      <a:solidFill>
                        <a:srgbClr val="0070C0"/>
                      </a:solidFill>
                      <a:prstDash val="lgDash"/>
                    </a:lnR>
                    <a:lnT w="9525" cmpd="sng">
                      <a:solidFill>
                        <a:srgbClr val="0070C0"/>
                      </a:solidFill>
                      <a:prstDash val="lgDash"/>
                    </a:lnT>
                    <a:lnB w="9525" cmpd="sng">
                      <a:solidFill>
                        <a:srgbClr val="0070C0"/>
                      </a:solidFill>
                      <a:prstDash val="lg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272444"/>
                  </a:ext>
                </a:extLst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4387271" y="3425028"/>
          <a:ext cx="3759199" cy="640080"/>
        </p:xfrm>
        <a:graphic>
          <a:graphicData uri="http://schemas.openxmlformats.org/drawingml/2006/table">
            <a:tbl>
              <a:tblPr/>
              <a:tblGrid>
                <a:gridCol w="3759199">
                  <a:extLst>
                    <a:ext uri="{9D8B030D-6E8A-4147-A177-3AD203B41FA5}">
                      <a16:colId xmlns:a16="http://schemas.microsoft.com/office/drawing/2014/main" val="1989818554"/>
                    </a:ext>
                  </a:extLst>
                </a:gridCol>
              </a:tblGrid>
              <a:tr h="497608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70C0"/>
                          </a:solidFill>
                        </a:rPr>
                        <a:t>7 критерий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Организация системы информирования </a:t>
                      </a:r>
                      <a:br>
                        <a:rPr lang="ru-RU" sz="1200" dirty="0">
                          <a:solidFill>
                            <a:schemeClr val="tx1"/>
                          </a:solidFill>
                        </a:rPr>
                      </a:br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в медицинской организации</a:t>
                      </a:r>
                    </a:p>
                  </a:txBody>
                  <a:tcPr anchor="ctr">
                    <a:lnL w="9525" cmpd="sng">
                      <a:solidFill>
                        <a:srgbClr val="0070C0"/>
                      </a:solidFill>
                      <a:prstDash val="lgDash"/>
                    </a:lnL>
                    <a:lnR w="9525" cmpd="sng">
                      <a:solidFill>
                        <a:srgbClr val="0070C0"/>
                      </a:solidFill>
                      <a:prstDash val="lgDash"/>
                    </a:lnR>
                    <a:lnT w="9525" cmpd="sng">
                      <a:solidFill>
                        <a:srgbClr val="0070C0"/>
                      </a:solidFill>
                      <a:prstDash val="lgDash"/>
                    </a:lnT>
                    <a:lnB w="9525" cmpd="sng">
                      <a:solidFill>
                        <a:srgbClr val="0070C0"/>
                      </a:solidFill>
                      <a:prstDash val="lg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272444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/>
        </p:nvGraphicFramePr>
        <p:xfrm>
          <a:off x="4387270" y="4132727"/>
          <a:ext cx="3759200" cy="822960"/>
        </p:xfrm>
        <a:graphic>
          <a:graphicData uri="http://schemas.openxmlformats.org/drawingml/2006/table">
            <a:tbl>
              <a:tblPr/>
              <a:tblGrid>
                <a:gridCol w="3759200">
                  <a:extLst>
                    <a:ext uri="{9D8B030D-6E8A-4147-A177-3AD203B41FA5}">
                      <a16:colId xmlns:a16="http://schemas.microsoft.com/office/drawing/2014/main" val="1989818554"/>
                    </a:ext>
                  </a:extLst>
                </a:gridCol>
              </a:tblGrid>
              <a:tr h="77094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70C0"/>
                          </a:solidFill>
                        </a:rPr>
                        <a:t>16 критерий</a:t>
                      </a:r>
                    </a:p>
                    <a:p>
                      <a:pPr marL="0" marR="0" indent="0" algn="ctr" defTabSz="9692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Обеспечение амбулаторного приема плановых пациентов врачами строго по времени </a:t>
                      </a:r>
                      <a:br>
                        <a:rPr lang="ru-RU" sz="1200" dirty="0">
                          <a:solidFill>
                            <a:schemeClr val="tx1"/>
                          </a:solidFill>
                        </a:rPr>
                      </a:br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и по предварительной записи</a:t>
                      </a:r>
                    </a:p>
                  </a:txBody>
                  <a:tcPr anchor="ctr">
                    <a:lnL w="9525" cmpd="sng">
                      <a:solidFill>
                        <a:srgbClr val="0070C0"/>
                      </a:solidFill>
                      <a:prstDash val="lgDash"/>
                    </a:lnL>
                    <a:lnR w="9525" cmpd="sng">
                      <a:solidFill>
                        <a:srgbClr val="0070C0"/>
                      </a:solidFill>
                      <a:prstDash val="lgDash"/>
                    </a:lnR>
                    <a:lnT w="9525" cmpd="sng">
                      <a:solidFill>
                        <a:srgbClr val="0070C0"/>
                      </a:solidFill>
                      <a:prstDash val="lgDash"/>
                    </a:lnT>
                    <a:lnB w="9525" cmpd="sng">
                      <a:solidFill>
                        <a:srgbClr val="0070C0"/>
                      </a:solidFill>
                      <a:prstDash val="lg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272444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4387270" y="5025619"/>
          <a:ext cx="3759200" cy="640080"/>
        </p:xfrm>
        <a:graphic>
          <a:graphicData uri="http://schemas.openxmlformats.org/drawingml/2006/table">
            <a:tbl>
              <a:tblPr/>
              <a:tblGrid>
                <a:gridCol w="3759200">
                  <a:extLst>
                    <a:ext uri="{9D8B030D-6E8A-4147-A177-3AD203B41FA5}">
                      <a16:colId xmlns:a16="http://schemas.microsoft.com/office/drawing/2014/main" val="1989818554"/>
                    </a:ext>
                  </a:extLst>
                </a:gridCol>
              </a:tblGrid>
              <a:tr h="497608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70C0"/>
                          </a:solidFill>
                        </a:rPr>
                        <a:t>17 критерий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Обеспечение удаленной записи на прием </a:t>
                      </a:r>
                      <a:br>
                        <a:rPr lang="ru-RU" sz="1200" dirty="0">
                          <a:solidFill>
                            <a:schemeClr val="tx1"/>
                          </a:solidFill>
                        </a:rPr>
                      </a:br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в медицинские организации</a:t>
                      </a:r>
                    </a:p>
                  </a:txBody>
                  <a:tcPr anchor="ctr">
                    <a:lnL w="9525" cmpd="sng">
                      <a:solidFill>
                        <a:srgbClr val="0070C0"/>
                      </a:solidFill>
                      <a:prstDash val="lgDash"/>
                    </a:lnL>
                    <a:lnR w="9525" cmpd="sng">
                      <a:solidFill>
                        <a:srgbClr val="0070C0"/>
                      </a:solidFill>
                      <a:prstDash val="lgDash"/>
                    </a:lnR>
                    <a:lnT w="9525" cmpd="sng">
                      <a:solidFill>
                        <a:srgbClr val="0070C0"/>
                      </a:solidFill>
                      <a:prstDash val="lgDash"/>
                    </a:lnT>
                    <a:lnB w="9525" cmpd="sng">
                      <a:solidFill>
                        <a:srgbClr val="0070C0"/>
                      </a:solidFill>
                      <a:prstDash val="lg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272444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/>
        </p:nvGraphicFramePr>
        <p:xfrm>
          <a:off x="4387270" y="5728045"/>
          <a:ext cx="3759200" cy="1005840"/>
        </p:xfrm>
        <a:graphic>
          <a:graphicData uri="http://schemas.openxmlformats.org/drawingml/2006/table">
            <a:tbl>
              <a:tblPr/>
              <a:tblGrid>
                <a:gridCol w="3759200">
                  <a:extLst>
                    <a:ext uri="{9D8B030D-6E8A-4147-A177-3AD203B41FA5}">
                      <a16:colId xmlns:a16="http://schemas.microsoft.com/office/drawing/2014/main" val="1989818554"/>
                    </a:ext>
                  </a:extLst>
                </a:gridCol>
              </a:tblGrid>
              <a:tr h="497608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70C0"/>
                          </a:solidFill>
                        </a:rPr>
                        <a:t>18 критерий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Обеспечение выполнения профилактического осмотра и (или) первого этапа диспансеризации взрослого населения за минимальное количество посещений</a:t>
                      </a:r>
                    </a:p>
                  </a:txBody>
                  <a:tcPr anchor="ctr">
                    <a:lnL w="9525" cmpd="sng">
                      <a:solidFill>
                        <a:srgbClr val="0070C0"/>
                      </a:solidFill>
                      <a:prstDash val="lgDash"/>
                    </a:lnL>
                    <a:lnR w="9525" cmpd="sng">
                      <a:solidFill>
                        <a:srgbClr val="0070C0"/>
                      </a:solidFill>
                      <a:prstDash val="lgDash"/>
                    </a:lnR>
                    <a:lnT w="9525" cmpd="sng">
                      <a:solidFill>
                        <a:srgbClr val="0070C0"/>
                      </a:solidFill>
                      <a:prstDash val="lgDash"/>
                    </a:lnT>
                    <a:lnB w="9525" cmpd="sng">
                      <a:solidFill>
                        <a:srgbClr val="0070C0"/>
                      </a:solidFill>
                      <a:prstDash val="lg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272444"/>
                  </a:ext>
                </a:extLst>
              </a:tr>
            </a:tbl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331157" y="2101782"/>
            <a:ext cx="296161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Аудит проводится </a:t>
            </a:r>
            <a:r>
              <a:rPr lang="ru-RU" sz="1600" b="1" dirty="0"/>
              <a:t>единовременно </a:t>
            </a:r>
            <a:br>
              <a:rPr lang="ru-RU" sz="1600" b="1" dirty="0"/>
            </a:br>
            <a:r>
              <a:rPr lang="ru-RU" sz="1600" b="1" dirty="0"/>
              <a:t>в отношении всех критериев</a:t>
            </a:r>
            <a:r>
              <a:rPr lang="ru-RU" sz="1600" dirty="0"/>
              <a:t>, оцениваемых </a:t>
            </a:r>
            <a:br>
              <a:rPr lang="ru-RU" sz="1600" dirty="0"/>
            </a:br>
            <a:r>
              <a:rPr lang="ru-RU" sz="1600" dirty="0"/>
              <a:t>в медицинской организации, независимо от получаемых </a:t>
            </a:r>
            <a:br>
              <a:rPr lang="ru-RU" sz="1600" dirty="0"/>
            </a:br>
            <a:r>
              <a:rPr lang="ru-RU" sz="1600" dirty="0"/>
              <a:t>в ходе аудита результатов. </a:t>
            </a:r>
          </a:p>
          <a:p>
            <a:pPr algn="ctr"/>
            <a:endParaRPr lang="ru-RU" sz="1600" dirty="0">
              <a:solidFill>
                <a:srgbClr val="C00000"/>
              </a:solidFill>
            </a:endParaRPr>
          </a:p>
          <a:p>
            <a:pPr algn="ctr"/>
            <a:r>
              <a:rPr lang="ru-RU" sz="1600" dirty="0">
                <a:solidFill>
                  <a:srgbClr val="C00000"/>
                </a:solidFill>
              </a:rPr>
              <a:t>При фиксации факта недостижения одного или нескольких критериев, он не завершается, а продолжается в отношении остальных оцениваемых критериев.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3782292" y="717170"/>
            <a:ext cx="23090" cy="5524605"/>
          </a:xfrm>
          <a:prstGeom prst="line">
            <a:avLst/>
          </a:prstGeom>
          <a:ln w="15875">
            <a:solidFill>
              <a:srgbClr val="00B0F0">
                <a:alpha val="35000"/>
              </a:srgb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3796146" y="914400"/>
            <a:ext cx="9236" cy="92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/>
          <p:cNvCxnSpPr/>
          <p:nvPr/>
        </p:nvCxnSpPr>
        <p:spPr>
          <a:xfrm>
            <a:off x="3805382" y="717170"/>
            <a:ext cx="581886" cy="9236"/>
          </a:xfrm>
          <a:prstGeom prst="line">
            <a:avLst/>
          </a:prstGeom>
          <a:ln w="12700"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786911" y="1768844"/>
            <a:ext cx="581886" cy="9236"/>
          </a:xfrm>
          <a:prstGeom prst="line">
            <a:avLst/>
          </a:prstGeom>
          <a:ln w="12700"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791532" y="2590803"/>
            <a:ext cx="581886" cy="9236"/>
          </a:xfrm>
          <a:prstGeom prst="line">
            <a:avLst/>
          </a:prstGeom>
          <a:ln w="12700"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782298" y="3167258"/>
            <a:ext cx="581886" cy="9236"/>
          </a:xfrm>
          <a:prstGeom prst="line">
            <a:avLst/>
          </a:prstGeom>
          <a:ln w="12700"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3782293" y="3783442"/>
            <a:ext cx="581886" cy="6939"/>
          </a:xfrm>
          <a:prstGeom prst="line">
            <a:avLst/>
          </a:prstGeom>
          <a:ln w="12700"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3791532" y="6234834"/>
            <a:ext cx="581886" cy="9236"/>
          </a:xfrm>
          <a:prstGeom prst="line">
            <a:avLst/>
          </a:prstGeom>
          <a:ln w="12700"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782292" y="4576620"/>
            <a:ext cx="581886" cy="9236"/>
          </a:xfrm>
          <a:prstGeom prst="line">
            <a:avLst/>
          </a:prstGeom>
          <a:ln w="12700"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3782292" y="5380192"/>
            <a:ext cx="581886" cy="9236"/>
          </a:xfrm>
          <a:prstGeom prst="line">
            <a:avLst/>
          </a:prstGeom>
          <a:ln w="12700"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3306317" y="3497869"/>
            <a:ext cx="480897" cy="9236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>
            <a:cxnSpLocks/>
          </p:cNvCxnSpPr>
          <p:nvPr/>
        </p:nvCxnSpPr>
        <p:spPr>
          <a:xfrm>
            <a:off x="8141858" y="672626"/>
            <a:ext cx="581886" cy="9236"/>
          </a:xfrm>
          <a:prstGeom prst="line">
            <a:avLst/>
          </a:prstGeom>
          <a:ln w="12700"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8151087" y="1681745"/>
            <a:ext cx="581886" cy="9236"/>
          </a:xfrm>
          <a:prstGeom prst="line">
            <a:avLst/>
          </a:prstGeom>
          <a:ln w="12700"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8141858" y="2446628"/>
            <a:ext cx="581886" cy="9236"/>
          </a:xfrm>
          <a:prstGeom prst="line">
            <a:avLst/>
          </a:prstGeom>
          <a:ln w="12700"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8141858" y="3121632"/>
            <a:ext cx="581886" cy="9236"/>
          </a:xfrm>
          <a:prstGeom prst="line">
            <a:avLst/>
          </a:prstGeom>
          <a:ln w="12700"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8141858" y="3783581"/>
            <a:ext cx="581886" cy="9236"/>
          </a:xfrm>
          <a:prstGeom prst="line">
            <a:avLst/>
          </a:prstGeom>
          <a:ln w="12700"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8141858" y="4601172"/>
            <a:ext cx="581886" cy="9236"/>
          </a:xfrm>
          <a:prstGeom prst="line">
            <a:avLst/>
          </a:prstGeom>
          <a:ln w="12700"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8141858" y="5380192"/>
            <a:ext cx="581886" cy="9236"/>
          </a:xfrm>
          <a:prstGeom prst="line">
            <a:avLst/>
          </a:prstGeom>
          <a:ln w="12700"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8160322" y="6232539"/>
            <a:ext cx="581886" cy="9236"/>
          </a:xfrm>
          <a:prstGeom prst="line">
            <a:avLst/>
          </a:prstGeom>
          <a:ln w="12700"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авая фигурная скобка 42"/>
          <p:cNvSpPr/>
          <p:nvPr/>
        </p:nvSpPr>
        <p:spPr>
          <a:xfrm>
            <a:off x="9463861" y="592288"/>
            <a:ext cx="316807" cy="5829634"/>
          </a:xfrm>
          <a:prstGeom prst="rightBrace">
            <a:avLst>
              <a:gd name="adj1" fmla="val 53540"/>
              <a:gd name="adj2" fmla="val 51015"/>
            </a:avLst>
          </a:prstGeom>
          <a:ln w="19050" cap="rnd" cmpd="sng">
            <a:solidFill>
              <a:srgbClr val="0070C0">
                <a:alpha val="70000"/>
              </a:srgbClr>
            </a:solidFill>
            <a:prstDash val="lg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780668" y="2470550"/>
            <a:ext cx="240675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Оценка достижения критериев проводится методами анализа документов,  наблюдения </a:t>
            </a:r>
            <a:br>
              <a:rPr lang="ru-RU" sz="1600" dirty="0"/>
            </a:br>
            <a:r>
              <a:rPr lang="ru-RU" sz="1600" dirty="0"/>
              <a:t>и замеров, которые проводят</a:t>
            </a:r>
          </a:p>
          <a:p>
            <a:pPr algn="ctr"/>
            <a:r>
              <a:rPr lang="ru-RU" sz="1600" b="1" dirty="0"/>
              <a:t>до определения достижения или первого несоответствия критерию.</a:t>
            </a:r>
          </a:p>
        </p:txBody>
      </p:sp>
      <p:sp>
        <p:nvSpPr>
          <p:cNvPr id="46" name="Блок-схема: узел 45">
            <a:extLst>
              <a:ext uri="{FF2B5EF4-FFF2-40B4-BE49-F238E27FC236}">
                <a16:creationId xmlns:a16="http://schemas.microsoft.com/office/drawing/2014/main" id="{1BB0C7B8-89E4-4551-B255-409D306F517D}"/>
              </a:ext>
            </a:extLst>
          </p:cNvPr>
          <p:cNvSpPr/>
          <p:nvPr/>
        </p:nvSpPr>
        <p:spPr>
          <a:xfrm>
            <a:off x="8745075" y="2821136"/>
            <a:ext cx="635869" cy="60612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1" name="Блок-схема: узел 50">
            <a:extLst>
              <a:ext uri="{FF2B5EF4-FFF2-40B4-BE49-F238E27FC236}">
                <a16:creationId xmlns:a16="http://schemas.microsoft.com/office/drawing/2014/main" id="{9763B1A7-6F47-489D-855B-83A2071C3271}"/>
              </a:ext>
            </a:extLst>
          </p:cNvPr>
          <p:cNvSpPr/>
          <p:nvPr/>
        </p:nvSpPr>
        <p:spPr>
          <a:xfrm>
            <a:off x="8745075" y="3530952"/>
            <a:ext cx="635869" cy="60612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2" name="Блок-схема: узел 51">
            <a:extLst>
              <a:ext uri="{FF2B5EF4-FFF2-40B4-BE49-F238E27FC236}">
                <a16:creationId xmlns:a16="http://schemas.microsoft.com/office/drawing/2014/main" id="{06016B29-AEBA-4D0D-977F-BF7EA05386E5}"/>
              </a:ext>
            </a:extLst>
          </p:cNvPr>
          <p:cNvSpPr/>
          <p:nvPr/>
        </p:nvSpPr>
        <p:spPr>
          <a:xfrm>
            <a:off x="8745075" y="4315888"/>
            <a:ext cx="635869" cy="60612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53" name="Блок-схема: узел 52">
            <a:extLst>
              <a:ext uri="{FF2B5EF4-FFF2-40B4-BE49-F238E27FC236}">
                <a16:creationId xmlns:a16="http://schemas.microsoft.com/office/drawing/2014/main" id="{AC8CFA51-2814-4521-86E5-76AE34D84C51}"/>
              </a:ext>
            </a:extLst>
          </p:cNvPr>
          <p:cNvSpPr/>
          <p:nvPr/>
        </p:nvSpPr>
        <p:spPr>
          <a:xfrm>
            <a:off x="8745075" y="5069671"/>
            <a:ext cx="635869" cy="60612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54" name="Блок-схема: узел 53">
            <a:extLst>
              <a:ext uri="{FF2B5EF4-FFF2-40B4-BE49-F238E27FC236}">
                <a16:creationId xmlns:a16="http://schemas.microsoft.com/office/drawing/2014/main" id="{A5C7D7EF-5A6C-4DF5-A863-B484F0F846DB}"/>
              </a:ext>
            </a:extLst>
          </p:cNvPr>
          <p:cNvSpPr/>
          <p:nvPr/>
        </p:nvSpPr>
        <p:spPr>
          <a:xfrm>
            <a:off x="8745075" y="5964384"/>
            <a:ext cx="635869" cy="60612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55" name="Блок-схема: узел 54">
            <a:extLst>
              <a:ext uri="{FF2B5EF4-FFF2-40B4-BE49-F238E27FC236}">
                <a16:creationId xmlns:a16="http://schemas.microsoft.com/office/drawing/2014/main" id="{82DCA59A-B0DC-4E34-833C-DFB959118EBE}"/>
              </a:ext>
            </a:extLst>
          </p:cNvPr>
          <p:cNvSpPr/>
          <p:nvPr/>
        </p:nvSpPr>
        <p:spPr>
          <a:xfrm>
            <a:off x="8745075" y="2111320"/>
            <a:ext cx="635869" cy="60612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6" name="Блок-схема: узел 55">
            <a:extLst>
              <a:ext uri="{FF2B5EF4-FFF2-40B4-BE49-F238E27FC236}">
                <a16:creationId xmlns:a16="http://schemas.microsoft.com/office/drawing/2014/main" id="{04B8CEF2-BCA3-4C74-94A9-1067AF604083}"/>
              </a:ext>
            </a:extLst>
          </p:cNvPr>
          <p:cNvSpPr/>
          <p:nvPr/>
        </p:nvSpPr>
        <p:spPr>
          <a:xfrm>
            <a:off x="8745075" y="1386794"/>
            <a:ext cx="635869" cy="60612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7" name="Блок-схема: узел 56">
            <a:extLst>
              <a:ext uri="{FF2B5EF4-FFF2-40B4-BE49-F238E27FC236}">
                <a16:creationId xmlns:a16="http://schemas.microsoft.com/office/drawing/2014/main" id="{B6140B59-2243-48C3-80D1-9180ECAAF864}"/>
              </a:ext>
            </a:extLst>
          </p:cNvPr>
          <p:cNvSpPr/>
          <p:nvPr/>
        </p:nvSpPr>
        <p:spPr>
          <a:xfrm>
            <a:off x="8745075" y="414109"/>
            <a:ext cx="635869" cy="60612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2112737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65120" y="776672"/>
            <a:ext cx="10354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навигации»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76" y="1516517"/>
            <a:ext cx="3880595" cy="51758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020" y="2041237"/>
            <a:ext cx="5076335" cy="38053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350635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65120" y="776672"/>
            <a:ext cx="10354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навигации»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76" y="1516517"/>
            <a:ext cx="3880595" cy="51758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020" y="2041237"/>
            <a:ext cx="5076335" cy="38053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Стрелка вниз 3"/>
          <p:cNvSpPr/>
          <p:nvPr/>
        </p:nvSpPr>
        <p:spPr>
          <a:xfrm>
            <a:off x="6964221" y="2687783"/>
            <a:ext cx="378691" cy="665018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0800000">
            <a:off x="6913424" y="3431308"/>
            <a:ext cx="378691" cy="665018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ятно 1 7">
            <a:extLst>
              <a:ext uri="{FF2B5EF4-FFF2-40B4-BE49-F238E27FC236}">
                <a16:creationId xmlns:a16="http://schemas.microsoft.com/office/drawing/2014/main" id="{535B0F62-C8A7-4F55-948F-14076F8F00BC}"/>
              </a:ext>
            </a:extLst>
          </p:cNvPr>
          <p:cNvSpPr/>
          <p:nvPr/>
        </p:nvSpPr>
        <p:spPr>
          <a:xfrm>
            <a:off x="-296885" y="1441561"/>
            <a:ext cx="2553623" cy="2111517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Неудачный выбор цветов текста и фона, низкий контраст</a:t>
            </a:r>
          </a:p>
        </p:txBody>
      </p:sp>
      <p:sp>
        <p:nvSpPr>
          <p:cNvPr id="12" name="Пятно 1 4">
            <a:extLst>
              <a:ext uri="{FF2B5EF4-FFF2-40B4-BE49-F238E27FC236}">
                <a16:creationId xmlns:a16="http://schemas.microsoft.com/office/drawing/2014/main" id="{09374FE9-5BDA-41D7-BD74-2E37E4FDCE1C}"/>
              </a:ext>
            </a:extLst>
          </p:cNvPr>
          <p:cNvSpPr/>
          <p:nvPr/>
        </p:nvSpPr>
        <p:spPr>
          <a:xfrm>
            <a:off x="7519832" y="2549237"/>
            <a:ext cx="2059708" cy="1607127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Не ясно куда идти</a:t>
            </a:r>
          </a:p>
        </p:txBody>
      </p:sp>
    </p:spTree>
    <p:extLst>
      <p:ext uri="{BB962C8B-B14F-4D97-AF65-F5344CB8AC3E}">
        <p14:creationId xmlns:p14="http://schemas.microsoft.com/office/powerpoint/2010/main" val="107003172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65120" y="924726"/>
            <a:ext cx="10354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навигации»</a:t>
            </a:r>
          </a:p>
        </p:txBody>
      </p:sp>
      <p:sp>
        <p:nvSpPr>
          <p:cNvPr id="5" name="CustomShape 3"/>
          <p:cNvSpPr/>
          <p:nvPr/>
        </p:nvSpPr>
        <p:spPr>
          <a:xfrm>
            <a:off x="7834805" y="2930212"/>
            <a:ext cx="931680" cy="93168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CustomShape 4"/>
          <p:cNvSpPr/>
          <p:nvPr/>
        </p:nvSpPr>
        <p:spPr>
          <a:xfrm>
            <a:off x="8854276" y="2930212"/>
            <a:ext cx="931680" cy="93168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CustomShape 5"/>
          <p:cNvSpPr/>
          <p:nvPr/>
        </p:nvSpPr>
        <p:spPr>
          <a:xfrm>
            <a:off x="9933945" y="2939587"/>
            <a:ext cx="931680" cy="93168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CustomShape 6"/>
          <p:cNvSpPr/>
          <p:nvPr/>
        </p:nvSpPr>
        <p:spPr>
          <a:xfrm>
            <a:off x="11057257" y="2958052"/>
            <a:ext cx="931680" cy="93168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CustomShape 12"/>
          <p:cNvSpPr/>
          <p:nvPr/>
        </p:nvSpPr>
        <p:spPr>
          <a:xfrm>
            <a:off x="7976645" y="4051612"/>
            <a:ext cx="646560" cy="22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/>
          <a:lstStyle/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lang="ru-RU" sz="1400" b="0" strike="noStrike" spc="-12">
                <a:solidFill>
                  <a:srgbClr val="000000"/>
                </a:solidFill>
                <a:latin typeface="Arial"/>
                <a:ea typeface="DejaVu Sans"/>
              </a:rPr>
              <a:t>Н</a:t>
            </a:r>
            <a:r>
              <a:rPr lang="ru-RU" sz="1400" b="0" strike="noStrike" spc="-7">
                <a:solidFill>
                  <a:srgbClr val="000000"/>
                </a:solidFill>
                <a:latin typeface="Arial"/>
                <a:ea typeface="DejaVu Sans"/>
              </a:rPr>
              <a:t>а</a:t>
            </a:r>
            <a:r>
              <a:rPr lang="ru-RU" sz="1400" b="0" strike="noStrike" spc="-12">
                <a:solidFill>
                  <a:srgbClr val="000000"/>
                </a:solidFill>
                <a:latin typeface="Arial"/>
                <a:ea typeface="DejaVu Sans"/>
              </a:rPr>
              <a:t>л</a:t>
            </a:r>
            <a:r>
              <a:rPr lang="ru-RU" sz="1400" b="0" strike="noStrike" spc="-7">
                <a:solidFill>
                  <a:srgbClr val="000000"/>
                </a:solidFill>
                <a:latin typeface="Arial"/>
                <a:ea typeface="DejaVu Sans"/>
              </a:rPr>
              <a:t>е</a:t>
            </a:r>
            <a:r>
              <a:rPr lang="ru-RU" sz="1400" b="0" strike="noStrike" spc="-21">
                <a:solidFill>
                  <a:srgbClr val="000000"/>
                </a:solidFill>
                <a:latin typeface="Arial"/>
                <a:ea typeface="DejaVu Sans"/>
              </a:rPr>
              <a:t>в</a:t>
            </a: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о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0" name="CustomShape 13"/>
          <p:cNvSpPr/>
          <p:nvPr/>
        </p:nvSpPr>
        <p:spPr>
          <a:xfrm>
            <a:off x="8665996" y="4037212"/>
            <a:ext cx="1309680" cy="439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/>
          <a:lstStyle/>
          <a:p>
            <a:pPr marL="12600" indent="95760">
              <a:lnSpc>
                <a:spcPct val="100000"/>
              </a:lnSpc>
              <a:spcBef>
                <a:spcPts val="105"/>
              </a:spcBef>
            </a:pPr>
            <a:r>
              <a:rPr lang="ru-RU" sz="1400" b="0" strike="noStrike" spc="-7" dirty="0">
                <a:solidFill>
                  <a:srgbClr val="000000"/>
                </a:solidFill>
                <a:latin typeface="Arial"/>
                <a:ea typeface="DejaVu Sans"/>
              </a:rPr>
              <a:t>Прямо, либо  прямо </a:t>
            </a:r>
            <a:r>
              <a:rPr lang="ru-RU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и</a:t>
            </a:r>
            <a:r>
              <a:rPr lang="ru-RU" sz="1400" b="0" strike="noStrike" spc="-92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1400" b="0" strike="noStrike" spc="-7" dirty="0">
                <a:solidFill>
                  <a:srgbClr val="000000"/>
                </a:solidFill>
                <a:latin typeface="Arial"/>
                <a:ea typeface="DejaVu Sans"/>
              </a:rPr>
              <a:t>наверх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11" name="CustomShape 14"/>
          <p:cNvSpPr/>
          <p:nvPr/>
        </p:nvSpPr>
        <p:spPr>
          <a:xfrm>
            <a:off x="10953937" y="4065052"/>
            <a:ext cx="1139400" cy="22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/>
          <a:lstStyle/>
          <a:p>
            <a:pPr marL="12600" algn="ctr">
              <a:lnSpc>
                <a:spcPct val="100000"/>
              </a:lnSpc>
              <a:spcBef>
                <a:spcPts val="105"/>
              </a:spcBef>
            </a:pPr>
            <a:r>
              <a:rPr lang="ru-RU" sz="1400" b="0" strike="noStrike" spc="-7" dirty="0">
                <a:solidFill>
                  <a:srgbClr val="000000"/>
                </a:solidFill>
                <a:latin typeface="Arial"/>
                <a:ea typeface="DejaVu Sans"/>
              </a:rPr>
              <a:t>Прямо </a:t>
            </a:r>
          </a:p>
          <a:p>
            <a:pPr marL="12600" algn="ctr">
              <a:lnSpc>
                <a:spcPct val="100000"/>
              </a:lnSpc>
              <a:spcBef>
                <a:spcPts val="105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и</a:t>
            </a:r>
            <a:r>
              <a:rPr lang="ru-RU" sz="1400" b="0" strike="noStrike" spc="-75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1400" b="0" strike="noStrike" spc="-7" dirty="0">
                <a:solidFill>
                  <a:srgbClr val="000000"/>
                </a:solidFill>
                <a:latin typeface="Arial"/>
                <a:ea typeface="DejaVu Sans"/>
              </a:rPr>
              <a:t>вниз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12" name="CustomShape 15"/>
          <p:cNvSpPr/>
          <p:nvPr/>
        </p:nvSpPr>
        <p:spPr>
          <a:xfrm>
            <a:off x="10031865" y="4060987"/>
            <a:ext cx="738000" cy="22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/>
          <a:lstStyle/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lang="ru-RU" sz="1400" b="0" strike="noStrike" spc="-12">
                <a:solidFill>
                  <a:srgbClr val="000000"/>
                </a:solidFill>
                <a:latin typeface="Arial"/>
                <a:ea typeface="DejaVu Sans"/>
              </a:rPr>
              <a:t>Н</a:t>
            </a:r>
            <a:r>
              <a:rPr lang="ru-RU" sz="1400" b="0" strike="noStrike" spc="-7">
                <a:solidFill>
                  <a:srgbClr val="000000"/>
                </a:solidFill>
                <a:latin typeface="Arial"/>
                <a:ea typeface="DejaVu Sans"/>
              </a:rPr>
              <a:t>а</a:t>
            </a:r>
            <a:r>
              <a:rPr lang="ru-RU" sz="1400" b="0" strike="noStrike" spc="-12">
                <a:solidFill>
                  <a:srgbClr val="000000"/>
                </a:solidFill>
                <a:latin typeface="Arial"/>
                <a:ea typeface="DejaVu Sans"/>
              </a:rPr>
              <a:t>п</a:t>
            </a:r>
            <a:r>
              <a:rPr lang="ru-RU" sz="1400" b="0" strike="noStrike" spc="-7">
                <a:solidFill>
                  <a:srgbClr val="000000"/>
                </a:solidFill>
                <a:latin typeface="Arial"/>
                <a:ea typeface="DejaVu Sans"/>
              </a:rPr>
              <a:t>ра</a:t>
            </a:r>
            <a:r>
              <a:rPr lang="ru-RU" sz="1400" b="0" strike="noStrike" spc="-21">
                <a:solidFill>
                  <a:srgbClr val="000000"/>
                </a:solidFill>
                <a:latin typeface="Arial"/>
                <a:ea typeface="DejaVu Sans"/>
              </a:rPr>
              <a:t>в</a:t>
            </a: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о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3" name="CustomShape 7"/>
          <p:cNvSpPr/>
          <p:nvPr/>
        </p:nvSpPr>
        <p:spPr>
          <a:xfrm>
            <a:off x="7888397" y="4706554"/>
            <a:ext cx="931680" cy="933120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" name="CustomShape 8"/>
          <p:cNvSpPr/>
          <p:nvPr/>
        </p:nvSpPr>
        <p:spPr>
          <a:xfrm>
            <a:off x="8935088" y="4715790"/>
            <a:ext cx="931680" cy="933120"/>
          </a:xfrm>
          <a:prstGeom prst="rect">
            <a:avLst/>
          </a:prstGeom>
          <a:blipFill rotWithShape="0">
            <a:blip r:embed="rId8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" name="CustomShape 9"/>
          <p:cNvSpPr/>
          <p:nvPr/>
        </p:nvSpPr>
        <p:spPr>
          <a:xfrm>
            <a:off x="10017074" y="4678846"/>
            <a:ext cx="931680" cy="933120"/>
          </a:xfrm>
          <a:prstGeom prst="rect">
            <a:avLst/>
          </a:prstGeom>
          <a:blipFill rotWithShape="0">
            <a:blip r:embed="rId9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" name="CustomShape 10"/>
          <p:cNvSpPr/>
          <p:nvPr/>
        </p:nvSpPr>
        <p:spPr>
          <a:xfrm>
            <a:off x="11057264" y="4678846"/>
            <a:ext cx="931680" cy="933120"/>
          </a:xfrm>
          <a:prstGeom prst="rect">
            <a:avLst/>
          </a:prstGeom>
          <a:blipFill rotWithShape="0">
            <a:blip r:embed="rId10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" name="CustomShape 16"/>
          <p:cNvSpPr/>
          <p:nvPr/>
        </p:nvSpPr>
        <p:spPr>
          <a:xfrm>
            <a:off x="7699397" y="5881234"/>
            <a:ext cx="1310040" cy="22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/>
          <a:lstStyle/>
          <a:p>
            <a:pPr marL="12600" algn="ctr">
              <a:lnSpc>
                <a:spcPct val="100000"/>
              </a:lnSpc>
              <a:spcBef>
                <a:spcPts val="105"/>
              </a:spcBef>
            </a:pPr>
            <a:r>
              <a:rPr lang="ru-RU" sz="1400" b="0" strike="noStrike" spc="-7" dirty="0">
                <a:solidFill>
                  <a:srgbClr val="000000"/>
                </a:solidFill>
                <a:latin typeface="Arial"/>
                <a:ea typeface="DejaVu Sans"/>
              </a:rPr>
              <a:t>Направо </a:t>
            </a:r>
          </a:p>
          <a:p>
            <a:pPr marL="12600" algn="ctr">
              <a:lnSpc>
                <a:spcPct val="100000"/>
              </a:lnSpc>
              <a:spcBef>
                <a:spcPts val="105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и</a:t>
            </a:r>
            <a:r>
              <a:rPr lang="ru-RU" sz="1400" b="0" strike="noStrike" spc="-75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1400" b="0" strike="noStrike" spc="-7" dirty="0">
                <a:solidFill>
                  <a:srgbClr val="000000"/>
                </a:solidFill>
                <a:latin typeface="Arial"/>
                <a:ea typeface="DejaVu Sans"/>
              </a:rPr>
              <a:t>вниз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18" name="CustomShape 17"/>
          <p:cNvSpPr/>
          <p:nvPr/>
        </p:nvSpPr>
        <p:spPr>
          <a:xfrm>
            <a:off x="8944753" y="5840951"/>
            <a:ext cx="875405" cy="22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 algn="ctr">
              <a:lnSpc>
                <a:spcPct val="100000"/>
              </a:lnSpc>
              <a:spcBef>
                <a:spcPts val="99"/>
              </a:spcBef>
            </a:pPr>
            <a:r>
              <a:rPr lang="ru-RU" sz="1400" b="0" strike="noStrike" spc="-12" dirty="0">
                <a:solidFill>
                  <a:srgbClr val="000000"/>
                </a:solidFill>
                <a:latin typeface="Arial"/>
                <a:ea typeface="DejaVu Sans"/>
              </a:rPr>
              <a:t>Налево </a:t>
            </a:r>
          </a:p>
          <a:p>
            <a:pPr marL="12600" algn="ctr">
              <a:lnSpc>
                <a:spcPct val="100000"/>
              </a:lnSpc>
              <a:spcBef>
                <a:spcPts val="99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и</a:t>
            </a:r>
            <a:r>
              <a:rPr lang="ru-RU" sz="1400" b="0" strike="noStrike" spc="-66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1400" b="0" strike="noStrike" spc="-7" dirty="0">
                <a:solidFill>
                  <a:srgbClr val="000000"/>
                </a:solidFill>
                <a:latin typeface="Arial"/>
                <a:ea typeface="DejaVu Sans"/>
              </a:rPr>
              <a:t>вниз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19" name="CustomShape 18"/>
          <p:cNvSpPr/>
          <p:nvPr/>
        </p:nvSpPr>
        <p:spPr>
          <a:xfrm>
            <a:off x="11194370" y="5832337"/>
            <a:ext cx="786758" cy="22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 algn="ctr">
              <a:lnSpc>
                <a:spcPct val="100000"/>
              </a:lnSpc>
              <a:spcBef>
                <a:spcPts val="99"/>
              </a:spcBef>
            </a:pPr>
            <a:r>
              <a:rPr lang="ru-RU" sz="1400" b="0" strike="noStrike" spc="-12" dirty="0">
                <a:solidFill>
                  <a:srgbClr val="000000"/>
                </a:solidFill>
                <a:latin typeface="Arial"/>
                <a:ea typeface="DejaVu Sans"/>
              </a:rPr>
              <a:t>Налево </a:t>
            </a:r>
          </a:p>
          <a:p>
            <a:pPr marL="12600" algn="ctr">
              <a:lnSpc>
                <a:spcPct val="100000"/>
              </a:lnSpc>
              <a:spcBef>
                <a:spcPts val="99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и</a:t>
            </a:r>
            <a:r>
              <a:rPr lang="ru-RU" sz="1400" b="0" strike="noStrike" spc="-72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1400" b="0" strike="noStrike" spc="-7" dirty="0">
                <a:solidFill>
                  <a:srgbClr val="000000"/>
                </a:solidFill>
                <a:latin typeface="Arial"/>
                <a:ea typeface="DejaVu Sans"/>
              </a:rPr>
              <a:t>наверх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20" name="CustomShape 19"/>
          <p:cNvSpPr/>
          <p:nvPr/>
        </p:nvSpPr>
        <p:spPr>
          <a:xfrm>
            <a:off x="9988768" y="5853526"/>
            <a:ext cx="988292" cy="22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/>
          <a:lstStyle/>
          <a:p>
            <a:pPr marL="12600" algn="ctr">
              <a:lnSpc>
                <a:spcPct val="100000"/>
              </a:lnSpc>
              <a:spcBef>
                <a:spcPts val="105"/>
              </a:spcBef>
            </a:pPr>
            <a:r>
              <a:rPr lang="ru-RU" sz="1400" b="0" strike="noStrike" spc="-7" dirty="0">
                <a:solidFill>
                  <a:srgbClr val="000000"/>
                </a:solidFill>
                <a:latin typeface="Arial"/>
                <a:ea typeface="DejaVu Sans"/>
              </a:rPr>
              <a:t>Направо </a:t>
            </a:r>
          </a:p>
          <a:p>
            <a:pPr marL="12600" algn="ctr">
              <a:lnSpc>
                <a:spcPct val="100000"/>
              </a:lnSpc>
              <a:spcBef>
                <a:spcPts val="105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и</a:t>
            </a:r>
            <a:r>
              <a:rPr lang="ru-RU" sz="1400" b="0" strike="noStrike" spc="-86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1400" b="0" strike="noStrike" spc="-7" dirty="0">
                <a:solidFill>
                  <a:srgbClr val="000000"/>
                </a:solidFill>
                <a:latin typeface="Arial"/>
                <a:ea typeface="DejaVu Sans"/>
              </a:rPr>
              <a:t>наверх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410883" y="1782783"/>
            <a:ext cx="32419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99"/>
              </a:spcBef>
            </a:pPr>
            <a:r>
              <a:rPr lang="ru-RU" sz="1800" b="1" spc="-12" dirty="0">
                <a:latin typeface="Arial"/>
                <a:ea typeface="DejaVu Sans"/>
              </a:rPr>
              <a:t>Стандартные </a:t>
            </a:r>
            <a:r>
              <a:rPr lang="ru-RU" sz="1800" b="1" spc="-15" dirty="0">
                <a:latin typeface="Arial"/>
                <a:ea typeface="DejaVu Sans"/>
              </a:rPr>
              <a:t>расположения стрелок </a:t>
            </a:r>
            <a:r>
              <a:rPr lang="ru-RU" sz="1800" b="1" spc="-1" dirty="0">
                <a:latin typeface="Arial"/>
                <a:ea typeface="DejaVu Sans"/>
              </a:rPr>
              <a:t>и </a:t>
            </a:r>
            <a:r>
              <a:rPr lang="ru-RU" sz="1800" b="1" spc="-7" dirty="0">
                <a:latin typeface="Arial"/>
                <a:ea typeface="DejaVu Sans"/>
              </a:rPr>
              <a:t>их</a:t>
            </a:r>
            <a:r>
              <a:rPr lang="ru-RU" sz="1800" b="1" spc="137" dirty="0">
                <a:latin typeface="Arial"/>
                <a:ea typeface="DejaVu Sans"/>
              </a:rPr>
              <a:t> </a:t>
            </a:r>
            <a:r>
              <a:rPr lang="ru-RU" sz="1800" b="1" spc="-12" dirty="0">
                <a:latin typeface="Arial"/>
                <a:ea typeface="DejaVu Sans"/>
              </a:rPr>
              <a:t>значения:</a:t>
            </a:r>
            <a:endParaRPr lang="ru-RU" sz="1800" spc="-1" dirty="0">
              <a:latin typeface="Arial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53" y="1632755"/>
            <a:ext cx="4645091" cy="34821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373" y="3080079"/>
            <a:ext cx="4914918" cy="32766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356014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65120" y="776672"/>
            <a:ext cx="10354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навигации»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143" y="1617695"/>
            <a:ext cx="8596187" cy="41772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213863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65120" y="776672"/>
            <a:ext cx="10354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навигации»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143" y="1617695"/>
            <a:ext cx="8596187" cy="41772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ятно 1 4"/>
          <p:cNvSpPr/>
          <p:nvPr/>
        </p:nvSpPr>
        <p:spPr>
          <a:xfrm>
            <a:off x="1665827" y="1007504"/>
            <a:ext cx="2200004" cy="1835643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Размещение избыточной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24217185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65120" y="776672"/>
            <a:ext cx="10354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навигации»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7375C2-6ABE-48E6-BC6D-88B604DA83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519" y="1238337"/>
            <a:ext cx="8505435" cy="54893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CB9498F-8C36-46FE-90FA-40A1F1F4CE57}"/>
              </a:ext>
            </a:extLst>
          </p:cNvPr>
          <p:cNvSpPr/>
          <p:nvPr/>
        </p:nvSpPr>
        <p:spPr>
          <a:xfrm>
            <a:off x="236455" y="3014295"/>
            <a:ext cx="14573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Вид со </a:t>
            </a:r>
          </a:p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входа</a:t>
            </a:r>
          </a:p>
        </p:txBody>
      </p:sp>
    </p:spTree>
    <p:extLst>
      <p:ext uri="{BB962C8B-B14F-4D97-AF65-F5344CB8AC3E}">
        <p14:creationId xmlns:p14="http://schemas.microsoft.com/office/powerpoint/2010/main" val="37321697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65120" y="776672"/>
            <a:ext cx="10354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навигации»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7375C2-6ABE-48E6-BC6D-88B604DA83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519" y="1238337"/>
            <a:ext cx="8505435" cy="54893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ятно 1 4">
            <a:extLst>
              <a:ext uri="{FF2B5EF4-FFF2-40B4-BE49-F238E27FC236}">
                <a16:creationId xmlns:a16="http://schemas.microsoft.com/office/drawing/2014/main" id="{3CB84932-DEF8-4F43-B509-679068DA733B}"/>
              </a:ext>
            </a:extLst>
          </p:cNvPr>
          <p:cNvSpPr/>
          <p:nvPr/>
        </p:nvSpPr>
        <p:spPr>
          <a:xfrm>
            <a:off x="5799677" y="3569729"/>
            <a:ext cx="2401348" cy="1835643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Навигационные указатели не видны со входа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9793D8F-850C-401C-A49B-EE3DFCE42880}"/>
              </a:ext>
            </a:extLst>
          </p:cNvPr>
          <p:cNvSpPr/>
          <p:nvPr/>
        </p:nvSpPr>
        <p:spPr>
          <a:xfrm>
            <a:off x="236455" y="3014295"/>
            <a:ext cx="14573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Вид со </a:t>
            </a:r>
          </a:p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входа</a:t>
            </a:r>
          </a:p>
        </p:txBody>
      </p:sp>
    </p:spTree>
    <p:extLst>
      <p:ext uri="{BB962C8B-B14F-4D97-AF65-F5344CB8AC3E}">
        <p14:creationId xmlns:p14="http://schemas.microsoft.com/office/powerpoint/2010/main" val="421041724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398131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65120" y="776672"/>
            <a:ext cx="10354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dirty="0">
                <a:solidFill>
                  <a:srgbClr val="0070C0"/>
                </a:solidFill>
              </a:rPr>
              <a:t>«Организация системы навигации»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8EF5E0-287E-4271-88B9-27C7768E87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829" y="1373565"/>
            <a:ext cx="9122753" cy="52655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ятно 1 4">
            <a:extLst>
              <a:ext uri="{FF2B5EF4-FFF2-40B4-BE49-F238E27FC236}">
                <a16:creationId xmlns:a16="http://schemas.microsoft.com/office/drawing/2014/main" id="{EB64EE25-3DC7-4A77-832A-08597EB006CC}"/>
              </a:ext>
            </a:extLst>
          </p:cNvPr>
          <p:cNvSpPr/>
          <p:nvPr/>
        </p:nvSpPr>
        <p:spPr>
          <a:xfrm>
            <a:off x="5387980" y="1594151"/>
            <a:ext cx="2613020" cy="1835643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Дверь перекрывает элемент системы  навигации</a:t>
            </a:r>
          </a:p>
        </p:txBody>
      </p:sp>
    </p:spTree>
    <p:extLst>
      <p:ext uri="{BB962C8B-B14F-4D97-AF65-F5344CB8AC3E}">
        <p14:creationId xmlns:p14="http://schemas.microsoft.com/office/powerpoint/2010/main" val="128135323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0414" cy="685958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25088" y="4391473"/>
            <a:ext cx="896532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sz="2800" b="1" dirty="0">
                <a:solidFill>
                  <a:schemeClr val="bg1"/>
                </a:solidFill>
              </a:rPr>
              <a:t>Критерий 7</a:t>
            </a:r>
          </a:p>
          <a:p>
            <a:pPr algn="ctr">
              <a:spcAft>
                <a:spcPts val="0"/>
              </a:spcAft>
              <a:tabLst>
                <a:tab pos="295275" algn="l"/>
              </a:tabLst>
            </a:pPr>
            <a:endParaRPr lang="ru-RU" sz="2800" b="1" dirty="0">
              <a:solidFill>
                <a:schemeClr val="bg1"/>
              </a:solidFill>
            </a:endParaRPr>
          </a:p>
          <a:p>
            <a:pPr algn="ctr">
              <a:spcAft>
                <a:spcPts val="0"/>
              </a:spcAft>
              <a:tabLst>
                <a:tab pos="295275" algn="l"/>
              </a:tabLst>
            </a:pPr>
            <a:r>
              <a:rPr lang="ru-RU" sz="2800" dirty="0">
                <a:solidFill>
                  <a:schemeClr val="bg1"/>
                </a:solidFill>
              </a:rPr>
              <a:t>«Организация системы информирования 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в медицинской организации»</a:t>
            </a:r>
          </a:p>
        </p:txBody>
      </p:sp>
    </p:spTree>
    <p:extLst>
      <p:ext uri="{BB962C8B-B14F-4D97-AF65-F5344CB8AC3E}">
        <p14:creationId xmlns:p14="http://schemas.microsoft.com/office/powerpoint/2010/main" val="351396678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Стрелка вправо 59"/>
          <p:cNvSpPr/>
          <p:nvPr/>
        </p:nvSpPr>
        <p:spPr>
          <a:xfrm rot="5400000">
            <a:off x="3830067" y="3478926"/>
            <a:ext cx="2865933" cy="427234"/>
          </a:xfrm>
          <a:prstGeom prst="rightArrow">
            <a:avLst>
              <a:gd name="adj1" fmla="val 60385"/>
              <a:gd name="adj2" fmla="val 6487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0" r="17217" b="37667"/>
          <a:stretch/>
        </p:blipFill>
        <p:spPr>
          <a:xfrm>
            <a:off x="5878285" y="1238163"/>
            <a:ext cx="6313715" cy="563253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713" y="220434"/>
            <a:ext cx="7043642" cy="625717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Open Sans"/>
              </a:rPr>
              <a:t>МЕТОДИКА ОЦЕНКИ ДОСТИЖЕНИЯ ЦЕЛЕВЫХ ЗНАЧЕНИЙ КРИТЕРИЕВ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00557" y="776574"/>
            <a:ext cx="42555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5275" algn="l"/>
              </a:tabLst>
            </a:pPr>
            <a:r>
              <a:rPr lang="ru-RU" sz="1400" b="1" dirty="0">
                <a:solidFill>
                  <a:srgbClr val="0070C0"/>
                </a:solidFill>
              </a:rPr>
              <a:t>Критерий «Организация системы информирования </a:t>
            </a:r>
            <a:br>
              <a:rPr lang="ru-RU" sz="1400" b="1" dirty="0">
                <a:solidFill>
                  <a:srgbClr val="0070C0"/>
                </a:solidFill>
              </a:rPr>
            </a:br>
            <a:r>
              <a:rPr lang="ru-RU" sz="1400" b="1" dirty="0">
                <a:solidFill>
                  <a:srgbClr val="0070C0"/>
                </a:solidFill>
              </a:rPr>
              <a:t>в медицинской организации»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62268" y="1038702"/>
            <a:ext cx="2320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Заполняет специалист, проводящий аудит</a:t>
            </a:r>
          </a:p>
        </p:txBody>
      </p:sp>
      <p:sp>
        <p:nvSpPr>
          <p:cNvPr id="16" name="Правая фигурная скобка 15"/>
          <p:cNvSpPr/>
          <p:nvPr/>
        </p:nvSpPr>
        <p:spPr>
          <a:xfrm rot="16200000">
            <a:off x="10602681" y="442708"/>
            <a:ext cx="352889" cy="2406650"/>
          </a:xfrm>
          <a:prstGeom prst="rightBrace">
            <a:avLst>
              <a:gd name="adj1" fmla="val 36152"/>
              <a:gd name="adj2" fmla="val 51387"/>
            </a:avLst>
          </a:prstGeom>
          <a:ln w="25400" cap="rnd" cmpd="sng">
            <a:solidFill>
              <a:srgbClr val="F03C4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9575800" y="2046097"/>
            <a:ext cx="2406650" cy="4437254"/>
          </a:xfrm>
          <a:prstGeom prst="rect">
            <a:avLst/>
          </a:prstGeom>
          <a:solidFill>
            <a:srgbClr val="F03C4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Группа 17"/>
          <p:cNvGrpSpPr/>
          <p:nvPr/>
        </p:nvGrpSpPr>
        <p:grpSpPr>
          <a:xfrm>
            <a:off x="277169" y="731879"/>
            <a:ext cx="855541" cy="855541"/>
            <a:chOff x="522097" y="1557153"/>
            <a:chExt cx="855541" cy="855541"/>
          </a:xfrm>
        </p:grpSpPr>
        <p:sp>
          <p:nvSpPr>
            <p:cNvPr id="19" name="Овал 18"/>
            <p:cNvSpPr/>
            <p:nvPr/>
          </p:nvSpPr>
          <p:spPr>
            <a:xfrm>
              <a:off x="522097" y="1557153"/>
              <a:ext cx="855541" cy="8555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532" y="1758645"/>
              <a:ext cx="435550" cy="43555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9" name="Прямоугольник 8"/>
          <p:cNvSpPr/>
          <p:nvPr/>
        </p:nvSpPr>
        <p:spPr>
          <a:xfrm>
            <a:off x="6612597" y="1017603"/>
            <a:ext cx="2934920" cy="8298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lt1"/>
                </a:solidFill>
              </a:rPr>
              <a:t>Столбец 1 </a:t>
            </a:r>
            <a:r>
              <a:rPr lang="ru-RU" sz="1600" dirty="0">
                <a:solidFill>
                  <a:schemeClr val="bg1"/>
                </a:solidFill>
                <a:cs typeface="Arial" panose="020B0604020202020204" pitchFamily="34" charset="0"/>
              </a:rPr>
              <a:t>–</a:t>
            </a:r>
            <a:r>
              <a:rPr lang="ru-RU" sz="1600" dirty="0">
                <a:solidFill>
                  <a:schemeClr val="lt1"/>
                </a:solidFill>
              </a:rPr>
              <a:t> фиксированный перечень элементов системы информирования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8149" y="1979624"/>
            <a:ext cx="3807322" cy="5847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lt1"/>
                </a:solidFill>
              </a:rPr>
              <a:t>Столбец 2 </a:t>
            </a:r>
            <a:r>
              <a:rPr lang="ru-RU" sz="1600" dirty="0">
                <a:solidFill>
                  <a:schemeClr val="bg1"/>
                </a:solidFill>
                <a:cs typeface="Arial" panose="020B0604020202020204" pitchFamily="34" charset="0"/>
              </a:rPr>
              <a:t>–</a:t>
            </a:r>
            <a:r>
              <a:rPr lang="ru-RU" sz="1600" dirty="0">
                <a:solidFill>
                  <a:schemeClr val="lt1"/>
                </a:solidFill>
              </a:rPr>
              <a:t> наличие элемента системы информирования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58149" y="2734079"/>
            <a:ext cx="3807322" cy="5847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lt1"/>
                </a:solidFill>
              </a:rPr>
              <a:t>Столбец 3 </a:t>
            </a:r>
            <a:r>
              <a:rPr lang="ru-RU" sz="1600" dirty="0">
                <a:solidFill>
                  <a:schemeClr val="bg1"/>
                </a:solidFill>
                <a:cs typeface="Arial" panose="020B0604020202020204" pitchFamily="34" charset="0"/>
              </a:rPr>
              <a:t>– </a:t>
            </a:r>
            <a:r>
              <a:rPr lang="ru-RU" sz="1600" dirty="0">
                <a:solidFill>
                  <a:schemeClr val="lt1"/>
                </a:solidFill>
              </a:rPr>
              <a:t>уместность размещения элемента системы информирования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58149" y="3486038"/>
            <a:ext cx="3807322" cy="5847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lt1"/>
                </a:solidFill>
              </a:rPr>
              <a:t>Столбец 4 </a:t>
            </a:r>
            <a:r>
              <a:rPr lang="ru-RU" sz="1600" dirty="0">
                <a:solidFill>
                  <a:schemeClr val="bg1"/>
                </a:solidFill>
                <a:cs typeface="Arial" panose="020B0604020202020204" pitchFamily="34" charset="0"/>
              </a:rPr>
              <a:t>– </a:t>
            </a:r>
            <a:r>
              <a:rPr lang="ru-RU" sz="1600" dirty="0">
                <a:solidFill>
                  <a:schemeClr val="lt1"/>
                </a:solidFill>
              </a:rPr>
              <a:t>актуальность элемента системы информирования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58149" y="4237997"/>
            <a:ext cx="3807322" cy="5847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lt1"/>
                </a:solidFill>
              </a:rPr>
              <a:t>Столбец 5 </a:t>
            </a:r>
            <a:r>
              <a:rPr lang="ru-RU" sz="1600" dirty="0">
                <a:solidFill>
                  <a:schemeClr val="bg1"/>
                </a:solidFill>
                <a:cs typeface="Arial" panose="020B0604020202020204" pitchFamily="34" charset="0"/>
              </a:rPr>
              <a:t>– </a:t>
            </a:r>
            <a:r>
              <a:rPr lang="ru-RU" sz="1600" dirty="0">
                <a:solidFill>
                  <a:schemeClr val="lt1"/>
                </a:solidFill>
              </a:rPr>
              <a:t>доступность элемента системы информирования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697641" y="1702192"/>
            <a:ext cx="513649" cy="270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</a:rPr>
              <a:t>Да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693994" y="1695205"/>
            <a:ext cx="551158" cy="270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</a:rPr>
              <a:t>Нет</a:t>
            </a: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1522" y="1702192"/>
            <a:ext cx="350815" cy="34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216"/>
          <a:stretch/>
        </p:blipFill>
        <p:spPr bwMode="auto">
          <a:xfrm>
            <a:off x="5364990" y="1695205"/>
            <a:ext cx="329004" cy="34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Стрелка вправо 30"/>
          <p:cNvSpPr/>
          <p:nvPr/>
        </p:nvSpPr>
        <p:spPr>
          <a:xfrm>
            <a:off x="3871162" y="2073526"/>
            <a:ext cx="454414" cy="427234"/>
          </a:xfrm>
          <a:prstGeom prst="rightArrow">
            <a:avLst>
              <a:gd name="adj1" fmla="val 60385"/>
              <a:gd name="adj2" fmla="val 6487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314655" y="2050911"/>
            <a:ext cx="900302" cy="46101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296598" y="2043924"/>
            <a:ext cx="952219" cy="461011"/>
          </a:xfrm>
          <a:prstGeom prst="roundRect">
            <a:avLst/>
          </a:prstGeom>
          <a:solidFill>
            <a:srgbClr val="F03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34" name="Прямоугольник 33"/>
          <p:cNvSpPr/>
          <p:nvPr/>
        </p:nvSpPr>
        <p:spPr>
          <a:xfrm>
            <a:off x="4701306" y="2117995"/>
            <a:ext cx="5136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Да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5697659" y="2111008"/>
            <a:ext cx="5511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Нет</a:t>
            </a: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5187" y="2117995"/>
            <a:ext cx="350815" cy="34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216"/>
          <a:stretch/>
        </p:blipFill>
        <p:spPr bwMode="auto">
          <a:xfrm>
            <a:off x="5368655" y="2111008"/>
            <a:ext cx="329004" cy="34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Стрелка вправо 37"/>
          <p:cNvSpPr/>
          <p:nvPr/>
        </p:nvSpPr>
        <p:spPr>
          <a:xfrm>
            <a:off x="3867497" y="2830328"/>
            <a:ext cx="454414" cy="427234"/>
          </a:xfrm>
          <a:prstGeom prst="rightArrow">
            <a:avLst>
              <a:gd name="adj1" fmla="val 60385"/>
              <a:gd name="adj2" fmla="val 6487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4310990" y="2807965"/>
            <a:ext cx="900302" cy="46101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5292933" y="2800978"/>
            <a:ext cx="952219" cy="461011"/>
          </a:xfrm>
          <a:prstGeom prst="roundRect">
            <a:avLst/>
          </a:prstGeom>
          <a:solidFill>
            <a:srgbClr val="F03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41" name="Прямоугольник 40"/>
          <p:cNvSpPr/>
          <p:nvPr/>
        </p:nvSpPr>
        <p:spPr>
          <a:xfrm>
            <a:off x="4697641" y="2875049"/>
            <a:ext cx="5136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Да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5693994" y="2868062"/>
            <a:ext cx="5511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Нет</a:t>
            </a:r>
          </a:p>
        </p:txBody>
      </p:sp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1522" y="2875049"/>
            <a:ext cx="350815" cy="34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216"/>
          <a:stretch/>
        </p:blipFill>
        <p:spPr bwMode="auto">
          <a:xfrm>
            <a:off x="5364990" y="2868062"/>
            <a:ext cx="329004" cy="34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Стрелка вправо 44"/>
          <p:cNvSpPr/>
          <p:nvPr/>
        </p:nvSpPr>
        <p:spPr>
          <a:xfrm>
            <a:off x="3867497" y="3535729"/>
            <a:ext cx="454414" cy="427234"/>
          </a:xfrm>
          <a:prstGeom prst="rightArrow">
            <a:avLst>
              <a:gd name="adj1" fmla="val 60385"/>
              <a:gd name="adj2" fmla="val 6487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4310990" y="3513114"/>
            <a:ext cx="900302" cy="46101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5292933" y="3506127"/>
            <a:ext cx="952219" cy="461011"/>
          </a:xfrm>
          <a:prstGeom prst="roundRect">
            <a:avLst/>
          </a:prstGeom>
          <a:solidFill>
            <a:srgbClr val="F03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48" name="Прямоугольник 47"/>
          <p:cNvSpPr/>
          <p:nvPr/>
        </p:nvSpPr>
        <p:spPr>
          <a:xfrm>
            <a:off x="4697641" y="3580198"/>
            <a:ext cx="5136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Да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5693994" y="3573211"/>
            <a:ext cx="5511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Нет</a:t>
            </a:r>
          </a:p>
        </p:txBody>
      </p:sp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1522" y="3580198"/>
            <a:ext cx="350815" cy="34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216"/>
          <a:stretch/>
        </p:blipFill>
        <p:spPr bwMode="auto">
          <a:xfrm>
            <a:off x="5364990" y="3573211"/>
            <a:ext cx="329004" cy="34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Стрелка вправо 51"/>
          <p:cNvSpPr/>
          <p:nvPr/>
        </p:nvSpPr>
        <p:spPr>
          <a:xfrm>
            <a:off x="3878418" y="4309155"/>
            <a:ext cx="454414" cy="427234"/>
          </a:xfrm>
          <a:prstGeom prst="rightArrow">
            <a:avLst>
              <a:gd name="adj1" fmla="val 60385"/>
              <a:gd name="adj2" fmla="val 6487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321911" y="4286540"/>
            <a:ext cx="900302" cy="46101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5303854" y="4279553"/>
            <a:ext cx="952219" cy="461011"/>
          </a:xfrm>
          <a:prstGeom prst="roundRect">
            <a:avLst/>
          </a:prstGeom>
          <a:solidFill>
            <a:srgbClr val="F03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55" name="Прямоугольник 54"/>
          <p:cNvSpPr/>
          <p:nvPr/>
        </p:nvSpPr>
        <p:spPr>
          <a:xfrm>
            <a:off x="4708562" y="4353624"/>
            <a:ext cx="5136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Да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5704915" y="4346637"/>
            <a:ext cx="5511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Нет</a:t>
            </a:r>
          </a:p>
        </p:txBody>
      </p:sp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02443" y="4353624"/>
            <a:ext cx="350815" cy="34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216"/>
          <a:stretch/>
        </p:blipFill>
        <p:spPr bwMode="auto">
          <a:xfrm>
            <a:off x="5375911" y="4346637"/>
            <a:ext cx="329004" cy="34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Прямоугольник 58"/>
          <p:cNvSpPr/>
          <p:nvPr/>
        </p:nvSpPr>
        <p:spPr>
          <a:xfrm>
            <a:off x="1891121" y="5153804"/>
            <a:ext cx="3649292" cy="52694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lt1"/>
                </a:solidFill>
              </a:rPr>
              <a:t>Столбец </a:t>
            </a:r>
            <a:r>
              <a:rPr lang="ru-RU" sz="1600" dirty="0"/>
              <a:t>6 «ДА», </a:t>
            </a:r>
            <a:br>
              <a:rPr lang="ru-RU" sz="1600" dirty="0"/>
            </a:br>
            <a:r>
              <a:rPr lang="ru-RU" sz="1600" dirty="0"/>
              <a:t>если в столбцах 2-5 указано «ДА»</a:t>
            </a:r>
            <a:endParaRPr lang="ru-RU" sz="1600" dirty="0">
              <a:solidFill>
                <a:schemeClr val="lt1"/>
              </a:solidFill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6588691" y="1930649"/>
          <a:ext cx="5467943" cy="48370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1907">
                  <a:extLst>
                    <a:ext uri="{9D8B030D-6E8A-4147-A177-3AD203B41FA5}">
                      <a16:colId xmlns:a16="http://schemas.microsoft.com/office/drawing/2014/main" val="3031485191"/>
                    </a:ext>
                  </a:extLst>
                </a:gridCol>
                <a:gridCol w="517626">
                  <a:extLst>
                    <a:ext uri="{9D8B030D-6E8A-4147-A177-3AD203B41FA5}">
                      <a16:colId xmlns:a16="http://schemas.microsoft.com/office/drawing/2014/main" val="1471716009"/>
                    </a:ext>
                  </a:extLst>
                </a:gridCol>
                <a:gridCol w="509633">
                  <a:extLst>
                    <a:ext uri="{9D8B030D-6E8A-4147-A177-3AD203B41FA5}">
                      <a16:colId xmlns:a16="http://schemas.microsoft.com/office/drawing/2014/main" val="3764745482"/>
                    </a:ext>
                  </a:extLst>
                </a:gridCol>
                <a:gridCol w="534800">
                  <a:extLst>
                    <a:ext uri="{9D8B030D-6E8A-4147-A177-3AD203B41FA5}">
                      <a16:colId xmlns:a16="http://schemas.microsoft.com/office/drawing/2014/main" val="1050779489"/>
                    </a:ext>
                  </a:extLst>
                </a:gridCol>
                <a:gridCol w="586556">
                  <a:extLst>
                    <a:ext uri="{9D8B030D-6E8A-4147-A177-3AD203B41FA5}">
                      <a16:colId xmlns:a16="http://schemas.microsoft.com/office/drawing/2014/main" val="1289228302"/>
                    </a:ext>
                  </a:extLst>
                </a:gridCol>
                <a:gridCol w="497421">
                  <a:extLst>
                    <a:ext uri="{9D8B030D-6E8A-4147-A177-3AD203B41FA5}">
                      <a16:colId xmlns:a16="http://schemas.microsoft.com/office/drawing/2014/main" val="148920288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Элемент информации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Требования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Выполнение требований (да/нет)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990977"/>
                  </a:ext>
                </a:extLst>
              </a:tr>
              <a:tr h="1986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Наличие (да/нет)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Уместность (да/нет)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Актуальность (да/нет)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Доступность (да/нет)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0600637"/>
                  </a:ext>
                </a:extLst>
              </a:tr>
              <a:tr h="903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1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5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1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5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1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5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1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5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1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ru-RU" sz="5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1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ru-RU" sz="5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219994"/>
                  </a:ext>
                </a:extLst>
              </a:tr>
              <a:tr h="496654">
                <a:tc>
                  <a:txBody>
                    <a:bodyPr/>
                    <a:lstStyle/>
                    <a:p>
                      <a:pPr marL="80963" indent="0" algn="l" fontAlgn="ctr"/>
                      <a:r>
                        <a:rPr lang="ru-RU" sz="600" u="none" strike="noStrike" dirty="0">
                          <a:effectLst/>
                        </a:rPr>
                        <a:t>Полная информация о медицинской организации ( полное наименование, </a:t>
                      </a:r>
                      <a:r>
                        <a:rPr lang="ru-RU" sz="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структура, система управления, место нахождения обособленных подразделений, сведения о медицинских работниках, контактные телефоны, электронная почта, почтовый адрес, график приема граждан руководителем), сведение об учредителе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241482"/>
                  </a:ext>
                </a:extLst>
              </a:tr>
              <a:tr h="198680">
                <a:tc>
                  <a:txBody>
                    <a:bodyPr/>
                    <a:lstStyle/>
                    <a:p>
                      <a:pPr marL="80963" indent="0" algn="l" defTabSz="969214" rtl="0" eaLnBrk="1" fontAlgn="ctr" latinLnBrk="0" hangingPunct="1"/>
                      <a:r>
                        <a:rPr lang="ru-RU" sz="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Копия свидетельства государственной регистрации медицинской организации 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9036814"/>
                  </a:ext>
                </a:extLst>
              </a:tr>
              <a:tr h="108371">
                <a:tc>
                  <a:txBody>
                    <a:bodyPr/>
                    <a:lstStyle/>
                    <a:p>
                      <a:pPr marL="80963" indent="0" algn="l" defTabSz="969214" rtl="0" eaLnBrk="1" fontAlgn="ctr" latinLnBrk="0" hangingPunct="1"/>
                      <a:r>
                        <a:rPr lang="ru-RU" sz="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Копия действующей лицензии с приложениями 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863231"/>
                  </a:ext>
                </a:extLst>
              </a:tr>
              <a:tr h="135417">
                <a:tc>
                  <a:txBody>
                    <a:bodyPr/>
                    <a:lstStyle/>
                    <a:p>
                      <a:pPr marL="80963" indent="0" algn="l" defTabSz="969214" rtl="0" eaLnBrk="1" fontAlgn="ctr" latinLnBrk="0" hangingPunct="1"/>
                      <a:r>
                        <a:rPr lang="ru-RU" sz="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вышестоящих и контролирующих организациях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104332"/>
                  </a:ext>
                </a:extLst>
              </a:tr>
              <a:tr h="117356">
                <a:tc>
                  <a:txBody>
                    <a:bodyPr/>
                    <a:lstStyle/>
                    <a:p>
                      <a:pPr marL="80963" indent="0" algn="l" defTabSz="969214" rtl="0" eaLnBrk="1" fontAlgn="ctr" latinLnBrk="0" hangingPunct="1"/>
                      <a:r>
                        <a:rPr lang="ru-RU" sz="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противодействии коррупции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Нет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Нет</a:t>
                      </a:r>
                      <a:endParaRPr lang="ru-RU" sz="7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856993"/>
                  </a:ext>
                </a:extLst>
              </a:tr>
              <a:tr h="243789">
                <a:tc>
                  <a:txBody>
                    <a:bodyPr/>
                    <a:lstStyle/>
                    <a:p>
                      <a:pPr marL="80963" indent="0" algn="l" defTabSz="969214" rtl="0" eaLnBrk="1" fontAlgn="ctr" latinLnBrk="0" hangingPunct="1"/>
                      <a:r>
                        <a:rPr lang="ru-RU" sz="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возможности ознакомления с нормативными правовыми актами в фронт-офисе (или терминале/инфомате) 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Нет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Нет</a:t>
                      </a:r>
                      <a:endParaRPr lang="ru-RU" sz="7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014462"/>
                  </a:ext>
                </a:extLst>
              </a:tr>
              <a:tr h="243789">
                <a:tc>
                  <a:txBody>
                    <a:bodyPr/>
                    <a:lstStyle/>
                    <a:p>
                      <a:pPr marL="80963" indent="0" algn="l" defTabSz="969214" rtl="0" eaLnBrk="1" fontAlgn="ctr" latinLnBrk="0" hangingPunct="1"/>
                      <a:r>
                        <a:rPr lang="ru-RU" sz="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страховых медицинских организациях, осуществляющих деятельность на территории субъекта Российской Федерации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Нет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Нет</a:t>
                      </a:r>
                      <a:endParaRPr lang="ru-RU" sz="7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650818"/>
                  </a:ext>
                </a:extLst>
              </a:tr>
              <a:tr h="108371">
                <a:tc>
                  <a:txBody>
                    <a:bodyPr/>
                    <a:lstStyle/>
                    <a:p>
                      <a:pPr marL="80963" indent="0" algn="l" defTabSz="969214" rtl="0" eaLnBrk="1" fontAlgn="ctr" latinLnBrk="0" hangingPunct="1"/>
                      <a:r>
                        <a:rPr lang="ru-RU" sz="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видах оказываемой медицинской помощи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556146"/>
                  </a:ext>
                </a:extLst>
              </a:tr>
              <a:tr h="198680">
                <a:tc>
                  <a:txBody>
                    <a:bodyPr/>
                    <a:lstStyle/>
                    <a:p>
                      <a:pPr marL="80963" indent="0" algn="l" defTabSz="969214" rtl="0" eaLnBrk="1" fontAlgn="ctr" latinLnBrk="0" hangingPunct="1"/>
                      <a:r>
                        <a:rPr lang="ru-RU" sz="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порядке, об объемах и условиях оказания медицинской помощи в соответствии с ПГГ и ТПГГ, в т.ч. ВМП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275127"/>
                  </a:ext>
                </a:extLst>
              </a:tr>
              <a:tr h="198680">
                <a:tc>
                  <a:txBody>
                    <a:bodyPr/>
                    <a:lstStyle/>
                    <a:p>
                      <a:pPr marL="80963" indent="0" algn="l" defTabSz="969214" rtl="0" eaLnBrk="1" fontAlgn="ctr" latinLnBrk="0" hangingPunct="1"/>
                      <a:r>
                        <a:rPr lang="ru-RU" sz="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показателях доступности и качества медицинской помощи, установленных ТПГГ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913557"/>
                  </a:ext>
                </a:extLst>
              </a:tr>
              <a:tr h="216742">
                <a:tc>
                  <a:txBody>
                    <a:bodyPr/>
                    <a:lstStyle/>
                    <a:p>
                      <a:pPr marL="80963" indent="0" algn="l" defTabSz="969214" rtl="0" eaLnBrk="1" fontAlgn="ctr" latinLnBrk="0" hangingPunct="1"/>
                      <a:r>
                        <a:rPr lang="ru-RU" sz="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маршрутизации пациентов в условиях конкретной поликлиники (медицинской организации)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708456"/>
                  </a:ext>
                </a:extLst>
              </a:tr>
              <a:tr h="307051">
                <a:tc>
                  <a:txBody>
                    <a:bodyPr/>
                    <a:lstStyle/>
                    <a:p>
                      <a:pPr marL="80963" indent="0" algn="l" defTabSz="969214" rtl="0" eaLnBrk="1" fontAlgn="ctr" latinLnBrk="0" hangingPunct="1"/>
                      <a:r>
                        <a:rPr lang="ru-RU" sz="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правилах записи на первичный прием, консультации, обследования, подготовки к диагностическим исследованиям, о правилах и сроках госпитализации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020134"/>
                  </a:ext>
                </a:extLst>
              </a:tr>
              <a:tr h="821768">
                <a:tc>
                  <a:txBody>
                    <a:bodyPr/>
                    <a:lstStyle/>
                    <a:p>
                      <a:pPr marL="80963" indent="0" algn="l" defTabSz="969214" rtl="0" eaLnBrk="1" fontAlgn="ctr" latinLnBrk="0" hangingPunct="1"/>
                      <a:r>
                        <a:rPr lang="ru-RU" sz="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внеочередном приеме (оказании медицинской помощи) отдельных категорий граждан в соответствии с законодательством РФ (Федеральный закон от 12.01.1995 № 5-ФЗ «О ветеранах», Закон РФ от 15.01.1993 № 4301-1 «О статусе Героев Советского Союза, Героев РФ и полных кавалеров ордена Славы», Закон РФ от 15.05.1991 № 1244-1 «О социальной защите граждан, подвергшихся воздействию радиации вследствие катастрофы на Чернобыльской АЭС»; Закон РФ «О внесении и дополнений в Закон РСФСР «О реабилитации жертв политических репрессий»)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076420"/>
                  </a:ext>
                </a:extLst>
              </a:tr>
              <a:tr h="108371">
                <a:tc>
                  <a:txBody>
                    <a:bodyPr/>
                    <a:lstStyle/>
                    <a:p>
                      <a:pPr marL="80963" indent="0" algn="l" defTabSz="969214" rtl="0" eaLnBrk="1" fontAlgn="ctr" latinLnBrk="0" hangingPunct="1"/>
                      <a:r>
                        <a:rPr lang="ru-RU" sz="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сроках и порядке проводимой диспансеризации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051838"/>
                  </a:ext>
                </a:extLst>
              </a:tr>
              <a:tr h="108371">
                <a:tc>
                  <a:txBody>
                    <a:bodyPr/>
                    <a:lstStyle/>
                    <a:p>
                      <a:pPr marL="80963" indent="0" algn="l" defTabSz="969214" rtl="0" eaLnBrk="1" fontAlgn="ctr" latinLnBrk="0" hangingPunct="1"/>
                      <a:r>
                        <a:rPr lang="ru-RU" sz="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проведении вакцинации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868226"/>
                  </a:ext>
                </a:extLst>
              </a:tr>
              <a:tr h="108371">
                <a:tc>
                  <a:txBody>
                    <a:bodyPr/>
                    <a:lstStyle/>
                    <a:p>
                      <a:pPr marL="80963" indent="0" algn="l" defTabSz="969214" rtl="0" eaLnBrk="1" fontAlgn="ctr" latinLnBrk="0" hangingPunct="1"/>
                      <a:r>
                        <a:rPr lang="ru-RU" sz="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Информационные плакаты о здоровом образе жизни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00135"/>
                  </a:ext>
                </a:extLst>
              </a:tr>
              <a:tr h="379298">
                <a:tc>
                  <a:txBody>
                    <a:bodyPr/>
                    <a:lstStyle/>
                    <a:p>
                      <a:pPr marL="80963" indent="0" algn="l" defTabSz="969214" rtl="0" eaLnBrk="1" fontAlgn="ctr" latinLnBrk="0" hangingPunct="1"/>
                      <a:r>
                        <a:rPr lang="ru-RU" sz="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льготном лекарственном обеспечении (в том числе перечень жизненно необходимых и важнейших лекарственных препаратов), о перечне аптечных организациях, осуществляющих отпуск по льготе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890510"/>
                  </a:ext>
                </a:extLst>
              </a:tr>
              <a:tr h="216742">
                <a:tc>
                  <a:txBody>
                    <a:bodyPr/>
                    <a:lstStyle/>
                    <a:p>
                      <a:pPr marL="80963" indent="0" algn="l" defTabSz="969214" rtl="0" eaLnBrk="1" fontAlgn="ctr" latinLnBrk="0" hangingPunct="1"/>
                      <a:r>
                        <a:rPr lang="ru-RU" sz="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правилах предоставления платных медицинских слуг (образец договора, прайс)</a:t>
                      </a: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591716"/>
                  </a:ext>
                </a:extLst>
              </a:tr>
              <a:tr h="135417">
                <a:tc gridSpan="5"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Достижение целевого значения (да/нет):</a:t>
                      </a:r>
                      <a:endParaRPr lang="ru-RU" sz="8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735" marR="1735" marT="1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Нет</a:t>
                      </a:r>
                      <a:endParaRPr lang="ru-RU" sz="7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35" marR="1735" marT="17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861106"/>
                  </a:ext>
                </a:extLst>
              </a:tr>
            </a:tbl>
          </a:graphicData>
        </a:graphic>
      </p:graphicFrame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131373D6-9ADA-4432-B762-70FB30B283A0}"/>
              </a:ext>
            </a:extLst>
          </p:cNvPr>
          <p:cNvSpPr/>
          <p:nvPr/>
        </p:nvSpPr>
        <p:spPr>
          <a:xfrm>
            <a:off x="158149" y="6097864"/>
            <a:ext cx="5406634" cy="52694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 Если в столбце 6 указано только «ДА», достижение целевого значения </a:t>
            </a:r>
            <a:r>
              <a:rPr lang="ru-RU" sz="1600" dirty="0">
                <a:solidFill>
                  <a:schemeClr val="bg1"/>
                </a:solidFill>
                <a:cs typeface="Arial" panose="020B0604020202020204" pitchFamily="34" charset="0"/>
              </a:rPr>
              <a:t>–</a:t>
            </a:r>
            <a:r>
              <a:rPr lang="ru-RU" sz="1600" dirty="0"/>
              <a:t> «ДА»</a:t>
            </a:r>
            <a:endParaRPr lang="ru-RU" sz="1600" dirty="0">
              <a:solidFill>
                <a:schemeClr val="lt1"/>
              </a:solidFill>
            </a:endParaRPr>
          </a:p>
        </p:txBody>
      </p:sp>
      <p:sp>
        <p:nvSpPr>
          <p:cNvPr id="62" name="Стрелка вправо 59">
            <a:extLst>
              <a:ext uri="{FF2B5EF4-FFF2-40B4-BE49-F238E27FC236}">
                <a16:creationId xmlns:a16="http://schemas.microsoft.com/office/drawing/2014/main" id="{B8553EDA-2355-42CD-8333-EDA6B8B55E74}"/>
              </a:ext>
            </a:extLst>
          </p:cNvPr>
          <p:cNvSpPr/>
          <p:nvPr/>
        </p:nvSpPr>
        <p:spPr>
          <a:xfrm rot="5400000">
            <a:off x="3561922" y="5668008"/>
            <a:ext cx="401748" cy="427234"/>
          </a:xfrm>
          <a:prstGeom prst="rightArrow">
            <a:avLst>
              <a:gd name="adj1" fmla="val 60385"/>
              <a:gd name="adj2" fmla="val 6487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63" name="Блок-схема: узел 62">
            <a:extLst>
              <a:ext uri="{FF2B5EF4-FFF2-40B4-BE49-F238E27FC236}">
                <a16:creationId xmlns:a16="http://schemas.microsoft.com/office/drawing/2014/main" id="{990751E8-6518-4D51-8489-472C6F1415FE}"/>
              </a:ext>
            </a:extLst>
          </p:cNvPr>
          <p:cNvSpPr/>
          <p:nvPr/>
        </p:nvSpPr>
        <p:spPr>
          <a:xfrm>
            <a:off x="1246656" y="773530"/>
            <a:ext cx="667242" cy="603038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423167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QzlfFAckOp1P0kMe6WJ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QzlfFAckOp1P0kMe6WJ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QzlfFAckOp1P0kMe6WJ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QzlfFAckOp1P0kMe6WJ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QzlfFAckOp1P0kMe6WJ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QzlfFAckOp1P0kMe6WJ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QzlfFAckOp1P0kMe6WJ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QzlfFAckOp1P0kMe6WJ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QzlfFAckOp1P0kMe6WJ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QzlfFAckOp1P0kMe6WJ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QzlfFAckOp1P0kMe6WJ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QzlfFAckOp1P0kMe6WJ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QzlfFAckOp1P0kMe6WJ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QzlfFAckOp1P0kMe6WJ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QzlfFAckOp1P0kMe6WJ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QzlfFAckOp1P0kMe6WJ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Cx6m33qF0ioCPokBvSKI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Cx6m33qF0ioCPokBvSKI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Cx6m33qF0ioCPokBvSKI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QzlfFAckOp1P0kMe6WJ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Cx6m33qF0ioCPokBvSKI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Cx6m33qF0ioCPokBvSKI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QzlfFAckOp1P0kMe6WJA"/>
</p:tagLst>
</file>

<file path=ppt/theme/theme1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3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10439</TotalTime>
  <Words>11052</Words>
  <Application>Microsoft Office PowerPoint</Application>
  <PresentationFormat>Произвольный</PresentationFormat>
  <Paragraphs>2499</Paragraphs>
  <Slides>146</Slides>
  <Notes>131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146</vt:i4>
      </vt:variant>
    </vt:vector>
  </HeadingPairs>
  <TitlesOfParts>
    <vt:vector size="155" baseType="lpstr">
      <vt:lpstr>Arial</vt:lpstr>
      <vt:lpstr>Arial Black</vt:lpstr>
      <vt:lpstr>Calibri</vt:lpstr>
      <vt:lpstr>Mistral</vt:lpstr>
      <vt:lpstr>Tahoma</vt:lpstr>
      <vt:lpstr>Times New Roman</vt:lpstr>
      <vt:lpstr>Verdana</vt:lpstr>
      <vt:lpstr>Wingdings</vt:lpstr>
      <vt:lpstr>9_Тема Office</vt:lpstr>
      <vt:lpstr>Уровни внедрения  «Новой модели медицинской организации, оказывающей первичную медико-санитарную помощь» </vt:lpstr>
      <vt:lpstr>ПЕРЕЧЕНЬ ПОРУЧЕНИЙ ПРЕЗИДЕНТА РОССИЙСКОЙ ФЕДЕРАЦИИ  ОТ 20.02.2019 № ПР-294, ОТ 20.08.2019 № ПР-1755</vt:lpstr>
      <vt:lpstr>ОТ ОТДЕЛЬНЫХ ПРОЕКТОВ – К ЕДИНОЙ МОДЕЛИ ПОЛИКЛИНИКИ</vt:lpstr>
      <vt:lpstr>УРОВНИ ВНЕДРЕНИЯ «НОВОЙ МОДЕЛИ МЕДИЦИНСКОЙ ОРГАНИЗАЦИИ, ОКАЗЫВАЮЩЕЙ ПЕРВИЧНУЮ МЕДИКО-САНИТАРНУЮ ПОМОЩЬ»</vt:lpstr>
      <vt:lpstr>ПЕРВЫЙ УРОВЕНЬ «НОВОЙ МОДЕЛИ МЕДИЦИНСКОЙ ОРГАНИЗАЦИИ, ОКАЗЫВАЮЩЕЙ ПЕРВИЧНУЮ МЕДИКО-САНИТАРНУЮ ПОМОЩЬ»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Презентация PowerPoint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Презентация PowerPoint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Презентация PowerPoint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Презентация PowerPoint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Презентация PowerPoint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Презентация PowerPoint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Презентация PowerPoint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Презентация PowerPoint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МЕТОДИКА ОЦЕНКИ ДОСТИЖЕНИЯ ЦЕЛЕВЫХ ЗНАЧЕНИЙ КРИТЕРИЕВ </vt:lpstr>
      <vt:lpstr>Презентация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Методика оценки первого уровн</dc:title>
  <dc:creator>Трефилов Роман Николаевич;Крошка Дмитрий Владимирович;Богданова Наталия Геннадиевна</dc:creator>
  <cp:lastModifiedBy>Дмитрий Крошка</cp:lastModifiedBy>
  <cp:revision>1031</cp:revision>
  <dcterms:created xsi:type="dcterms:W3CDTF">2019-07-26T18:59:50Z</dcterms:created>
  <dcterms:modified xsi:type="dcterms:W3CDTF">2020-08-04T14:34:03Z</dcterms:modified>
</cp:coreProperties>
</file>