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8" r:id="rId3"/>
    <p:sldId id="259" r:id="rId4"/>
    <p:sldId id="300" r:id="rId5"/>
    <p:sldId id="260" r:id="rId6"/>
    <p:sldId id="301" r:id="rId7"/>
    <p:sldId id="302" r:id="rId8"/>
    <p:sldId id="303" r:id="rId9"/>
    <p:sldId id="261" r:id="rId10"/>
    <p:sldId id="262" r:id="rId11"/>
    <p:sldId id="304" r:id="rId12"/>
    <p:sldId id="305" r:id="rId13"/>
    <p:sldId id="306" r:id="rId14"/>
    <p:sldId id="264" r:id="rId15"/>
    <p:sldId id="265" r:id="rId16"/>
    <p:sldId id="307" r:id="rId17"/>
    <p:sldId id="308" r:id="rId18"/>
    <p:sldId id="266" r:id="rId19"/>
    <p:sldId id="267" r:id="rId20"/>
    <p:sldId id="268" r:id="rId21"/>
    <p:sldId id="309" r:id="rId22"/>
    <p:sldId id="310" r:id="rId23"/>
    <p:sldId id="311" r:id="rId24"/>
    <p:sldId id="312" r:id="rId25"/>
    <p:sldId id="269" r:id="rId26"/>
    <p:sldId id="270" r:id="rId27"/>
    <p:sldId id="271" r:id="rId28"/>
    <p:sldId id="272" r:id="rId29"/>
    <p:sldId id="273" r:id="rId30"/>
    <p:sldId id="274" r:id="rId31"/>
    <p:sldId id="313" r:id="rId32"/>
    <p:sldId id="314" r:id="rId33"/>
    <p:sldId id="275" r:id="rId34"/>
    <p:sldId id="276" r:id="rId35"/>
    <p:sldId id="315" r:id="rId36"/>
    <p:sldId id="277" r:id="rId37"/>
    <p:sldId id="278" r:id="rId38"/>
    <p:sldId id="279" r:id="rId39"/>
    <p:sldId id="316" r:id="rId40"/>
    <p:sldId id="280" r:id="rId41"/>
    <p:sldId id="281" r:id="rId42"/>
    <p:sldId id="317" r:id="rId43"/>
    <p:sldId id="318" r:id="rId44"/>
    <p:sldId id="282" r:id="rId45"/>
    <p:sldId id="283" r:id="rId46"/>
    <p:sldId id="319" r:id="rId47"/>
    <p:sldId id="284" r:id="rId48"/>
    <p:sldId id="285" r:id="rId49"/>
    <p:sldId id="320" r:id="rId50"/>
    <p:sldId id="286" r:id="rId51"/>
    <p:sldId id="321" r:id="rId52"/>
    <p:sldId id="287" r:id="rId53"/>
    <p:sldId id="288" r:id="rId54"/>
    <p:sldId id="322" r:id="rId55"/>
    <p:sldId id="289" r:id="rId56"/>
    <p:sldId id="323" r:id="rId57"/>
    <p:sldId id="290" r:id="rId58"/>
    <p:sldId id="291" r:id="rId59"/>
    <p:sldId id="292" r:id="rId60"/>
    <p:sldId id="293" r:id="rId61"/>
    <p:sldId id="294" r:id="rId62"/>
    <p:sldId id="324" r:id="rId63"/>
    <p:sldId id="295" r:id="rId64"/>
    <p:sldId id="296" r:id="rId65"/>
    <p:sldId id="325" r:id="rId66"/>
    <p:sldId id="326" r:id="rId67"/>
    <p:sldId id="297" r:id="rId68"/>
    <p:sldId id="298" r:id="rId69"/>
    <p:sldId id="327" r:id="rId70"/>
    <p:sldId id="328" r:id="rId71"/>
    <p:sldId id="329" r:id="rId72"/>
    <p:sldId id="299" r:id="rId73"/>
  </p:sldIdLst>
  <p:sldSz cx="9144000" cy="5143500" type="screen16x9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2B39E8B-DEE0-4C93-9BF5-13B99E32AA55}">
          <p14:sldIdLst>
            <p14:sldId id="256"/>
            <p14:sldId id="258"/>
            <p14:sldId id="259"/>
            <p14:sldId id="300"/>
            <p14:sldId id="260"/>
            <p14:sldId id="301"/>
            <p14:sldId id="302"/>
            <p14:sldId id="303"/>
            <p14:sldId id="261"/>
            <p14:sldId id="262"/>
            <p14:sldId id="304"/>
            <p14:sldId id="305"/>
            <p14:sldId id="306"/>
            <p14:sldId id="264"/>
            <p14:sldId id="265"/>
            <p14:sldId id="307"/>
            <p14:sldId id="308"/>
            <p14:sldId id="266"/>
            <p14:sldId id="267"/>
            <p14:sldId id="268"/>
            <p14:sldId id="309"/>
            <p14:sldId id="310"/>
            <p14:sldId id="311"/>
            <p14:sldId id="312"/>
            <p14:sldId id="269"/>
            <p14:sldId id="270"/>
            <p14:sldId id="271"/>
            <p14:sldId id="272"/>
            <p14:sldId id="273"/>
            <p14:sldId id="274"/>
            <p14:sldId id="313"/>
            <p14:sldId id="314"/>
            <p14:sldId id="275"/>
            <p14:sldId id="276"/>
            <p14:sldId id="315"/>
            <p14:sldId id="277"/>
            <p14:sldId id="278"/>
            <p14:sldId id="279"/>
            <p14:sldId id="316"/>
            <p14:sldId id="280"/>
            <p14:sldId id="281"/>
            <p14:sldId id="317"/>
            <p14:sldId id="318"/>
            <p14:sldId id="282"/>
            <p14:sldId id="283"/>
            <p14:sldId id="319"/>
            <p14:sldId id="284"/>
            <p14:sldId id="285"/>
            <p14:sldId id="320"/>
            <p14:sldId id="286"/>
            <p14:sldId id="321"/>
            <p14:sldId id="287"/>
            <p14:sldId id="288"/>
            <p14:sldId id="322"/>
            <p14:sldId id="289"/>
            <p14:sldId id="323"/>
            <p14:sldId id="290"/>
            <p14:sldId id="291"/>
            <p14:sldId id="292"/>
            <p14:sldId id="293"/>
            <p14:sldId id="294"/>
            <p14:sldId id="324"/>
            <p14:sldId id="295"/>
            <p14:sldId id="296"/>
            <p14:sldId id="325"/>
            <p14:sldId id="326"/>
            <p14:sldId id="297"/>
            <p14:sldId id="298"/>
            <p14:sldId id="327"/>
            <p14:sldId id="328"/>
            <p14:sldId id="329"/>
            <p14:sldId id="29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434">
          <p15:clr>
            <a:srgbClr val="A4A3A4"/>
          </p15:clr>
        </p15:guide>
        <p15:guide id="2" orient="horz" pos="713">
          <p15:clr>
            <a:srgbClr val="A4A3A4"/>
          </p15:clr>
        </p15:guide>
        <p15:guide id="3" orient="horz" pos="2984">
          <p15:clr>
            <a:srgbClr val="A4A3A4"/>
          </p15:clr>
        </p15:guide>
        <p15:guide id="4" orient="horz" pos="352">
          <p15:clr>
            <a:srgbClr val="A4A3A4"/>
          </p15:clr>
        </p15:guide>
        <p15:guide id="5" pos="2880">
          <p15:clr>
            <a:srgbClr val="A4A3A4"/>
          </p15:clr>
        </p15:guide>
        <p15:guide id="6" pos="159">
          <p15:clr>
            <a:srgbClr val="A4A3A4"/>
          </p15:clr>
        </p15:guide>
        <p15:guide id="7" pos="5614">
          <p15:clr>
            <a:srgbClr val="A4A3A4"/>
          </p15:clr>
        </p15:guide>
        <p15:guide id="8" pos="11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3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20" autoAdjust="0"/>
  </p:normalViewPr>
  <p:slideViewPr>
    <p:cSldViewPr snapToGrid="0">
      <p:cViewPr>
        <p:scale>
          <a:sx n="60" d="100"/>
          <a:sy n="60" d="100"/>
        </p:scale>
        <p:origin x="480" y="-1266"/>
      </p:cViewPr>
      <p:guideLst>
        <p:guide orient="horz" pos="434"/>
        <p:guide orient="horz" pos="713"/>
        <p:guide orient="horz" pos="2984"/>
        <p:guide orient="horz" pos="352"/>
        <p:guide pos="2880"/>
        <p:guide pos="159"/>
        <p:guide pos="5614"/>
        <p:guide pos="11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serv.muzgp2.ru\network_folder\&#1079;&#1072;&#1084;%20&#1087;&#1086;%20&#1050;&#1069;&#1056;%20&#1051;&#1072;&#1079;&#1091;&#1090;&#1082;&#1080;&#1085;&#1072;\&#1083;&#1080;&#1085;\SQDCM\&#1052;&#1086;ral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4;&#1084;&#1080;&#1090;&#1088;&#1080;&#1081;\Downloads\&#1050;&#1055;&#1057;&#1062;%20&#1089;&#1085;&#1086;&#1074;&#1072;%20&#1076;&#1072;%20&#1083;&#1072;&#1076;&#1086;&#1084;%20-%20&#1076;&#1083;&#1103;%20&#1055;&#1086;&#1079;&#1084;&#1086;&#1075;&#1086;&#1074;&#1086;&#1081;-2%20(1)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4;&#1084;&#1080;&#1090;&#1088;&#1080;&#1081;\Downloads\&#1050;&#1055;&#1057;&#1062;%20&#1089;&#1085;&#1086;&#1074;&#1072;%20&#1076;&#1072;%20&#1083;&#1072;&#1076;&#1086;&#1084;%20-%20&#1076;&#1083;&#1103;%20&#1055;&#1086;&#1079;&#1084;&#1086;&#1075;&#1086;&#1074;&#1086;&#1081;-2%20(1)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.muzgp2.ru\network_folder\&#1041;&#1077;&#1088;&#1077;&#1078;&#1083;&#1080;&#1074;&#1072;&#1103;%20&#1087;&#1086;&#1083;&#1080;&#1082;&#1083;&#1080;&#1085;&#1080;&#1082;&#1072;\&#1055;&#1072;&#1088;&#1077;&#1090;&#1090;&#1086;\&#1055;&#1072;&#1088;&#1077;&#1090;&#1086;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760243097243843"/>
          <c:y val="0.17319820668349473"/>
          <c:w val="0.70312074828532067"/>
          <c:h val="0.68447142023913765"/>
        </c:manualLayout>
      </c:layout>
      <c:lineChart>
        <c:grouping val="standard"/>
        <c:varyColors val="0"/>
        <c:ser>
          <c:idx val="0"/>
          <c:order val="0"/>
          <c:tx>
            <c:strRef>
              <c:f>'5с'!$D$2</c:f>
              <c:strCache>
                <c:ptCount val="1"/>
                <c:pt idx="0">
                  <c:v>от 40 до 60 баллов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1.0060362173038238E-2"/>
                  <c:y val="-6.62790697674418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4CA-42DF-A550-86DBCC7680A6}"/>
                </c:ext>
              </c:extLst>
            </c:dLbl>
            <c:dLbl>
              <c:idx val="1"/>
              <c:layout>
                <c:manualLayout>
                  <c:x val="-0.13929925509664837"/>
                  <c:y val="-5.09977520752489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4CA-42DF-A550-86DBCC7680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'5с'!$C$3:$C$6</c:f>
              <c:strCache>
                <c:ptCount val="4"/>
                <c:pt idx="0">
                  <c:v>I квартал</c:v>
                </c:pt>
                <c:pt idx="1">
                  <c:v>II квартал</c:v>
                </c:pt>
                <c:pt idx="2">
                  <c:v>III квартал</c:v>
                </c:pt>
                <c:pt idx="3">
                  <c:v>IV квартал</c:v>
                </c:pt>
              </c:strCache>
            </c:strRef>
          </c:cat>
          <c:val>
            <c:numRef>
              <c:f>'5с'!$D$3:$D$6</c:f>
              <c:numCache>
                <c:formatCode>0.0</c:formatCode>
                <c:ptCount val="4"/>
                <c:pt idx="0">
                  <c:v>33.333333333333336</c:v>
                </c:pt>
                <c:pt idx="1">
                  <c:v>45</c:v>
                </c:pt>
                <c:pt idx="2">
                  <c:v>98.333333333333258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4CA-42DF-A550-86DBCC7680A6}"/>
            </c:ext>
          </c:extLst>
        </c:ser>
        <c:ser>
          <c:idx val="1"/>
          <c:order val="1"/>
          <c:tx>
            <c:strRef>
              <c:f>'5с'!$F$2</c:f>
              <c:strCache>
                <c:ptCount val="1"/>
              </c:strCache>
            </c:strRef>
          </c:tx>
          <c:spPr>
            <a:ln w="34925">
              <a:prstDash val="sysDash"/>
            </a:ln>
          </c:spPr>
          <c:marker>
            <c:symbol val="none"/>
          </c:marker>
          <c:cat>
            <c:strRef>
              <c:f>'5с'!$C$3:$C$6</c:f>
              <c:strCache>
                <c:ptCount val="4"/>
                <c:pt idx="0">
                  <c:v>I квартал</c:v>
                </c:pt>
                <c:pt idx="1">
                  <c:v>II квартал</c:v>
                </c:pt>
                <c:pt idx="2">
                  <c:v>III квартал</c:v>
                </c:pt>
                <c:pt idx="3">
                  <c:v>IV квартал</c:v>
                </c:pt>
              </c:strCache>
            </c:strRef>
          </c:cat>
          <c:val>
            <c:numRef>
              <c:f>'5с'!$F$3:$F$6</c:f>
              <c:numCache>
                <c:formatCode>General</c:formatCode>
                <c:ptCount val="4"/>
                <c:pt idx="0">
                  <c:v>70</c:v>
                </c:pt>
                <c:pt idx="1">
                  <c:v>70</c:v>
                </c:pt>
                <c:pt idx="2">
                  <c:v>70</c:v>
                </c:pt>
                <c:pt idx="3">
                  <c:v>70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D4CA-42DF-A550-86DBCC7680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966848"/>
        <c:axId val="90263552"/>
      </c:lineChart>
      <c:catAx>
        <c:axId val="89966848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90263552"/>
        <c:crosses val="autoZero"/>
        <c:auto val="1"/>
        <c:lblAlgn val="ctr"/>
        <c:lblOffset val="100"/>
        <c:noMultiLvlLbl val="0"/>
      </c:catAx>
      <c:valAx>
        <c:axId val="90263552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89966848"/>
        <c:crosses val="autoZero"/>
        <c:crossBetween val="midCat"/>
        <c:majorUnit val="2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8143318022747159E-2"/>
          <c:y val="3.0840332458442699E-2"/>
          <c:w val="0.93885684577238226"/>
          <c:h val="0.7820295083407461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'КПСЦ 1 пол-ка'!$E$4:$E$7</c:f>
              <c:strCache>
                <c:ptCount val="4"/>
                <c:pt idx="0">
                  <c:v>ЗОНД УРОГЕНИТАЛЬНЫЙ</c:v>
                </c:pt>
                <c:pt idx="1">
                  <c:v>МАСКА</c:v>
                </c:pt>
                <c:pt idx="2">
                  <c:v>ШАПОЧКА БЕРЕТ</c:v>
                </c:pt>
                <c:pt idx="3">
                  <c:v>ИНДИКАТОРЫ ДЛЯ СТЕРИЛИЗАЦИИ</c:v>
                </c:pt>
              </c:strCache>
            </c:strRef>
          </c:cat>
          <c:val>
            <c:numRef>
              <c:f>'КПСЦ 1 пол-ка'!$F$4:$F$7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6-49DB-9015-61C1F671126A}"/>
            </c:ext>
          </c:extLst>
        </c:ser>
        <c:ser>
          <c:idx val="1"/>
          <c:order val="1"/>
          <c:invertIfNegative val="0"/>
          <c:cat>
            <c:strRef>
              <c:f>'КПСЦ 1 пол-ка'!$E$4:$E$7</c:f>
              <c:strCache>
                <c:ptCount val="4"/>
                <c:pt idx="0">
                  <c:v>ЗОНД УРОГЕНИТАЛЬНЫЙ</c:v>
                </c:pt>
                <c:pt idx="1">
                  <c:v>МАСКА</c:v>
                </c:pt>
                <c:pt idx="2">
                  <c:v>ШАПОЧКА БЕРЕТ</c:v>
                </c:pt>
                <c:pt idx="3">
                  <c:v>ИНДИКАТОРЫ ДЛЯ СТЕРИЛИЗАЦИИ</c:v>
                </c:pt>
              </c:strCache>
            </c:strRef>
          </c:cat>
          <c:val>
            <c:numRef>
              <c:f>'КПСЦ 1 пол-ка'!$G$4:$G$7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6-49DB-9015-61C1F671126A}"/>
            </c:ext>
          </c:extLst>
        </c:ser>
        <c:ser>
          <c:idx val="2"/>
          <c:order val="2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'КПСЦ 1 пол-ка'!$E$4:$E$7</c:f>
              <c:strCache>
                <c:ptCount val="4"/>
                <c:pt idx="0">
                  <c:v>ЗОНД УРОГЕНИТАЛЬНЫЙ</c:v>
                </c:pt>
                <c:pt idx="1">
                  <c:v>МАСКА</c:v>
                </c:pt>
                <c:pt idx="2">
                  <c:v>ШАПОЧКА БЕРЕТ</c:v>
                </c:pt>
                <c:pt idx="3">
                  <c:v>ИНДИКАТОРЫ ДЛЯ СТЕРИЛИЗАЦИИ</c:v>
                </c:pt>
              </c:strCache>
            </c:strRef>
          </c:cat>
          <c:val>
            <c:numRef>
              <c:f>'КПСЦ 1 пол-ка'!$H$4:$H$7</c:f>
              <c:numCache>
                <c:formatCode>0</c:formatCode>
                <c:ptCount val="4"/>
                <c:pt idx="0">
                  <c:v>5.9012875536480696</c:v>
                </c:pt>
                <c:pt idx="1">
                  <c:v>6.666666666666667</c:v>
                </c:pt>
                <c:pt idx="2">
                  <c:v>5.5624999999999991</c:v>
                </c:pt>
                <c:pt idx="3" formatCode="General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6-49DB-9015-61C1F6711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440256"/>
        <c:axId val="91441792"/>
      </c:barChart>
      <c:catAx>
        <c:axId val="91440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700">
                <a:solidFill>
                  <a:srgbClr val="002060"/>
                </a:solidFill>
              </a:defRPr>
            </a:pPr>
            <a:endParaRPr lang="ru-RU"/>
          </a:p>
        </c:txPr>
        <c:crossAx val="91441792"/>
        <c:crosses val="autoZero"/>
        <c:auto val="1"/>
        <c:lblAlgn val="ctr"/>
        <c:lblOffset val="100"/>
        <c:noMultiLvlLbl val="0"/>
      </c:catAx>
      <c:valAx>
        <c:axId val="91441792"/>
        <c:scaling>
          <c:orientation val="minMax"/>
        </c:scaling>
        <c:delete val="1"/>
        <c:axPos val="l"/>
        <c:majorGridlines>
          <c:spPr>
            <a:ln>
              <a:solidFill>
                <a:srgbClr val="FFFFFF">
                  <a:lumMod val="50000"/>
                </a:srgbClr>
              </a:solidFill>
            </a:ln>
          </c:spPr>
        </c:majorGridlines>
        <c:numFmt formatCode="0" sourceLinked="1"/>
        <c:majorTickMark val="out"/>
        <c:minorTickMark val="none"/>
        <c:tickLblPos val="none"/>
        <c:crossAx val="914402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'КПСЦ 1 дс'!$A$4:$A$17</c:f>
              <c:strCache>
                <c:ptCount val="11"/>
                <c:pt idx="0">
                  <c:v>КОРДАФЛЕКС 20МГ №60</c:v>
                </c:pt>
                <c:pt idx="1">
                  <c:v>ЛИЗИНОПРИЛ 10МГ №30</c:v>
                </c:pt>
                <c:pt idx="2">
                  <c:v>ЛОРИСТА 100МГ №30</c:v>
                </c:pt>
                <c:pt idx="3">
                  <c:v>МАГНИЯ СУЛЬФАТ 25% 10МЛ №10</c:v>
                </c:pt>
                <c:pt idx="4">
                  <c:v>СПАРЕКС 200МГ №30</c:v>
                </c:pt>
                <c:pt idx="5">
                  <c:v>МЕТОПРОЛОЛ 100МГ №30</c:v>
                </c:pt>
                <c:pt idx="6">
                  <c:v>ДАЛАРГИН 1МГ №10</c:v>
                </c:pt>
                <c:pt idx="7">
                  <c:v>ЦИТОФЛАВИН 10,0 №10</c:v>
                </c:pt>
                <c:pt idx="8">
                  <c:v>МЕТОКЛОПРАМИД 5МГ/МЛ-2,0 №10</c:v>
                </c:pt>
                <c:pt idx="9">
                  <c:v>МЕДОПРЕД 30МГ/МЛ-1,0 №10</c:v>
                </c:pt>
                <c:pt idx="10">
                  <c:v>ДИПИРИДАМОЛ 25МГ №100</c:v>
                </c:pt>
              </c:strCache>
            </c:strRef>
          </c:cat>
          <c:val>
            <c:numRef>
              <c:f>'КПСЦ 1 дс'!$B$4:$B$17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E4-453B-8F6B-C28F0401EBAA}"/>
            </c:ext>
          </c:extLst>
        </c:ser>
        <c:ser>
          <c:idx val="1"/>
          <c:order val="1"/>
          <c:invertIfNegative val="0"/>
          <c:cat>
            <c:strRef>
              <c:f>'КПСЦ 1 дс'!$A$4:$A$17</c:f>
              <c:strCache>
                <c:ptCount val="11"/>
                <c:pt idx="0">
                  <c:v>КОРДАФЛЕКС 20МГ №60</c:v>
                </c:pt>
                <c:pt idx="1">
                  <c:v>ЛИЗИНОПРИЛ 10МГ №30</c:v>
                </c:pt>
                <c:pt idx="2">
                  <c:v>ЛОРИСТА 100МГ №30</c:v>
                </c:pt>
                <c:pt idx="3">
                  <c:v>МАГНИЯ СУЛЬФАТ 25% 10МЛ №10</c:v>
                </c:pt>
                <c:pt idx="4">
                  <c:v>СПАРЕКС 200МГ №30</c:v>
                </c:pt>
                <c:pt idx="5">
                  <c:v>МЕТОПРОЛОЛ 100МГ №30</c:v>
                </c:pt>
                <c:pt idx="6">
                  <c:v>ДАЛАРГИН 1МГ №10</c:v>
                </c:pt>
                <c:pt idx="7">
                  <c:v>ЦИТОФЛАВИН 10,0 №10</c:v>
                </c:pt>
                <c:pt idx="8">
                  <c:v>МЕТОКЛОПРАМИД 5МГ/МЛ-2,0 №10</c:v>
                </c:pt>
                <c:pt idx="9">
                  <c:v>МЕДОПРЕД 30МГ/МЛ-1,0 №10</c:v>
                </c:pt>
                <c:pt idx="10">
                  <c:v>ДИПИРИДАМОЛ 25МГ №100</c:v>
                </c:pt>
              </c:strCache>
            </c:strRef>
          </c:cat>
          <c:val>
            <c:numRef>
              <c:f>'КПСЦ 1 дс'!$C$4:$C$17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E4-453B-8F6B-C28F0401EBAA}"/>
            </c:ext>
          </c:extLst>
        </c:ser>
        <c:ser>
          <c:idx val="2"/>
          <c:order val="2"/>
          <c:spPr>
            <a:solidFill>
              <a:srgbClr val="58B38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'КПСЦ 1 дс'!$A$4:$A$17</c:f>
              <c:strCache>
                <c:ptCount val="11"/>
                <c:pt idx="0">
                  <c:v>КОРДАФЛЕКС 20МГ №60</c:v>
                </c:pt>
                <c:pt idx="1">
                  <c:v>ЛИЗИНОПРИЛ 10МГ №30</c:v>
                </c:pt>
                <c:pt idx="2">
                  <c:v>ЛОРИСТА 100МГ №30</c:v>
                </c:pt>
                <c:pt idx="3">
                  <c:v>МАГНИЯ СУЛЬФАТ 25% 10МЛ №10</c:v>
                </c:pt>
                <c:pt idx="4">
                  <c:v>СПАРЕКС 200МГ №30</c:v>
                </c:pt>
                <c:pt idx="5">
                  <c:v>МЕТОПРОЛОЛ 100МГ №30</c:v>
                </c:pt>
                <c:pt idx="6">
                  <c:v>ДАЛАРГИН 1МГ №10</c:v>
                </c:pt>
                <c:pt idx="7">
                  <c:v>ЦИТОФЛАВИН 10,0 №10</c:v>
                </c:pt>
                <c:pt idx="8">
                  <c:v>МЕТОКЛОПРАМИД 5МГ/МЛ-2,0 №10</c:v>
                </c:pt>
                <c:pt idx="9">
                  <c:v>МЕДОПРЕД 30МГ/МЛ-1,0 №10</c:v>
                </c:pt>
                <c:pt idx="10">
                  <c:v>ДИПИРИДАМОЛ 25МГ №100</c:v>
                </c:pt>
              </c:strCache>
            </c:strRef>
          </c:cat>
          <c:val>
            <c:numRef>
              <c:f>'КПСЦ 1 дс'!$D$4:$D$17</c:f>
              <c:numCache>
                <c:formatCode>0</c:formatCode>
                <c:ptCount val="11"/>
                <c:pt idx="0">
                  <c:v>8</c:v>
                </c:pt>
                <c:pt idx="1">
                  <c:v>11</c:v>
                </c:pt>
                <c:pt idx="2">
                  <c:v>7.5</c:v>
                </c:pt>
                <c:pt idx="3">
                  <c:v>7</c:v>
                </c:pt>
                <c:pt idx="4">
                  <c:v>9</c:v>
                </c:pt>
                <c:pt idx="5">
                  <c:v>14</c:v>
                </c:pt>
                <c:pt idx="6">
                  <c:v>7</c:v>
                </c:pt>
                <c:pt idx="7">
                  <c:v>9</c:v>
                </c:pt>
                <c:pt idx="8">
                  <c:v>7</c:v>
                </c:pt>
                <c:pt idx="9">
                  <c:v>7</c:v>
                </c:pt>
                <c:pt idx="1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CE4-453B-8F6B-C28F0401EB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483520"/>
        <c:axId val="92542080"/>
      </c:barChart>
      <c:catAx>
        <c:axId val="91483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600">
                <a:solidFill>
                  <a:srgbClr val="002060"/>
                </a:solidFill>
              </a:defRPr>
            </a:pPr>
            <a:endParaRPr lang="ru-RU"/>
          </a:p>
        </c:txPr>
        <c:crossAx val="92542080"/>
        <c:crosses val="autoZero"/>
        <c:auto val="1"/>
        <c:lblAlgn val="ctr"/>
        <c:lblOffset val="100"/>
        <c:noMultiLvlLbl val="0"/>
      </c:catAx>
      <c:valAx>
        <c:axId val="92542080"/>
        <c:scaling>
          <c:orientation val="minMax"/>
        </c:scaling>
        <c:delete val="1"/>
        <c:axPos val="l"/>
        <c:majorGridlines>
          <c:spPr>
            <a:ln>
              <a:solidFill>
                <a:srgbClr val="FFFFFF">
                  <a:lumMod val="50000"/>
                </a:srgbClr>
              </a:solidFill>
            </a:ln>
          </c:spPr>
        </c:majorGridlines>
        <c:numFmt formatCode="0" sourceLinked="1"/>
        <c:majorTickMark val="out"/>
        <c:minorTickMark val="none"/>
        <c:tickLblPos val="none"/>
        <c:crossAx val="914835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1200" b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анкетирования пациентов о ценности</a:t>
            </a:r>
            <a:endParaRPr lang="ru-RU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323779178247423"/>
          <c:y val="4.0345936371334835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787717039376577"/>
          <c:y val="0.13347980836511908"/>
          <c:w val="0.8521228296062342"/>
          <c:h val="0.38701862566548617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Лист1!$B$8:$B$15</c:f>
              <c:strCache>
                <c:ptCount val="8"/>
                <c:pt idx="0">
                  <c:v>Внимание, забота, индивидуальный подход</c:v>
                </c:pt>
                <c:pt idx="1">
                  <c:v>Рекомендации в конце приема, назначение лечения</c:v>
                </c:pt>
                <c:pt idx="2">
                  <c:v>Квалификация, опыт врача, мед.сестры</c:v>
                </c:pt>
                <c:pt idx="3">
                  <c:v>Отсутствие очереди, лоступность записи к врачу</c:v>
                </c:pt>
                <c:pt idx="4">
                  <c:v>Постановка диагноза</c:v>
                </c:pt>
                <c:pt idx="5">
                  <c:v>Беседа с врачом</c:v>
                </c:pt>
                <c:pt idx="6">
                  <c:v>Уделять больше времени на приеме осмотру, пациенту</c:v>
                </c:pt>
                <c:pt idx="7">
                  <c:v>Полное и быстрое обследование</c:v>
                </c:pt>
              </c:strCache>
            </c:strRef>
          </c:cat>
          <c:val>
            <c:numRef>
              <c:f>Лист1!$C$8:$C$15</c:f>
              <c:numCache>
                <c:formatCode>General</c:formatCode>
                <c:ptCount val="8"/>
                <c:pt idx="0">
                  <c:v>49</c:v>
                </c:pt>
                <c:pt idx="1">
                  <c:v>38</c:v>
                </c:pt>
                <c:pt idx="2">
                  <c:v>33</c:v>
                </c:pt>
                <c:pt idx="3">
                  <c:v>16</c:v>
                </c:pt>
                <c:pt idx="4">
                  <c:v>13</c:v>
                </c:pt>
                <c:pt idx="5">
                  <c:v>6</c:v>
                </c:pt>
                <c:pt idx="6">
                  <c:v>6</c:v>
                </c:pt>
                <c:pt idx="7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D3-4BA5-9739-A1E6A3CB2E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224768"/>
        <c:axId val="118226304"/>
        <c:axId val="0"/>
      </c:bar3DChart>
      <c:catAx>
        <c:axId val="118224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8226304"/>
        <c:crosses val="autoZero"/>
        <c:auto val="1"/>
        <c:lblAlgn val="ctr"/>
        <c:lblOffset val="100"/>
        <c:noMultiLvlLbl val="0"/>
      </c:catAx>
      <c:valAx>
        <c:axId val="118226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2247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Причина отвлечения</a:t>
            </a:r>
            <a:r>
              <a:rPr lang="ru-RU" baseline="0"/>
              <a:t> от всех случаев, в </a:t>
            </a:r>
            <a:r>
              <a:rPr lang="ru-RU"/>
              <a:t>%</a:t>
            </a:r>
          </a:p>
        </c:rich>
      </c:tx>
      <c:layout>
        <c:manualLayout>
          <c:xMode val="edge"/>
          <c:yMode val="edge"/>
          <c:x val="0.12994289984829357"/>
          <c:y val="2.0749328505982996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'графики 323чел'!$B$63</c:f>
              <c:strCache>
                <c:ptCount val="1"/>
                <c:pt idx="0">
                  <c:v>%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'графики 323чел'!$A$64:$A$68</c:f>
              <c:strCache>
                <c:ptCount val="5"/>
                <c:pt idx="0">
                  <c:v>вход пациента</c:v>
                </c:pt>
                <c:pt idx="1">
                  <c:v>выход медсестры</c:v>
                </c:pt>
                <c:pt idx="2">
                  <c:v>вход сотрудника</c:v>
                </c:pt>
                <c:pt idx="3">
                  <c:v>выход врача</c:v>
                </c:pt>
                <c:pt idx="4">
                  <c:v>звонок</c:v>
                </c:pt>
              </c:strCache>
            </c:strRef>
          </c:cat>
          <c:val>
            <c:numRef>
              <c:f>'графики 323чел'!$B$64:$B$68</c:f>
              <c:numCache>
                <c:formatCode>0.0</c:formatCode>
                <c:ptCount val="5"/>
                <c:pt idx="0">
                  <c:v>47</c:v>
                </c:pt>
                <c:pt idx="1">
                  <c:v>35.5</c:v>
                </c:pt>
                <c:pt idx="2">
                  <c:v>11.5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0B-4C71-85B0-9DDB7BEA4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[Информация по ГБУЗ НСО ГП №29.xlsx]Анализ!СводнаяТаблица1</c:name>
    <c:fmtId val="-1"/>
  </c:pivotSource>
  <c:chart>
    <c:title>
      <c:tx>
        <c:rich>
          <a:bodyPr/>
          <a:lstStyle/>
          <a:p>
            <a:pPr>
              <a:defRPr/>
            </a:pPr>
            <a:r>
              <a:rPr lang="ru-RU"/>
              <a:t>Структура по дефектам по количеству</a:t>
            </a:r>
          </a:p>
        </c:rich>
      </c:tx>
      <c:overlay val="0"/>
    </c:title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rgbClr val="FFFF00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7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rgbClr val="FFFF00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3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rgbClr val="FFFF00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showLegendKey val="0"/>
          <c:showVal val="1"/>
          <c:showCatName val="0"/>
          <c:showSerName val="1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Анализ!$B$3:$B$4</c:f>
              <c:strCache>
                <c:ptCount val="1"/>
                <c:pt idx="0">
                  <c:v>4.1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Анализ!$B$5:$B$12</c:f>
              <c:numCache>
                <c:formatCode>General</c:formatCode>
                <c:ptCount val="5"/>
                <c:pt idx="0">
                  <c:v>122</c:v>
                </c:pt>
                <c:pt idx="3">
                  <c:v>188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03-4E3F-8AB5-ABC8E94DFA7E}"/>
            </c:ext>
          </c:extLst>
        </c:ser>
        <c:ser>
          <c:idx val="1"/>
          <c:order val="1"/>
          <c:tx>
            <c:strRef>
              <c:f>Анализ!$C$3:$C$4</c:f>
              <c:strCache>
                <c:ptCount val="1"/>
                <c:pt idx="0">
                  <c:v>3.2.1</c:v>
                </c:pt>
              </c:strCache>
            </c:strRef>
          </c:tx>
          <c:spPr>
            <a:pattFill prst="wdDnDiag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Анализ!$C$5:$C$12</c:f>
              <c:numCache>
                <c:formatCode>General</c:formatCode>
                <c:ptCount val="5"/>
                <c:pt idx="1">
                  <c:v>4</c:v>
                </c:pt>
                <c:pt idx="3">
                  <c:v>18</c:v>
                </c:pt>
                <c:pt idx="4">
                  <c:v>149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103-4E3F-8AB5-ABC8E94DFA7E}"/>
            </c:ext>
          </c:extLst>
        </c:ser>
        <c:ser>
          <c:idx val="2"/>
          <c:order val="2"/>
          <c:tx>
            <c:strRef>
              <c:f>Анализ!$D$3:$D$4</c:f>
              <c:strCache>
                <c:ptCount val="1"/>
                <c:pt idx="0">
                  <c:v>Дефектов не выявлено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Анализ!$D$5:$D$12</c:f>
              <c:numCache>
                <c:formatCode>General</c:formatCode>
                <c:ptCount val="5"/>
                <c:pt idx="0">
                  <c:v>13</c:v>
                </c:pt>
                <c:pt idx="1">
                  <c:v>4</c:v>
                </c:pt>
                <c:pt idx="3">
                  <c:v>64</c:v>
                </c:pt>
                <c:pt idx="4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103-4E3F-8AB5-ABC8E94DFA7E}"/>
            </c:ext>
          </c:extLst>
        </c:ser>
        <c:ser>
          <c:idx val="3"/>
          <c:order val="3"/>
          <c:tx>
            <c:strRef>
              <c:f>Анализ!$E$3:$E$4</c:f>
              <c:strCache>
                <c:ptCount val="1"/>
                <c:pt idx="0">
                  <c:v> 5.7.5</c:v>
                </c:pt>
              </c:strCache>
            </c:strRef>
          </c:tx>
          <c:spPr>
            <a:pattFill prst="pct70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Анализ!$E$5:$E$12</c:f>
              <c:numCache>
                <c:formatCode>General</c:formatCode>
                <c:ptCount val="5"/>
                <c:pt idx="0">
                  <c:v>41</c:v>
                </c:pt>
                <c:pt idx="2">
                  <c:v>20</c:v>
                </c:pt>
                <c:pt idx="3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103-4E3F-8AB5-ABC8E94DFA7E}"/>
            </c:ext>
          </c:extLst>
        </c:ser>
        <c:ser>
          <c:idx val="4"/>
          <c:order val="4"/>
          <c:tx>
            <c:strRef>
              <c:f>Анализ!$F$3:$F$4</c:f>
              <c:strCache>
                <c:ptCount val="1"/>
                <c:pt idx="0">
                  <c:v> 4.1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Анализ!$F$5:$F$12</c:f>
              <c:numCache>
                <c:formatCode>General</c:formatCode>
                <c:ptCount val="5"/>
                <c:pt idx="0">
                  <c:v>33</c:v>
                </c:pt>
                <c:pt idx="3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103-4E3F-8AB5-ABC8E94DFA7E}"/>
            </c:ext>
          </c:extLst>
        </c:ser>
        <c:ser>
          <c:idx val="5"/>
          <c:order val="5"/>
          <c:tx>
            <c:strRef>
              <c:f>Анализ!$G$3:$G$4</c:f>
              <c:strCache>
                <c:ptCount val="1"/>
                <c:pt idx="0">
                  <c:v>5.7.5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Анализ!$G$5:$G$12</c:f>
              <c:numCache>
                <c:formatCode>General</c:formatCode>
                <c:ptCount val="5"/>
                <c:pt idx="0">
                  <c:v>27</c:v>
                </c:pt>
                <c:pt idx="3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103-4E3F-8AB5-ABC8E94DFA7E}"/>
            </c:ext>
          </c:extLst>
        </c:ser>
        <c:ser>
          <c:idx val="6"/>
          <c:order val="6"/>
          <c:tx>
            <c:strRef>
              <c:f>Анализ!$H$3:$H$4</c:f>
              <c:strCache>
                <c:ptCount val="1"/>
                <c:pt idx="0">
                  <c:v>3.5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Анализ!$H$5:$H$12</c:f>
              <c:numCache>
                <c:formatCode>General</c:formatCode>
                <c:ptCount val="5"/>
                <c:pt idx="3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103-4E3F-8AB5-ABC8E94DFA7E}"/>
            </c:ext>
          </c:extLst>
        </c:ser>
        <c:ser>
          <c:idx val="7"/>
          <c:order val="7"/>
          <c:tx>
            <c:strRef>
              <c:f>Анализ!$I$3:$I$4</c:f>
              <c:strCache>
                <c:ptCount val="1"/>
                <c:pt idx="0">
                  <c:v>4.2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Анализ!$I$5:$I$12</c:f>
              <c:numCache>
                <c:formatCode>General</c:formatCode>
                <c:ptCount val="5"/>
                <c:pt idx="3">
                  <c:v>26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103-4E3F-8AB5-ABC8E94DFA7E}"/>
            </c:ext>
          </c:extLst>
        </c:ser>
        <c:ser>
          <c:idx val="8"/>
          <c:order val="8"/>
          <c:tx>
            <c:strRef>
              <c:f>Анализ!$J$3:$J$4</c:f>
              <c:strCache>
                <c:ptCount val="1"/>
                <c:pt idx="0">
                  <c:v> 5.7.3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Анализ!$J$5:$J$12</c:f>
              <c:numCache>
                <c:formatCode>General</c:formatCode>
                <c:ptCount val="5"/>
                <c:pt idx="0">
                  <c:v>27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103-4E3F-8AB5-ABC8E94DFA7E}"/>
            </c:ext>
          </c:extLst>
        </c:ser>
        <c:ser>
          <c:idx val="9"/>
          <c:order val="9"/>
          <c:tx>
            <c:strRef>
              <c:f>Анализ!$K$3:$K$4</c:f>
              <c:strCache>
                <c:ptCount val="1"/>
                <c:pt idx="0">
                  <c:v>4.6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Анализ!$K$5:$K$12</c:f>
              <c:numCache>
                <c:formatCode>General</c:formatCode>
                <c:ptCount val="5"/>
                <c:pt idx="0">
                  <c:v>1</c:v>
                </c:pt>
                <c:pt idx="3">
                  <c:v>11</c:v>
                </c:pt>
                <c:pt idx="4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5103-4E3F-8AB5-ABC8E94DFA7E}"/>
            </c:ext>
          </c:extLst>
        </c:ser>
        <c:ser>
          <c:idx val="10"/>
          <c:order val="10"/>
          <c:tx>
            <c:strRef>
              <c:f>Анализ!$L$3:$L$4</c:f>
              <c:strCache>
                <c:ptCount val="1"/>
                <c:pt idx="0">
                  <c:v>5.1.4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Анализ!$L$5:$L$12</c:f>
              <c:numCache>
                <c:formatCode>General</c:formatCode>
                <c:ptCount val="5"/>
                <c:pt idx="0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103-4E3F-8AB5-ABC8E94DFA7E}"/>
            </c:ext>
          </c:extLst>
        </c:ser>
        <c:ser>
          <c:idx val="11"/>
          <c:order val="11"/>
          <c:tx>
            <c:strRef>
              <c:f>Анализ!$M$3:$M$4</c:f>
              <c:strCache>
                <c:ptCount val="1"/>
                <c:pt idx="0">
                  <c:v> 3.10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Анализ!$M$5:$M$12</c:f>
              <c:numCache>
                <c:formatCode>General</c:formatCode>
                <c:ptCount val="5"/>
                <c:pt idx="0">
                  <c:v>4</c:v>
                </c:pt>
                <c:pt idx="3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103-4E3F-8AB5-ABC8E94DFA7E}"/>
            </c:ext>
          </c:extLst>
        </c:ser>
        <c:ser>
          <c:idx val="12"/>
          <c:order val="12"/>
          <c:tx>
            <c:strRef>
              <c:f>Анализ!$N$3:$N$4</c:f>
              <c:strCache>
                <c:ptCount val="1"/>
                <c:pt idx="0">
                  <c:v>4.3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Анализ!$N$5:$N$12</c:f>
              <c:numCache>
                <c:formatCode>General</c:formatCode>
                <c:ptCount val="5"/>
                <c:pt idx="0">
                  <c:v>5</c:v>
                </c:pt>
                <c:pt idx="3">
                  <c:v>7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5103-4E3F-8AB5-ABC8E94DFA7E}"/>
            </c:ext>
          </c:extLst>
        </c:ser>
        <c:ser>
          <c:idx val="13"/>
          <c:order val="13"/>
          <c:tx>
            <c:strRef>
              <c:f>Анализ!$O$3:$O$4</c:f>
              <c:strCache>
                <c:ptCount val="1"/>
                <c:pt idx="0">
                  <c:v> 3.5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Анализ!$O$5:$O$12</c:f>
              <c:numCache>
                <c:formatCode>General</c:formatCode>
                <c:ptCount val="5"/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5103-4E3F-8AB5-ABC8E94DFA7E}"/>
            </c:ext>
          </c:extLst>
        </c:ser>
        <c:ser>
          <c:idx val="14"/>
          <c:order val="14"/>
          <c:tx>
            <c:strRef>
              <c:f>Анализ!$P$3:$P$4</c:f>
              <c:strCache>
                <c:ptCount val="1"/>
                <c:pt idx="0">
                  <c:v>5.7.3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Анализ!$P$5:$P$12</c:f>
              <c:numCache>
                <c:formatCode>General</c:formatCode>
                <c:ptCount val="5"/>
                <c:pt idx="0">
                  <c:v>2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5103-4E3F-8AB5-ABC8E94DFA7E}"/>
            </c:ext>
          </c:extLst>
        </c:ser>
        <c:ser>
          <c:idx val="15"/>
          <c:order val="15"/>
          <c:tx>
            <c:strRef>
              <c:f>Анализ!$Q$3:$Q$4</c:f>
              <c:strCache>
                <c:ptCount val="1"/>
                <c:pt idx="0">
                  <c:v>3.4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Анализ!$Q$5:$Q$12</c:f>
              <c:numCache>
                <c:formatCode>General</c:formatCode>
                <c:ptCount val="5"/>
                <c:pt idx="4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5103-4E3F-8AB5-ABC8E94DFA7E}"/>
            </c:ext>
          </c:extLst>
        </c:ser>
        <c:ser>
          <c:idx val="16"/>
          <c:order val="16"/>
          <c:tx>
            <c:strRef>
              <c:f>Анализ!$R$3:$R$4</c:f>
              <c:strCache>
                <c:ptCount val="1"/>
                <c:pt idx="0">
                  <c:v> 4.3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Анализ!$R$5:$R$12</c:f>
              <c:numCache>
                <c:formatCode>General</c:formatCode>
                <c:ptCount val="5"/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5103-4E3F-8AB5-ABC8E94DFA7E}"/>
            </c:ext>
          </c:extLst>
        </c:ser>
        <c:ser>
          <c:idx val="17"/>
          <c:order val="17"/>
          <c:tx>
            <c:strRef>
              <c:f>Анализ!$S$3:$S$4</c:f>
              <c:strCache>
                <c:ptCount val="1"/>
                <c:pt idx="0">
                  <c:v>3.12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Анализ!$S$5:$S$12</c:f>
              <c:numCache>
                <c:formatCode>General</c:formatCode>
                <c:ptCount val="5"/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5103-4E3F-8AB5-ABC8E94DFA7E}"/>
            </c:ext>
          </c:extLst>
        </c:ser>
        <c:ser>
          <c:idx val="18"/>
          <c:order val="18"/>
          <c:tx>
            <c:strRef>
              <c:f>Анализ!$T$3:$T$4</c:f>
              <c:strCache>
                <c:ptCount val="1"/>
                <c:pt idx="0">
                  <c:v>1.1.3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Анализ!$T$5:$T$12</c:f>
              <c:numCache>
                <c:formatCode>General</c:formatCode>
                <c:ptCount val="5"/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5103-4E3F-8AB5-ABC8E94DFA7E}"/>
            </c:ext>
          </c:extLst>
        </c:ser>
        <c:ser>
          <c:idx val="19"/>
          <c:order val="19"/>
          <c:tx>
            <c:strRef>
              <c:f>Анализ!$U$3:$U$4</c:f>
              <c:strCache>
                <c:ptCount val="1"/>
                <c:pt idx="0">
                  <c:v> 4.6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Анализ!$U$5:$U$12</c:f>
              <c:numCache>
                <c:formatCode>General</c:formatCode>
                <c:ptCount val="5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5103-4E3F-8AB5-ABC8E94DFA7E}"/>
            </c:ext>
          </c:extLst>
        </c:ser>
        <c:ser>
          <c:idx val="20"/>
          <c:order val="20"/>
          <c:tx>
            <c:strRef>
              <c:f>Анализ!$V$3:$V$4</c:f>
              <c:strCache>
                <c:ptCount val="1"/>
                <c:pt idx="0">
                  <c:v>3.1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Анализ!$V$5:$V$12</c:f>
              <c:numCache>
                <c:formatCode>General</c:formatCode>
                <c:ptCount val="5"/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5103-4E3F-8AB5-ABC8E94DFA7E}"/>
            </c:ext>
          </c:extLst>
        </c:ser>
        <c:ser>
          <c:idx val="21"/>
          <c:order val="21"/>
          <c:tx>
            <c:strRef>
              <c:f>Анализ!$W$3:$W$4</c:f>
              <c:strCache>
                <c:ptCount val="1"/>
                <c:pt idx="0">
                  <c:v>3.1.2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Анализ!$W$5:$W$12</c:f>
              <c:numCache>
                <c:formatCode>General</c:formatCode>
                <c:ptCount val="5"/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5103-4E3F-8AB5-ABC8E94DFA7E}"/>
            </c:ext>
          </c:extLst>
        </c:ser>
        <c:ser>
          <c:idx val="22"/>
          <c:order val="22"/>
          <c:tx>
            <c:strRef>
              <c:f>Анализ!$X$3:$X$4</c:f>
              <c:strCache>
                <c:ptCount val="1"/>
                <c:pt idx="0">
                  <c:v>5.3.3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Анализ!$X$5:$X$12</c:f>
              <c:numCache>
                <c:formatCode>General</c:formatCode>
                <c:ptCount val="5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5103-4E3F-8AB5-ABC8E94DFA7E}"/>
            </c:ext>
          </c:extLst>
        </c:ser>
        <c:ser>
          <c:idx val="23"/>
          <c:order val="23"/>
          <c:tx>
            <c:strRef>
              <c:f>Анализ!$Y$3:$Y$4</c:f>
              <c:strCache>
                <c:ptCount val="1"/>
                <c:pt idx="0">
                  <c:v>5.3.2</c:v>
                </c:pt>
              </c:strCache>
            </c:strRef>
          </c:tx>
          <c:invertIfNegative val="0"/>
          <c:cat>
            <c:multiLvlStrRef>
              <c:f>Анализ!$A$5:$A$12</c:f>
              <c:multiLvlStrCache>
                <c:ptCount val="5"/>
                <c:lvl>
                  <c:pt idx="0">
                    <c:v>МЭЭ</c:v>
                  </c:pt>
                  <c:pt idx="1">
                    <c:v>ЭКМП</c:v>
                  </c:pt>
                  <c:pt idx="2">
                    <c:v>МЭК</c:v>
                  </c:pt>
                  <c:pt idx="3">
                    <c:v>МЭЭ</c:v>
                  </c:pt>
                  <c:pt idx="4">
                    <c:v>ЭКМП</c:v>
                  </c:pt>
                </c:lvl>
                <c:lvl>
                  <c:pt idx="0">
                    <c:v>2017</c:v>
                  </c:pt>
                  <c:pt idx="2">
                    <c:v>2018</c:v>
                  </c:pt>
                </c:lvl>
              </c:multiLvlStrCache>
            </c:multiLvlStrRef>
          </c:cat>
          <c:val>
            <c:numRef>
              <c:f>Анализ!$Y$5:$Y$12</c:f>
              <c:numCache>
                <c:formatCode>General</c:formatCode>
                <c:ptCount val="5"/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5103-4E3F-8AB5-ABC8E94DFA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0158720"/>
        <c:axId val="150180992"/>
      </c:barChart>
      <c:catAx>
        <c:axId val="150158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0180992"/>
        <c:crosses val="autoZero"/>
        <c:auto val="1"/>
        <c:lblAlgn val="ctr"/>
        <c:lblOffset val="100"/>
        <c:noMultiLvlLbl val="0"/>
      </c:catAx>
      <c:valAx>
        <c:axId val="15018099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crossAx val="1501587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887458920576067"/>
          <c:y val="5.0817693322485778E-2"/>
          <c:w val="0.78228390201224363"/>
          <c:h val="0.577146033829109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Лист2!$A$1:$A$4</c:f>
              <c:strCache>
                <c:ptCount val="4"/>
                <c:pt idx="0">
                  <c:v>Частые поломки эндоскопа</c:v>
                </c:pt>
                <c:pt idx="1">
                  <c:v>Нехватка  номерков  на  исследования</c:v>
                </c:pt>
                <c:pt idx="2">
                  <c:v>Недостаточно информации для пациентов по подготовке к исследованиям</c:v>
                </c:pt>
                <c:pt idx="3">
                  <c:v>Прочие</c:v>
                </c:pt>
              </c:strCache>
            </c:strRef>
          </c:cat>
          <c:val>
            <c:numRef>
              <c:f>Лист2!$B$1:$B$4</c:f>
              <c:numCache>
                <c:formatCode>General</c:formatCode>
                <c:ptCount val="4"/>
                <c:pt idx="0">
                  <c:v>18</c:v>
                </c:pt>
                <c:pt idx="1">
                  <c:v>12</c:v>
                </c:pt>
                <c:pt idx="2">
                  <c:v>10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AA-49DA-9944-C7C491158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189056"/>
        <c:axId val="94190592"/>
      </c:barChart>
      <c:lineChart>
        <c:grouping val="standard"/>
        <c:varyColors val="0"/>
        <c:ser>
          <c:idx val="1"/>
          <c:order val="1"/>
          <c:spPr>
            <a:ln w="63500">
              <a:solidFill>
                <a:srgbClr val="002060"/>
              </a:solidFill>
            </a:ln>
          </c:spPr>
          <c:marker>
            <c:symbol val="diamond"/>
            <c:size val="16"/>
            <c:spPr>
              <a:solidFill>
                <a:srgbClr val="C00000"/>
              </a:solidFill>
            </c:spPr>
          </c:marker>
          <c:dPt>
            <c:idx val="1"/>
            <c:bubble3D val="0"/>
            <c:spPr>
              <a:ln w="63500" cmpd="sng">
                <a:solidFill>
                  <a:srgbClr val="00206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AAA-49DA-9944-C7C491158EA5}"/>
              </c:ext>
            </c:extLst>
          </c:dPt>
          <c:cat>
            <c:strRef>
              <c:f>Лист2!$A$1:$A$4</c:f>
              <c:strCache>
                <c:ptCount val="4"/>
                <c:pt idx="0">
                  <c:v>Частые поломки эндоскопа</c:v>
                </c:pt>
                <c:pt idx="1">
                  <c:v>Нехватка  номерков  на  исследования</c:v>
                </c:pt>
                <c:pt idx="2">
                  <c:v>Недостаточно информации для пациентов по подготовке к исследованиям</c:v>
                </c:pt>
                <c:pt idx="3">
                  <c:v>Прочие</c:v>
                </c:pt>
              </c:strCache>
            </c:strRef>
          </c:cat>
          <c:val>
            <c:numRef>
              <c:f>Лист2!$E$1:$E$4</c:f>
              <c:numCache>
                <c:formatCode>0.00</c:formatCode>
                <c:ptCount val="4"/>
                <c:pt idx="0">
                  <c:v>31.58</c:v>
                </c:pt>
                <c:pt idx="1">
                  <c:v>62.5</c:v>
                </c:pt>
                <c:pt idx="2">
                  <c:v>83.333333333333258</c:v>
                </c:pt>
                <c:pt idx="3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AAA-49DA-9944-C7C491158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202112"/>
        <c:axId val="94200576"/>
      </c:lineChart>
      <c:catAx>
        <c:axId val="94189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 sz="1000">
                <a:solidFill>
                  <a:srgbClr val="002060"/>
                </a:solidFill>
              </a:defRPr>
            </a:pPr>
            <a:endParaRPr lang="ru-RU"/>
          </a:p>
        </c:txPr>
        <c:crossAx val="94190592"/>
        <c:crosses val="autoZero"/>
        <c:auto val="1"/>
        <c:lblAlgn val="ctr"/>
        <c:lblOffset val="100"/>
        <c:noMultiLvlLbl val="0"/>
      </c:catAx>
      <c:valAx>
        <c:axId val="941905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94189056"/>
        <c:crosses val="autoZero"/>
        <c:crossBetween val="between"/>
        <c:majorUnit val="10"/>
      </c:valAx>
      <c:valAx>
        <c:axId val="94200576"/>
        <c:scaling>
          <c:orientation val="minMax"/>
          <c:max val="100"/>
        </c:scaling>
        <c:delete val="0"/>
        <c:axPos val="r"/>
        <c:numFmt formatCode="#,##0.0" sourceLinked="0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94202112"/>
        <c:crosses val="max"/>
        <c:crossBetween val="between"/>
        <c:majorUnit val="20"/>
      </c:valAx>
      <c:catAx>
        <c:axId val="94202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9420057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solidFill>
        <a:srgbClr val="002060"/>
      </a:solidFill>
    </a:ln>
  </c:spPr>
  <c:txPr>
    <a:bodyPr/>
    <a:lstStyle/>
    <a:p>
      <a:pPr>
        <a:defRPr sz="1600" baseline="0"/>
      </a:pPr>
      <a:endParaRPr lang="ru-RU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0.6041</cdr:x>
      <cdr:y>0.07184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0" y="0"/>
          <a:ext cx="3605474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rPr>
            <a:t>Доля рабочих мест, обустроенных по системе 5С </a:t>
          </a:r>
        </a:p>
      </cdr:txBody>
    </cdr:sp>
  </cdr:relSizeAnchor>
  <cdr:relSizeAnchor xmlns:cdr="http://schemas.openxmlformats.org/drawingml/2006/chartDrawing">
    <cdr:from>
      <cdr:x>0.15734</cdr:x>
      <cdr:y>0.08612</cdr:y>
    </cdr:from>
    <cdr:to>
      <cdr:x>0.26882</cdr:x>
      <cdr:y>0.21174</cdr:y>
    </cdr:to>
    <cdr:sp macro="" textlink="">
      <cdr:nvSpPr>
        <cdr:cNvPr id="4" name="TextBox 8"/>
        <cdr:cNvSpPr txBox="1"/>
      </cdr:nvSpPr>
      <cdr:spPr>
        <a:xfrm xmlns:a="http://schemas.openxmlformats.org/drawingml/2006/main">
          <a:off x="669021" y="274320"/>
          <a:ext cx="473980" cy="4001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2000" b="1" dirty="0">
              <a:solidFill>
                <a:sysClr val="windowText" lastClr="000000"/>
              </a:solidFill>
            </a:rPr>
            <a:t>%</a:t>
          </a:r>
          <a:endParaRPr lang="ru-RU" sz="2000" b="1" dirty="0">
            <a:solidFill>
              <a:sysClr val="windowText" lastClr="0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9D0E1-13B5-4745-8C4E-93A46266615E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904C0-80C7-4949-A78F-9B47C673B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684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04C0-80C7-4949-A78F-9B47C673B3C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51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внедрения и массового тиражирования опыта, полученного в результате реализации пилотного и приоритетного проектов, сделаны выводы о необходимости перехода от отдельных проектов к единой модели «Бережливой поликлиники» с акцентами на качество и экономию ресурсов через «Критерии новой модели медицинской организации, оказывающей первичную медико-санитарную помощь».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этой целью разработаны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критерии «Новой модели медицинской организации», основанные на принципах бережливого производства.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Выделен 21 критерий, которые формируют 9 блоков: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потоки пациентов,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качество пространства,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запасами,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качество медицинской помощи,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стандартизация процессов,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доступность медицинской помощи,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системы управления,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вовлеченность персонала в улучшения процессов,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эффективность использования оборудования.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критерии отвечают единым требованиям: объективность,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измеряемость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возможность улучшения достигнутых значений.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основе достижения критериев лежит работа с поликлиникой как целостной системой с едиными подходами в организации оказания медицинской помощи.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8E65D-E732-433E-BB84-DECCA2D2C10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233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04C0-80C7-4949-A78F-9B47C673B3C9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667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04C0-80C7-4949-A78F-9B47C673B3C9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242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04C0-80C7-4949-A78F-9B47C673B3C9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6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05" y="1285"/>
            <a:ext cx="7711395" cy="5140929"/>
          </a:xfrm>
          <a:prstGeom prst="rect">
            <a:avLst/>
          </a:prstGeom>
          <a:noFill/>
        </p:spPr>
      </p:pic>
      <p:grpSp>
        <p:nvGrpSpPr>
          <p:cNvPr id="12" name="Группа 11"/>
          <p:cNvGrpSpPr/>
          <p:nvPr userDrawn="1"/>
        </p:nvGrpSpPr>
        <p:grpSpPr>
          <a:xfrm>
            <a:off x="256627" y="3465"/>
            <a:ext cx="2400848" cy="989573"/>
            <a:chOff x="451741" y="64374"/>
            <a:chExt cx="1193076" cy="491758"/>
          </a:xfrm>
        </p:grpSpPr>
        <p:pic>
          <p:nvPicPr>
            <p:cNvPr id="13" name="Picture 6" descr="Картинки по запросу росатом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4807" y="156692"/>
              <a:ext cx="250010" cy="316681"/>
            </a:xfrm>
            <a:prstGeom prst="rect">
              <a:avLst/>
            </a:prstGeom>
            <a:noFill/>
          </p:spPr>
        </p:pic>
        <p:pic>
          <p:nvPicPr>
            <p:cNvPr id="14" name="Рисунок 13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66"/>
            <a:stretch/>
          </p:blipFill>
          <p:spPr>
            <a:xfrm>
              <a:off x="451741" y="156692"/>
              <a:ext cx="294143" cy="30712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993" y="64374"/>
              <a:ext cx="541385" cy="49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134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4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8CC06FBD-4DBF-EC4E-A3EC-04A9825B41FD}"/>
              </a:ext>
            </a:extLst>
          </p:cNvPr>
          <p:cNvCxnSpPr>
            <a:cxnSpLocks/>
          </p:cNvCxnSpPr>
          <p:nvPr userDrawn="1"/>
        </p:nvCxnSpPr>
        <p:spPr>
          <a:xfrm>
            <a:off x="8621330" y="4824274"/>
            <a:ext cx="0" cy="319226"/>
          </a:xfrm>
          <a:prstGeom prst="line">
            <a:avLst/>
          </a:prstGeom>
          <a:noFill/>
          <a:ln w="25400" cap="flat">
            <a:solidFill>
              <a:srgbClr val="F13E4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AC8ADC-E642-1343-9985-161361F8AE98}"/>
              </a:ext>
            </a:extLst>
          </p:cNvPr>
          <p:cNvSpPr txBox="1"/>
          <p:nvPr userDrawn="1"/>
        </p:nvSpPr>
        <p:spPr>
          <a:xfrm>
            <a:off x="8621330" y="4823402"/>
            <a:ext cx="522670" cy="134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7608" tIns="0" rIns="31375" bIns="0" numCol="1" spcCol="14310" rtlCol="0" anchor="ctr">
            <a:noAutofit/>
          </a:bodyPr>
          <a:lstStyle/>
          <a:p>
            <a:pPr marL="0" marR="0" indent="0" algn="l" defTabSz="78923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FACF200C-9445-754A-90F3-4CDF0B5D0196}" type="slidenum">
              <a:rPr kumimoji="0" lang="ru-RU" sz="800" b="0" i="0" u="none" strike="noStrike" cap="none" spc="0" normalizeH="0" baseline="0" smtClean="0">
                <a:ln>
                  <a:noFill/>
                </a:ln>
                <a:solidFill>
                  <a:srgbClr val="F13E45"/>
                </a:solidFill>
                <a:effectLst/>
                <a:uFillTx/>
                <a:latin typeface="Gotham Pro Medium" panose="02000503040000020004" pitchFamily="2" charset="0"/>
                <a:ea typeface="Open Sans"/>
                <a:cs typeface="Gotham Pro Medium" panose="02000503040000020004" pitchFamily="2" charset="0"/>
                <a:sym typeface="Open Sans"/>
              </a:rPr>
              <a:pPr marL="0" marR="0" indent="0" algn="l" defTabSz="78923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800" b="0" i="0" u="none" strike="noStrike" cap="none" spc="0" normalizeH="0" baseline="0" dirty="0">
              <a:ln>
                <a:noFill/>
              </a:ln>
              <a:solidFill>
                <a:srgbClr val="F13E45"/>
              </a:solidFill>
              <a:effectLst/>
              <a:uFillTx/>
              <a:latin typeface="Gotham Pro Medium" panose="02000503040000020004" pitchFamily="2" charset="0"/>
              <a:ea typeface="Open Sans"/>
              <a:cs typeface="Gotham Pro Medium" panose="02000503040000020004" pitchFamily="2" charset="0"/>
              <a:sym typeface="Open Sans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8CC06FBD-4DBF-EC4E-A3EC-04A9825B41FD}"/>
              </a:ext>
            </a:extLst>
          </p:cNvPr>
          <p:cNvCxnSpPr>
            <a:cxnSpLocks/>
          </p:cNvCxnSpPr>
          <p:nvPr userDrawn="1"/>
        </p:nvCxnSpPr>
        <p:spPr>
          <a:xfrm>
            <a:off x="1875232" y="-1"/>
            <a:ext cx="0" cy="556314"/>
          </a:xfrm>
          <a:prstGeom prst="line">
            <a:avLst/>
          </a:prstGeom>
          <a:noFill/>
          <a:ln w="25400" cap="flat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Заголовок 1"/>
          <p:cNvSpPr>
            <a:spLocks noGrp="1"/>
          </p:cNvSpPr>
          <p:nvPr userDrawn="1">
            <p:ph type="title" hasCustomPrompt="1"/>
          </p:nvPr>
        </p:nvSpPr>
        <p:spPr>
          <a:xfrm>
            <a:off x="1875232" y="72893"/>
            <a:ext cx="6811568" cy="556313"/>
          </a:xfrm>
        </p:spPr>
        <p:txBody>
          <a:bodyPr anchor="b">
            <a:noAutofit/>
          </a:bodyPr>
          <a:lstStyle>
            <a:lvl1pPr algn="l">
              <a:tabLst>
                <a:tab pos="808038" algn="l"/>
              </a:tabLst>
              <a:defRPr sz="1200" b="1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451741" y="64374"/>
            <a:ext cx="1193076" cy="491758"/>
            <a:chOff x="451741" y="64374"/>
            <a:chExt cx="1193076" cy="491758"/>
          </a:xfrm>
        </p:grpSpPr>
        <p:pic>
          <p:nvPicPr>
            <p:cNvPr id="14" name="Picture 6" descr="Картинки по запросу росатом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94807" y="156692"/>
              <a:ext cx="250010" cy="316681"/>
            </a:xfrm>
            <a:prstGeom prst="rect">
              <a:avLst/>
            </a:prstGeom>
            <a:noFill/>
          </p:spPr>
        </p:pic>
        <p:pic>
          <p:nvPicPr>
            <p:cNvPr id="2" name="Рисунок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66"/>
            <a:stretch/>
          </p:blipFill>
          <p:spPr>
            <a:xfrm>
              <a:off x="451741" y="156692"/>
              <a:ext cx="294143" cy="307123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993" y="64374"/>
              <a:ext cx="541385" cy="49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085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B98CA-577E-4B94-B860-C5B287A46C58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80277-85DD-43B2-AF88-5E796BAF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0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2.png"/><Relationship Id="rId7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36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47.jp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8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jpg"/><Relationship Id="rId7" Type="http://schemas.openxmlformats.org/officeDocument/2006/relationships/image" Target="../media/image92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97.jpg"/><Relationship Id="rId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1.docx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792" y="4198491"/>
            <a:ext cx="4572000" cy="5386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ru-RU" sz="1100" b="1" spc="-1" dirty="0">
                <a:solidFill>
                  <a:srgbClr val="808080"/>
                </a:solidFill>
                <a:ea typeface="Verdana"/>
              </a:rPr>
              <a:t>Методические рекомендации</a:t>
            </a:r>
            <a:r>
              <a:rPr lang="ru-RU" sz="1100" b="1" dirty="0">
                <a:solidFill>
                  <a:prstClr val="black"/>
                </a:solidFill>
              </a:rPr>
              <a:t/>
            </a:r>
            <a:br>
              <a:rPr lang="ru-RU" sz="1100" b="1" dirty="0">
                <a:solidFill>
                  <a:prstClr val="black"/>
                </a:solidFill>
              </a:rPr>
            </a:br>
            <a:r>
              <a:rPr lang="ru-RU" sz="1100" b="1" dirty="0">
                <a:solidFill>
                  <a:prstClr val="black"/>
                </a:solidFill>
              </a:rPr>
              <a:t/>
            </a:r>
            <a:br>
              <a:rPr lang="ru-RU" sz="1100" b="1" dirty="0">
                <a:solidFill>
                  <a:prstClr val="black"/>
                </a:solidFill>
              </a:rPr>
            </a:br>
            <a:r>
              <a:rPr lang="ru-RU" sz="600" b="1" spc="-1" dirty="0">
                <a:solidFill>
                  <a:srgbClr val="808080"/>
                </a:solidFill>
                <a:ea typeface="Verdana"/>
              </a:rPr>
              <a:t>г. МОСКВА</a:t>
            </a:r>
            <a:r>
              <a:rPr lang="ru-RU" sz="600" b="1" spc="-1" dirty="0" smtClean="0">
                <a:solidFill>
                  <a:srgbClr val="808080"/>
                </a:solidFill>
                <a:ea typeface="Verdana"/>
              </a:rPr>
              <a:t>, 2019 год</a:t>
            </a:r>
            <a:endParaRPr lang="ru-RU" sz="600" b="1" spc="-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617" y="1131889"/>
            <a:ext cx="86407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</a:rPr>
              <a:t>Министерство здравоохранения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</a:rPr>
              <a:t>Департамент организации медицинской помощи и санаторно-курортного дела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</a:rPr>
              <a:t>Министерства здравоохранения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</a:rPr>
              <a:t>Российской Федерации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</a:rPr>
              <a:t>Центр организации первичной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</a:rPr>
              <a:t>медико-санитарной помощи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2409" y="2565360"/>
            <a:ext cx="8640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spc="-1" dirty="0">
                <a:solidFill>
                  <a:srgbClr val="F13E45"/>
                </a:solidFill>
                <a:latin typeface="Arial Black" panose="020B0A04020102020204" pitchFamily="34" charset="0"/>
              </a:rPr>
              <a:t>К</a:t>
            </a:r>
            <a:r>
              <a:rPr lang="ru-RU" sz="2400" b="1" spc="-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>ритерии «Новой модели  медицинской организации, оказывающей первичную </a:t>
            </a:r>
            <a:br>
              <a:rPr lang="ru-RU" sz="2400" b="1" spc="-1" dirty="0" smtClean="0">
                <a:solidFill>
                  <a:srgbClr val="F13E45"/>
                </a:solidFill>
                <a:latin typeface="Arial Black" panose="020B0A04020102020204" pitchFamily="34" charset="0"/>
              </a:rPr>
            </a:br>
            <a:r>
              <a:rPr lang="ru-RU" sz="2400" b="1" spc="-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>медико-санитарную помощь»</a:t>
            </a: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rgbClr val="F13E45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774796" y="1428676"/>
            <a:ext cx="2019319" cy="578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НОВОЙ МОДЕЛИ МЕДИЦИНСКОЙ ОРГАНИЗАЦИИ,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</a:t>
            </a:r>
            <a:r>
              <a:rPr lang="ru-RU" sz="1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>№1 </a:t>
            </a:r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Управление потоками пациентов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52413" y="1131888"/>
            <a:ext cx="8640762" cy="663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200" b="1" dirty="0">
                <a:latin typeface="Arial" pitchFamily="34"/>
              </a:rPr>
              <a:t>1.3. Последовательность действий пациента в потоке процесса оказания ему медицинской помощи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662953"/>
              </p:ext>
            </p:extLst>
          </p:nvPr>
        </p:nvGraphicFramePr>
        <p:xfrm>
          <a:off x="252413" y="1852910"/>
          <a:ext cx="1817019" cy="84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Не более 1 действия, порождающего возврат</a:t>
                      </a:r>
                      <a:br>
                        <a:rPr lang="ru-RU" sz="1000" dirty="0" smtClean="0">
                          <a:latin typeface="Arial" pitchFamily="34"/>
                        </a:rPr>
                      </a:br>
                      <a:r>
                        <a:rPr lang="ru-RU" sz="1000" dirty="0" smtClean="0">
                          <a:latin typeface="Arial" pitchFamily="34"/>
                        </a:rPr>
                        <a:t>по потоку  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160184"/>
              </p:ext>
            </p:extLst>
          </p:nvPr>
        </p:nvGraphicFramePr>
        <p:xfrm>
          <a:off x="2287467" y="1852910"/>
          <a:ext cx="2132133" cy="1457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1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Картирование  процесса выписки рецептов при льготном лекарственном обеспечении, выдачи листков нетрудоспособности, справок и пр.; схема расположения кабинетов, поэтажный план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117177"/>
              </p:ext>
            </p:extLst>
          </p:nvPr>
        </p:nvGraphicFramePr>
        <p:xfrm>
          <a:off x="252413" y="2781060"/>
          <a:ext cx="1817019" cy="130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Например: выписка рецептов при льготном лекарственном обеспечении, листков нетрудоспособности, справок и пр.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24107" r="4583" b="11255"/>
          <a:stretch/>
        </p:blipFill>
        <p:spPr>
          <a:xfrm>
            <a:off x="4512475" y="1749963"/>
            <a:ext cx="4442142" cy="17819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t="30741" r="16917" b="27416"/>
          <a:stretch/>
        </p:blipFill>
        <p:spPr>
          <a:xfrm>
            <a:off x="5410773" y="3588813"/>
            <a:ext cx="3052583" cy="1148287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175285" y="1853208"/>
            <a:ext cx="0" cy="25799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279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159659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</a:t>
            </a:r>
            <a:r>
              <a:rPr lang="ru-RU" sz="1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>№1 </a:t>
            </a:r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Управление потоками пациентов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829050"/>
            <a:ext cx="9097962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Провести мероприятия: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dirty="0" smtClean="0"/>
              <a:t>    - Составить схемы движения пациентов (ЭВН, ДЛО, выписка справок)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dirty="0" smtClean="0"/>
              <a:t>    - Проанализировать маршруты пациентов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dirty="0" smtClean="0"/>
              <a:t>    - Определить количество</a:t>
            </a:r>
            <a:r>
              <a:rPr lang="en-US" sz="1600" dirty="0" smtClean="0"/>
              <a:t> </a:t>
            </a:r>
            <a:r>
              <a:rPr lang="ru-RU" sz="1600" dirty="0" smtClean="0"/>
              <a:t>возвратов по потоку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Текущее состояние: 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dirty="0" smtClean="0"/>
              <a:t>    - При оформлении листка нетрудоспособности зафиксировано 3 возврата по потоку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dirty="0" smtClean="0"/>
              <a:t>    - При оформлении льготного лекарственного препарата  3 возврата по потоку</a:t>
            </a:r>
            <a:endParaRPr lang="ru-RU" sz="1600" dirty="0"/>
          </a:p>
        </p:txBody>
      </p:sp>
      <p:pic>
        <p:nvPicPr>
          <p:cNvPr id="6" name="Picture 2" descr="C:\Users\Komp-5\Desktop\IMG-20181123-WA0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51"/>
          <a:stretch/>
        </p:blipFill>
        <p:spPr bwMode="auto">
          <a:xfrm>
            <a:off x="502051" y="3050728"/>
            <a:ext cx="1936349" cy="200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Komp-5\Desktop\IMG-20181123-WA00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71"/>
          <a:stretch/>
        </p:blipFill>
        <p:spPr bwMode="auto">
          <a:xfrm>
            <a:off x="3157239" y="3014756"/>
            <a:ext cx="1831856" cy="207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Komp-5\Desktop\IMG-20181123-WA00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62"/>
          <a:stretch/>
        </p:blipFill>
        <p:spPr bwMode="auto">
          <a:xfrm>
            <a:off x="5959371" y="3007852"/>
            <a:ext cx="1933345" cy="208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1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159659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</a:t>
            </a:r>
            <a:r>
              <a:rPr lang="ru-RU" sz="1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>№1 </a:t>
            </a:r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Управление потоками пациентов</a:t>
            </a: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161978" y="1714959"/>
            <a:ext cx="4728414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  <a:latin typeface="Segoe UI Light" pitchFamily="34" charset="0"/>
              </a:rPr>
              <a:t>Решение:</a:t>
            </a:r>
          </a:p>
          <a:p>
            <a:r>
              <a:rPr lang="ru-RU" altLang="ru-RU" sz="1200" b="1" dirty="0">
                <a:solidFill>
                  <a:srgbClr val="002060"/>
                </a:solidFill>
                <a:latin typeface="Segoe UI Light" pitchFamily="34" charset="0"/>
              </a:rPr>
              <a:t>- </a:t>
            </a:r>
            <a:r>
              <a:rPr lang="ru-RU" altLang="ru-RU" sz="2000" b="1" dirty="0">
                <a:latin typeface="Segoe UI Light" pitchFamily="34" charset="0"/>
              </a:rPr>
              <a:t> Реализация проекта  </a:t>
            </a:r>
            <a:r>
              <a:rPr lang="ru-RU" altLang="ru-RU" sz="2000" dirty="0">
                <a:latin typeface="Segoe UI Light" pitchFamily="34" charset="0"/>
              </a:rPr>
              <a:t>«Проведение врачебной комиссии при продлении листа нетрудоспособности с необходимостью выписки нового бланка ЛН»</a:t>
            </a:r>
          </a:p>
          <a:p>
            <a:endParaRPr lang="ru-RU" altLang="ru-RU" sz="1200" dirty="0">
              <a:solidFill>
                <a:srgbClr val="002060"/>
              </a:solidFill>
              <a:latin typeface="Segoe UI Light" pitchFamily="34" charset="0"/>
            </a:endParaRPr>
          </a:p>
          <a:p>
            <a:pPr>
              <a:buFontTx/>
              <a:buChar char="-"/>
            </a:pPr>
            <a:endParaRPr lang="ru-RU" altLang="ru-RU" sz="1200" dirty="0">
              <a:solidFill>
                <a:srgbClr val="002060"/>
              </a:solidFill>
              <a:latin typeface="Segoe UI Light" pitchFamily="34" charset="0"/>
            </a:endParaRPr>
          </a:p>
        </p:txBody>
      </p:sp>
      <p:pic>
        <p:nvPicPr>
          <p:cNvPr id="10" name="Содержимое 6" descr="план передвижения 281018 (2) Model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70" y="467436"/>
            <a:ext cx="4502792" cy="463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65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rgbClr val="C00000"/>
                </a:solidFill>
              </a:rPr>
              <a:t>Паспорт проекта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4" name="Содержимое 10" descr="УДМУРТИЯ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t="4351" r="2240" b="18694"/>
          <a:stretch/>
        </p:blipFill>
        <p:spPr>
          <a:xfrm>
            <a:off x="192506" y="629206"/>
            <a:ext cx="8786593" cy="42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НОВОЙ МОДЕЛИ МЕДИЦИНСКОЙ ОРГАНИЗАЦИИ,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2  Качество пространства  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52413" y="1131888"/>
            <a:ext cx="8640762" cy="663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200" b="1" dirty="0">
                <a:latin typeface="Arial" pitchFamily="34"/>
              </a:rPr>
              <a:t>2.1. Количество мест в зоне (зонах) комфортного ожидания для пациентов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095526"/>
              </p:ext>
            </p:extLst>
          </p:nvPr>
        </p:nvGraphicFramePr>
        <p:xfrm>
          <a:off x="252413" y="1852910"/>
          <a:ext cx="1817019" cy="1152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Arial" pitchFamily="34"/>
                        </a:rPr>
                        <a:t>Не менее 1 места в зоне </a:t>
                      </a:r>
                      <a:br>
                        <a:rPr lang="ru-RU" sz="1000" dirty="0" smtClean="0">
                          <a:latin typeface="Arial" pitchFamily="34"/>
                        </a:rPr>
                      </a:br>
                      <a:r>
                        <a:rPr lang="ru-RU" sz="1000" dirty="0" smtClean="0">
                          <a:latin typeface="Arial" pitchFamily="34"/>
                        </a:rPr>
                        <a:t>(1 посадочное место для размещения 1 посетителя), на 200 посещений плановой мощности</a:t>
                      </a: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539442"/>
              </p:ext>
            </p:extLst>
          </p:nvPr>
        </p:nvGraphicFramePr>
        <p:xfrm>
          <a:off x="2287467" y="1852910"/>
          <a:ext cx="3185181" cy="100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Расчет количества мест в зоне комфортного ожидания для пациентов в соответствии с плановой мощностью; визуальный осмотр зон (зоны) комфортного ожидания для пациентов</a:t>
                      </a: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042776"/>
              </p:ext>
            </p:extLst>
          </p:nvPr>
        </p:nvGraphicFramePr>
        <p:xfrm>
          <a:off x="252413" y="3139200"/>
          <a:ext cx="1817019" cy="84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Описание зоны комфортного </a:t>
                      </a:r>
                      <a:r>
                        <a:rPr lang="ru-RU" sz="1000" i="1" dirty="0" smtClean="0">
                          <a:latin typeface="Arial" pitchFamily="34"/>
                        </a:rPr>
                        <a:t>ожидания</a:t>
                      </a:r>
                      <a:r>
                        <a:rPr lang="ru-RU" sz="1000" dirty="0" smtClean="0">
                          <a:latin typeface="Arial" pitchFamily="34"/>
                        </a:rPr>
                        <a:t> для пациентов (приложение 1)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5806440" y="1554480"/>
            <a:ext cx="2476500" cy="3177566"/>
            <a:chOff x="5744845" y="1554480"/>
            <a:chExt cx="2797175" cy="3589020"/>
          </a:xfrm>
        </p:grpSpPr>
        <p:sp>
          <p:nvSpPr>
            <p:cNvPr id="10" name="Прямоугольник с двумя скругленными соседними углами 9"/>
            <p:cNvSpPr/>
            <p:nvPr/>
          </p:nvSpPr>
          <p:spPr>
            <a:xfrm>
              <a:off x="5744845" y="1554480"/>
              <a:ext cx="2797175" cy="1691640"/>
            </a:xfrm>
            <a:prstGeom prst="round2SameRect">
              <a:avLst>
                <a:gd name="adj1" fmla="val 11269"/>
                <a:gd name="adj2" fmla="val 0"/>
              </a:avLst>
            </a:prstGeom>
            <a:blipFill>
              <a:blip r:embed="rId2"/>
              <a:srcRect/>
              <a:stretch>
                <a:fillRect l="-5177" t="-32579" r="-5177" b="-210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>
              <a:off x="5744845" y="3451860"/>
              <a:ext cx="2797175" cy="1691640"/>
            </a:xfrm>
            <a:prstGeom prst="round2SameRect">
              <a:avLst>
                <a:gd name="adj1" fmla="val 11269"/>
                <a:gd name="adj2" fmla="val 0"/>
              </a:avLst>
            </a:prstGeom>
            <a:blipFill>
              <a:blip r:embed="rId3"/>
              <a:srcRect/>
              <a:stretch>
                <a:fillRect l="-5177" t="-33710" r="-5177" b="-931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806440" y="1554481"/>
            <a:ext cx="2476500" cy="597454"/>
            <a:chOff x="5806440" y="1554481"/>
            <a:chExt cx="2476500" cy="597454"/>
          </a:xfrm>
        </p:grpSpPr>
        <p:sp>
          <p:nvSpPr>
            <p:cNvPr id="20" name="Прямоугольник с двумя скругленными соседними углами 19"/>
            <p:cNvSpPr/>
            <p:nvPr/>
          </p:nvSpPr>
          <p:spPr>
            <a:xfrm>
              <a:off x="58064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27" y="1578199"/>
              <a:ext cx="348574" cy="348574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5806440" y="3234340"/>
            <a:ext cx="2476500" cy="597454"/>
            <a:chOff x="5806440" y="1554481"/>
            <a:chExt cx="2476500" cy="597454"/>
          </a:xfrm>
        </p:grpSpPr>
        <p:sp>
          <p:nvSpPr>
            <p:cNvPr id="26" name="Прямоугольник с двумя скругленными соседними углами 25"/>
            <p:cNvSpPr/>
            <p:nvPr/>
          </p:nvSpPr>
          <p:spPr>
            <a:xfrm>
              <a:off x="58064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27" y="1578199"/>
              <a:ext cx="348574" cy="348574"/>
            </a:xfrm>
            <a:prstGeom prst="rect">
              <a:avLst/>
            </a:prstGeom>
          </p:spPr>
        </p:pic>
      </p:grpSp>
      <p:cxnSp>
        <p:nvCxnSpPr>
          <p:cNvPr id="28" name="Прямая соединительная линия 27"/>
          <p:cNvCxnSpPr/>
          <p:nvPr/>
        </p:nvCxnSpPr>
        <p:spPr>
          <a:xfrm>
            <a:off x="2175285" y="1853208"/>
            <a:ext cx="0" cy="25799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8581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6249121" y="1036319"/>
            <a:ext cx="2476500" cy="1693356"/>
            <a:chOff x="6203401" y="2811748"/>
            <a:chExt cx="2476500" cy="1693356"/>
          </a:xfrm>
        </p:grpSpPr>
        <p:sp>
          <p:nvSpPr>
            <p:cNvPr id="7" name="Прямоугольник с двумя скругленными соседними углами 6"/>
            <p:cNvSpPr/>
            <p:nvPr/>
          </p:nvSpPr>
          <p:spPr>
            <a:xfrm>
              <a:off x="6203401" y="2811748"/>
              <a:ext cx="2476500" cy="1693356"/>
            </a:xfrm>
            <a:prstGeom prst="round2SameRect">
              <a:avLst>
                <a:gd name="adj1" fmla="val 11269"/>
                <a:gd name="adj2" fmla="val 0"/>
              </a:avLst>
            </a:prstGeom>
            <a:blipFill>
              <a:blip r:embed="rId2"/>
              <a:srcRect/>
              <a:stretch>
                <a:fillRect l="-7388" t="-9653" r="-3074" b="-1684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с двумя скругленными соседними углами 11"/>
            <p:cNvSpPr/>
            <p:nvPr/>
          </p:nvSpPr>
          <p:spPr>
            <a:xfrm>
              <a:off x="6203401" y="2811748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788" y="2835466"/>
              <a:ext cx="348574" cy="348574"/>
            </a:xfrm>
            <a:prstGeom prst="rect">
              <a:avLst/>
            </a:prstGeom>
          </p:spPr>
        </p:pic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ЗОНА КОМФОРТНОГО ОЖИДАНИЯ</a:t>
            </a:r>
            <a:endParaRPr lang="ru-RU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6249121" y="2834639"/>
            <a:ext cx="2476500" cy="1693356"/>
            <a:chOff x="6203401" y="1131888"/>
            <a:chExt cx="2476500" cy="1693356"/>
          </a:xfrm>
        </p:grpSpPr>
        <p:sp>
          <p:nvSpPr>
            <p:cNvPr id="6" name="Прямоугольник с двумя скругленными соседними углами 5"/>
            <p:cNvSpPr/>
            <p:nvPr/>
          </p:nvSpPr>
          <p:spPr>
            <a:xfrm>
              <a:off x="6203401" y="1131888"/>
              <a:ext cx="2476500" cy="1693356"/>
            </a:xfrm>
            <a:prstGeom prst="round2SameRect">
              <a:avLst>
                <a:gd name="adj1" fmla="val 11269"/>
                <a:gd name="adj2" fmla="val 0"/>
              </a:avLst>
            </a:prstGeom>
            <a:blipFill>
              <a:blip r:embed="rId4"/>
              <a:srcRect/>
              <a:stretch>
                <a:fillRect t="-5568" b="-1089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с двумя скругленными соседними углами 8"/>
            <p:cNvSpPr/>
            <p:nvPr/>
          </p:nvSpPr>
          <p:spPr>
            <a:xfrm>
              <a:off x="6203401" y="1131889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788" y="1155607"/>
              <a:ext cx="348574" cy="348574"/>
            </a:xfrm>
            <a:prstGeom prst="rect">
              <a:avLst/>
            </a:prstGeom>
          </p:spPr>
        </p:pic>
      </p:grp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599880"/>
              </p:ext>
            </p:extLst>
          </p:nvPr>
        </p:nvGraphicFramePr>
        <p:xfrm>
          <a:off x="252413" y="1655572"/>
          <a:ext cx="1481137" cy="78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1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Зона комфортного ожидания 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0" marR="36000"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0" marR="36000"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173854"/>
              </p:ext>
            </p:extLst>
          </p:nvPr>
        </p:nvGraphicFramePr>
        <p:xfrm>
          <a:off x="1876425" y="1768345"/>
          <a:ext cx="2038350" cy="1271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1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Формат «минимум»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0" marR="0"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48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место для сидения (1 посадочное место для размещения 1 посетителя) (стул или кушетка)), кулер с водой и одноразовыми стаканами, не менее </a:t>
                      </a:r>
                      <a:br>
                        <a:rPr lang="ru-RU" sz="900" dirty="0" smtClean="0">
                          <a:effectLst/>
                        </a:rPr>
                      </a:br>
                      <a:r>
                        <a:rPr lang="ru-RU" sz="900" dirty="0" smtClean="0">
                          <a:effectLst/>
                        </a:rPr>
                        <a:t>1 места на 200 посещений плановой мощности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943745"/>
              </p:ext>
            </p:extLst>
          </p:nvPr>
        </p:nvGraphicFramePr>
        <p:xfrm>
          <a:off x="1876425" y="3411518"/>
          <a:ext cx="1981200" cy="605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05246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</a:rPr>
                        <a:t>детский стол, стул, карандаши, бумага,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</a:rPr>
                        <a:t>не менее 1 игровой зоны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973022"/>
              </p:ext>
            </p:extLst>
          </p:nvPr>
        </p:nvGraphicFramePr>
        <p:xfrm>
          <a:off x="4056380" y="1768345"/>
          <a:ext cx="2038350" cy="1704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1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Формат «максимум»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0" marR="0"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0518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мягкое место для сидения (диван или кресло), кулер с горячей и холодной водой, одноразовыми стаканами, вендинговые аппараты, кондиционер (сплит-система), телевизор (монитор) для демонстрации видеоматериалов профилактической направленности </a:t>
                      </a:r>
                      <a:br>
                        <a:rPr lang="ru-RU" sz="900" dirty="0" smtClean="0">
                          <a:effectLst/>
                        </a:rPr>
                      </a:br>
                      <a:r>
                        <a:rPr lang="ru-RU" sz="900" dirty="0" smtClean="0">
                          <a:effectLst/>
                        </a:rPr>
                        <a:t>и др.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606500"/>
              </p:ext>
            </p:extLst>
          </p:nvPr>
        </p:nvGraphicFramePr>
        <p:xfrm>
          <a:off x="4056380" y="3411518"/>
          <a:ext cx="1981200" cy="1347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476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</a:rPr>
                        <a:t>детский стол, стул, игрушки из материалов, предусматривающих обработку моющими средствами, книжки-раскраски, цветные карандаши, предусматривается наличие телевизора (монитора) </a:t>
                      </a:r>
                      <a:b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</a:rPr>
                        <a:t>для трансляции мультфильмов</a:t>
                      </a:r>
                      <a:endParaRPr lang="ru-RU" sz="9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128473"/>
              </p:ext>
            </p:extLst>
          </p:nvPr>
        </p:nvGraphicFramePr>
        <p:xfrm>
          <a:off x="252413" y="2984419"/>
          <a:ext cx="1481137" cy="78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1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Детская </a:t>
                      </a:r>
                      <a:b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игровая зона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0" marR="36000"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0" marR="36000"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8" name="Прямоугольник с двумя скругленными соседними углами 27"/>
          <p:cNvSpPr/>
          <p:nvPr/>
        </p:nvSpPr>
        <p:spPr>
          <a:xfrm>
            <a:off x="252413" y="1036319"/>
            <a:ext cx="1492567" cy="590495"/>
          </a:xfrm>
          <a:prstGeom prst="round2Same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9" name="Прямоугольник 28"/>
          <p:cNvSpPr/>
          <p:nvPr/>
        </p:nvSpPr>
        <p:spPr>
          <a:xfrm>
            <a:off x="252413" y="1040500"/>
            <a:ext cx="1492567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Вид зоны </a:t>
            </a:r>
            <a:r>
              <a:rPr lang="ru-RU" sz="1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комфортного </a:t>
            </a:r>
            <a:r>
              <a:rPr lang="ru-RU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ожидания</a:t>
            </a:r>
          </a:p>
        </p:txBody>
      </p:sp>
      <p:sp>
        <p:nvSpPr>
          <p:cNvPr id="30" name="Прямоугольник с двумя скругленными соседними углами 29"/>
          <p:cNvSpPr/>
          <p:nvPr/>
        </p:nvSpPr>
        <p:spPr>
          <a:xfrm>
            <a:off x="1876425" y="1036319"/>
            <a:ext cx="4219575" cy="590495"/>
          </a:xfrm>
          <a:prstGeom prst="round2Same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1" name="Прямоугольник 30"/>
          <p:cNvSpPr/>
          <p:nvPr/>
        </p:nvSpPr>
        <p:spPr>
          <a:xfrm>
            <a:off x="1876425" y="1120739"/>
            <a:ext cx="4219575" cy="4216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Описание зоны </a:t>
            </a:r>
          </a:p>
          <a:p>
            <a:pPr algn="ctr">
              <a:lnSpc>
                <a:spcPct val="107000"/>
              </a:lnSpc>
            </a:pPr>
            <a:r>
              <a:rPr lang="ru-RU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комфортного ожидания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801905" y="1632114"/>
            <a:ext cx="0" cy="2895881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983037" y="1685925"/>
            <a:ext cx="0" cy="2842070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9979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 smtClean="0"/>
              <a:t>ЗОНА КОМФОРТНОГО ОЖИДАНИЯ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29788" y="629206"/>
            <a:ext cx="4402668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Целевое значение: не менее 1 места (1 посадочное место для размещения 1 посетителя), на 200 посещений плановой мощности </a:t>
            </a:r>
          </a:p>
          <a:p>
            <a:pPr marL="0" indent="0"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Исходное состояние:</a:t>
            </a:r>
          </a:p>
          <a:p>
            <a:pPr marL="0" indent="0" algn="just">
              <a:buNone/>
            </a:pPr>
            <a:r>
              <a:rPr lang="ru-RU" altLang="ru-RU" sz="1600" dirty="0" smtClean="0"/>
              <a:t>количество </a:t>
            </a:r>
            <a:r>
              <a:rPr lang="ru-RU" altLang="ru-RU" sz="1600" dirty="0"/>
              <a:t>посещений в смену - 1250, комфортные места ожидания отсутствовали. </a:t>
            </a:r>
          </a:p>
          <a:p>
            <a:pPr marL="0" indent="0">
              <a:buNone/>
            </a:pPr>
            <a:r>
              <a:rPr lang="ru-RU" sz="1600" dirty="0" smtClean="0"/>
              <a:t>Должно быть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6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мест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 зоне </a:t>
            </a:r>
            <a:r>
              <a:rPr lang="ru-RU" sz="1600" dirty="0" smtClean="0">
                <a:latin typeface="Times New Roman" panose="02020603050405020304" pitchFamily="18" charset="0"/>
              </a:rPr>
              <a:t>комфортного ожидания</a:t>
            </a:r>
          </a:p>
          <a:p>
            <a:pPr marL="0" indent="0"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План мероприятий:</a:t>
            </a:r>
          </a:p>
          <a:p>
            <a:pPr marL="0" indent="0" algn="just">
              <a:buNone/>
            </a:pPr>
            <a:r>
              <a:rPr lang="ru-RU" sz="1600" dirty="0"/>
              <a:t>оборудованы 2</a:t>
            </a:r>
            <a:r>
              <a:rPr lang="ru-RU" altLang="ru-RU" sz="1600" dirty="0"/>
              <a:t> зоны комфортного ожидания пациентов в местах ожидания приема врачей </a:t>
            </a:r>
            <a:r>
              <a:rPr lang="ru-RU" sz="1600" dirty="0"/>
              <a:t>- установлены мягкие диваны и автоматы со </a:t>
            </a:r>
            <a:r>
              <a:rPr lang="ru-RU" sz="1600" dirty="0" err="1"/>
              <a:t>снековой</a:t>
            </a:r>
            <a:r>
              <a:rPr lang="ru-RU" sz="1600" dirty="0"/>
              <a:t> продукцией и напитками.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 smtClean="0"/>
          </a:p>
        </p:txBody>
      </p:sp>
      <p:pic>
        <p:nvPicPr>
          <p:cNvPr id="6" name="Рисунок 5" descr="зона ожид комфор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2456" y="1185519"/>
            <a:ext cx="4429639" cy="29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85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 smtClean="0"/>
              <a:t>ЗОНА КОМФОРТНОГО ОЖИДАНИЯ</a:t>
            </a:r>
            <a:endParaRPr lang="ru-RU" dirty="0"/>
          </a:p>
        </p:txBody>
      </p:sp>
      <p:sp>
        <p:nvSpPr>
          <p:cNvPr id="5" name="Прямоугольник 9"/>
          <p:cNvSpPr>
            <a:spLocks noChangeArrowheads="1"/>
          </p:cNvSpPr>
          <p:nvPr/>
        </p:nvSpPr>
        <p:spPr bwMode="auto">
          <a:xfrm>
            <a:off x="164864" y="613702"/>
            <a:ext cx="631564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rgbClr val="C00000"/>
                </a:solidFill>
                <a:latin typeface="Segoe UI Light" pitchFamily="34" charset="0"/>
              </a:rPr>
              <a:t>Решение:</a:t>
            </a:r>
          </a:p>
          <a:p>
            <a:r>
              <a:rPr lang="ru-RU" altLang="ru-RU" sz="1200" dirty="0">
                <a:solidFill>
                  <a:srgbClr val="002060"/>
                </a:solidFill>
                <a:latin typeface="Segoe UI Light" pitchFamily="34" charset="0"/>
              </a:rPr>
              <a:t>Поликлиника рассчитана  на 360 посещений в смену</a:t>
            </a:r>
          </a:p>
          <a:p>
            <a:r>
              <a:rPr lang="ru-RU" altLang="ru-RU" sz="1200" dirty="0">
                <a:solidFill>
                  <a:srgbClr val="002060"/>
                </a:solidFill>
                <a:latin typeface="Segoe UI Light" pitchFamily="34" charset="0"/>
              </a:rPr>
              <a:t>Имеется 3 зоны комфортного ожидания пациентов</a:t>
            </a:r>
          </a:p>
          <a:p>
            <a:r>
              <a:rPr lang="ru-RU" altLang="ru-RU" sz="1200" dirty="0">
                <a:solidFill>
                  <a:srgbClr val="002060"/>
                </a:solidFill>
                <a:latin typeface="Segoe UI Light" pitchFamily="34" charset="0"/>
              </a:rPr>
              <a:t>в холле регистратуры, в отделении профилактики, в местах ожидания приема врачей</a:t>
            </a:r>
          </a:p>
        </p:txBody>
      </p:sp>
      <p:pic>
        <p:nvPicPr>
          <p:cNvPr id="6" name="Содержимое 6" descr="план передвижения 281018 (2) Model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4" y="3463774"/>
            <a:ext cx="3116674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6" descr="план передвижения 281018 (2) Model (1)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9929" y="1739684"/>
            <a:ext cx="2873375" cy="1539875"/>
          </a:xfrm>
        </p:spPr>
      </p:pic>
      <p:pic>
        <p:nvPicPr>
          <p:cNvPr id="8" name="Рисунок 7" descr="C:\Users\NBogdanova\Downloads\image-0-02-04-72a89800546988705e89b9d909805b383e25a8685614e4b04a6188db7515649d-V.jpg"/>
          <p:cNvPicPr/>
          <p:nvPr/>
        </p:nvPicPr>
        <p:blipFill>
          <a:blip r:embed="rId4"/>
          <a:srcRect l="24897" t="4042" b="35350"/>
          <a:stretch>
            <a:fillRect/>
          </a:stretch>
        </p:blipFill>
        <p:spPr bwMode="auto">
          <a:xfrm>
            <a:off x="6359368" y="72893"/>
            <a:ext cx="2448571" cy="2092573"/>
          </a:xfrm>
          <a:prstGeom prst="rect">
            <a:avLst/>
          </a:prstGeom>
        </p:spPr>
      </p:pic>
      <p:pic>
        <p:nvPicPr>
          <p:cNvPr id="9" name="Picture 3"/>
          <p:cNvPicPr/>
          <p:nvPr/>
        </p:nvPicPr>
        <p:blipFill>
          <a:blip r:embed="rId5"/>
          <a:srcRect l="18270" b="15225"/>
          <a:stretch/>
        </p:blipFill>
        <p:spPr>
          <a:xfrm rot="10800000">
            <a:off x="3486588" y="3567112"/>
            <a:ext cx="2460055" cy="1501562"/>
          </a:xfrm>
          <a:prstGeom prst="rect">
            <a:avLst/>
          </a:prstGeom>
          <a:ln>
            <a:noFill/>
          </a:ln>
        </p:spPr>
      </p:pic>
      <p:pic>
        <p:nvPicPr>
          <p:cNvPr id="10" name="Picture 4" descr="C:\Users\User\Desktop\Фотоаппарат\Фото\_DSC78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0506" y="2244162"/>
            <a:ext cx="1870781" cy="282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D:\DCIM\100CANON\IMG_22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670" y="1571545"/>
            <a:ext cx="2643206" cy="176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6727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ЗОНА КОМФОРТНОГО ОЖИДАНИЯ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646639" y="1131888"/>
            <a:ext cx="2750099" cy="1693356"/>
            <a:chOff x="6203400" y="2811748"/>
            <a:chExt cx="2750099" cy="1693356"/>
          </a:xfrm>
        </p:grpSpPr>
        <p:sp>
          <p:nvSpPr>
            <p:cNvPr id="5" name="Прямоугольник с двумя скругленными соседними углами 4"/>
            <p:cNvSpPr/>
            <p:nvPr/>
          </p:nvSpPr>
          <p:spPr>
            <a:xfrm>
              <a:off x="6203400" y="2811748"/>
              <a:ext cx="2750099" cy="1693356"/>
            </a:xfrm>
            <a:prstGeom prst="round2SameRect">
              <a:avLst>
                <a:gd name="adj1" fmla="val 11269"/>
                <a:gd name="adj2" fmla="val 0"/>
              </a:avLst>
            </a:prstGeom>
            <a:blipFill>
              <a:blip r:embed="rId2"/>
              <a:srcRect/>
              <a:stretch>
                <a:fillRect l="-6652" t="-9653" r="-2217" b="-1540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с двумя скругленными соседними углами 5"/>
            <p:cNvSpPr/>
            <p:nvPr/>
          </p:nvSpPr>
          <p:spPr>
            <a:xfrm>
              <a:off x="6203401" y="2811748"/>
              <a:ext cx="2750098" cy="597454"/>
            </a:xfrm>
            <a:prstGeom prst="round2SameRect">
              <a:avLst>
                <a:gd name="adj1" fmla="val 31999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788" y="2835466"/>
              <a:ext cx="348574" cy="348574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1646639" y="3043744"/>
            <a:ext cx="2750099" cy="1693356"/>
            <a:chOff x="6203400" y="2811748"/>
            <a:chExt cx="2750099" cy="1693356"/>
          </a:xfrm>
        </p:grpSpPr>
        <p:sp>
          <p:nvSpPr>
            <p:cNvPr id="13" name="Прямоугольник с двумя скругленными соседними углами 12"/>
            <p:cNvSpPr/>
            <p:nvPr/>
          </p:nvSpPr>
          <p:spPr>
            <a:xfrm>
              <a:off x="6203400" y="2811748"/>
              <a:ext cx="2750099" cy="1693356"/>
            </a:xfrm>
            <a:prstGeom prst="round2SameRect">
              <a:avLst>
                <a:gd name="adj1" fmla="val 11269"/>
                <a:gd name="adj2" fmla="val 0"/>
              </a:avLst>
            </a:prstGeom>
            <a:blipFill>
              <a:blip r:embed="rId4"/>
              <a:srcRect/>
              <a:stretch>
                <a:fillRect l="-6652" t="-9653" r="-2217" b="-1540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с двумя скругленными соседними углами 13"/>
            <p:cNvSpPr/>
            <p:nvPr/>
          </p:nvSpPr>
          <p:spPr>
            <a:xfrm>
              <a:off x="6203401" y="2811748"/>
              <a:ext cx="2750098" cy="597454"/>
            </a:xfrm>
            <a:prstGeom prst="round2SameRect">
              <a:avLst>
                <a:gd name="adj1" fmla="val 31467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788" y="2835466"/>
              <a:ext cx="348574" cy="348574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4732739" y="1131888"/>
            <a:ext cx="2750099" cy="1693356"/>
            <a:chOff x="6203400" y="2811748"/>
            <a:chExt cx="2750099" cy="1693356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>
              <a:off x="6203400" y="2811748"/>
              <a:ext cx="2750099" cy="1693356"/>
            </a:xfrm>
            <a:prstGeom prst="round2SameRect">
              <a:avLst>
                <a:gd name="adj1" fmla="val 11269"/>
                <a:gd name="adj2" fmla="val 0"/>
              </a:avLst>
            </a:prstGeom>
            <a:blipFill>
              <a:blip r:embed="rId5"/>
              <a:srcRect/>
              <a:stretch>
                <a:fillRect l="-1108" t="-22570" r="-1108" b="-138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с двумя скругленными соседними углами 17"/>
            <p:cNvSpPr/>
            <p:nvPr/>
          </p:nvSpPr>
          <p:spPr>
            <a:xfrm>
              <a:off x="6203401" y="2811748"/>
              <a:ext cx="2750098" cy="597454"/>
            </a:xfrm>
            <a:prstGeom prst="round2SameRect">
              <a:avLst>
                <a:gd name="adj1" fmla="val 3279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788" y="2835466"/>
              <a:ext cx="348574" cy="348574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4732739" y="3043744"/>
            <a:ext cx="2750099" cy="1693356"/>
            <a:chOff x="6203400" y="2811748"/>
            <a:chExt cx="2750099" cy="1693356"/>
          </a:xfrm>
        </p:grpSpPr>
        <p:sp>
          <p:nvSpPr>
            <p:cNvPr id="21" name="Прямоугольник с двумя скругленными соседними углами 20"/>
            <p:cNvSpPr/>
            <p:nvPr/>
          </p:nvSpPr>
          <p:spPr>
            <a:xfrm>
              <a:off x="6203400" y="2811748"/>
              <a:ext cx="2750099" cy="1693356"/>
            </a:xfrm>
            <a:prstGeom prst="round2SameRect">
              <a:avLst>
                <a:gd name="adj1" fmla="val 11269"/>
                <a:gd name="adj2" fmla="val 0"/>
              </a:avLst>
            </a:prstGeom>
            <a:blipFill>
              <a:blip r:embed="rId6"/>
              <a:srcRect/>
              <a:stretch>
                <a:fillRect l="-8869" t="-9653" r="1" b="-1540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с двумя скругленными соседними углами 21"/>
            <p:cNvSpPr/>
            <p:nvPr/>
          </p:nvSpPr>
          <p:spPr>
            <a:xfrm>
              <a:off x="6203401" y="2811748"/>
              <a:ext cx="2750098" cy="597454"/>
            </a:xfrm>
            <a:prstGeom prst="round2SameRect">
              <a:avLst>
                <a:gd name="adj1" fmla="val 32530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788" y="2835466"/>
              <a:ext cx="348574" cy="348574"/>
            </a:xfrm>
            <a:prstGeom prst="rect">
              <a:avLst/>
            </a:prstGeom>
          </p:spPr>
        </p:pic>
      </p:grpSp>
      <p:sp>
        <p:nvSpPr>
          <p:cNvPr id="24" name="Заголовок 3"/>
          <p:cNvSpPr txBox="1">
            <a:spLocks/>
          </p:cNvSpPr>
          <p:nvPr/>
        </p:nvSpPr>
        <p:spPr>
          <a:xfrm>
            <a:off x="2043600" y="1176004"/>
            <a:ext cx="2253391" cy="4233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Свердловская </a:t>
            </a:r>
            <a:r>
              <a:rPr lang="ru-RU" sz="7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область. </a:t>
            </a:r>
            <a:r>
              <a:rPr lang="ru-RU" sz="7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Детская городская больница г. Первоуральск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129701" y="1176004"/>
            <a:ext cx="2178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</a:rPr>
              <a:t>Пензенская </a:t>
            </a:r>
            <a:r>
              <a:rPr lang="ru-RU" sz="700" b="1" dirty="0" smtClean="0">
                <a:solidFill>
                  <a:schemeClr val="bg1"/>
                </a:solidFill>
              </a:rPr>
              <a:t>область. </a:t>
            </a:r>
            <a:r>
              <a:rPr lang="ru-RU" sz="700" b="1" dirty="0">
                <a:solidFill>
                  <a:schemeClr val="bg1"/>
                </a:solidFill>
              </a:rPr>
              <a:t>ГБУЗ «Городская детская поликлиника» поликлиника № 2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043601" y="3111638"/>
            <a:ext cx="2253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</a:rPr>
              <a:t>г. </a:t>
            </a:r>
            <a:r>
              <a:rPr lang="ru-RU" sz="700" b="1" dirty="0" smtClean="0">
                <a:solidFill>
                  <a:schemeClr val="bg1"/>
                </a:solidFill>
              </a:rPr>
              <a:t>С. Петербург </a:t>
            </a:r>
            <a:r>
              <a:rPr lang="ru-RU" sz="700" b="1" dirty="0">
                <a:solidFill>
                  <a:schemeClr val="bg1"/>
                </a:solidFill>
              </a:rPr>
              <a:t>ГБУЗ «Детская городская поликлиника №68»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129700" y="3078228"/>
            <a:ext cx="2178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</a:rPr>
              <a:t>ГБУЗ Калининградской области «Ладушкинская ГБ»</a:t>
            </a:r>
          </a:p>
        </p:txBody>
      </p:sp>
    </p:spTree>
    <p:extLst>
      <p:ext uri="{BB962C8B-B14F-4D97-AF65-F5344CB8AC3E}">
        <p14:creationId xmlns:p14="http://schemas.microsoft.com/office/powerpoint/2010/main" val="127733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КРИТЕРИИ НОВОЙ МОДЕЛИ МЕДИЦИНСКОЙ ОРГАНИЗАЦИИ, </a:t>
            </a:r>
            <a:br>
              <a:rPr lang="ru-RU" dirty="0" smtClean="0"/>
            </a:br>
            <a:r>
              <a:rPr lang="ru-RU" dirty="0" smtClean="0"/>
              <a:t>ОКАЗЫВАЮЩЕЙ ПЕРВИЧНУЮ МЕДИКО-САНИТАРНУЮ ПОМОЩЬ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2  Качество пространства  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52413" y="1131889"/>
            <a:ext cx="8640762" cy="33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200" b="1" dirty="0">
                <a:latin typeface="Arial" pitchFamily="34"/>
              </a:rPr>
              <a:t>2.2 Организация системы навигации в медицинской организации</a:t>
            </a:r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5806440" y="155448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2"/>
            <a:srcRect/>
            <a:stretch>
              <a:fillRect l="-5177" t="-17149" r="-5177" b="-1753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5806440" y="323434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3"/>
            <a:srcRect/>
            <a:stretch>
              <a:fillRect l="-1692" t="-1" r="-6408" b="-160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5806440" y="1554481"/>
            <a:ext cx="2476500" cy="597454"/>
            <a:chOff x="5806440" y="1554481"/>
            <a:chExt cx="2476500" cy="597454"/>
          </a:xfrm>
        </p:grpSpPr>
        <p:sp>
          <p:nvSpPr>
            <p:cNvPr id="14" name="Прямоугольник с двумя скругленными соседними углами 13"/>
            <p:cNvSpPr/>
            <p:nvPr/>
          </p:nvSpPr>
          <p:spPr>
            <a:xfrm>
              <a:off x="58064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27" y="1578199"/>
              <a:ext cx="348574" cy="348574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5806440" y="3234340"/>
            <a:ext cx="2476500" cy="597454"/>
            <a:chOff x="5806440" y="1554481"/>
            <a:chExt cx="2476500" cy="597454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>
              <a:off x="58064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27" y="1578199"/>
              <a:ext cx="348574" cy="348574"/>
            </a:xfrm>
            <a:prstGeom prst="rect">
              <a:avLst/>
            </a:prstGeom>
          </p:spPr>
        </p:pic>
      </p:grp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44102"/>
              </p:ext>
            </p:extLst>
          </p:nvPr>
        </p:nvGraphicFramePr>
        <p:xfrm>
          <a:off x="252413" y="1852910"/>
          <a:ext cx="1817019" cy="1609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Поиск необходимой информации об объекте (кабинете, отделении, подразделении и пр.), в том числе в точке ветвления маршрута, занимает не более 30 секунд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458563"/>
              </p:ext>
            </p:extLst>
          </p:nvPr>
        </p:nvGraphicFramePr>
        <p:xfrm>
          <a:off x="2287467" y="1852910"/>
          <a:ext cx="3185181" cy="130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Визуальный осмотр, движение по потоку процесса оказания медицинской помощи (силами сотрудника Центра организации первичной медико-санитарной помощи, сотрудника иной медицинской организации, пациента, представителя общественного совета и пр.)</a:t>
                      </a: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2175285" y="1853208"/>
            <a:ext cx="0" cy="25799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50401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475900"/>
              </p:ext>
            </p:extLst>
          </p:nvPr>
        </p:nvGraphicFramePr>
        <p:xfrm>
          <a:off x="912688" y="1131888"/>
          <a:ext cx="7269288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7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45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ru-RU" sz="1000" dirty="0" smtClean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r"/>
                      <a:r>
                        <a:rPr lang="ru-RU" sz="10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Выравнивание нагрузки </a:t>
                      </a:r>
                      <a:endParaRPr lang="ru-RU" sz="10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buClr>
                          <a:srgbClr val="158466"/>
                        </a:buClr>
                        <a:buSzPct val="100000"/>
                        <a:buNone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Организация процесса работы сотрудников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медицинской организации, при которой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исключаются или минимизируются колебания времени выполнения действий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отдельными специалистами в одном рабочем помещении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530571"/>
              </p:ext>
            </p:extLst>
          </p:nvPr>
        </p:nvGraphicFramePr>
        <p:xfrm>
          <a:off x="847725" y="2024786"/>
          <a:ext cx="7439025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29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7613">
                <a:tc>
                  <a:txBody>
                    <a:bodyPr/>
                    <a:lstStyle/>
                    <a:p>
                      <a:pPr algn="r"/>
                      <a:endParaRPr lang="ru-RU" sz="1000" b="1" kern="1200" dirty="0" smtClean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Зона комфортного ожидания 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buClr>
                          <a:srgbClr val="158466"/>
                        </a:buClr>
                        <a:buSzPct val="100000"/>
                        <a:buNone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Выделенное место в здании медицинской организации,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 предназначенное для людей, сопровождающих пациентов, либо для пациентов, у которых между несколькими приемами, согласно записи,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длительный период ожидания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145424"/>
              </p:ext>
            </p:extLst>
          </p:nvPr>
        </p:nvGraphicFramePr>
        <p:xfrm>
          <a:off x="847725" y="2907997"/>
          <a:ext cx="7439025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29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ru-RU" sz="1000" b="1" kern="1200" dirty="0" smtClean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Инфоцентр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buClr>
                          <a:srgbClr val="158466"/>
                        </a:buClr>
                        <a:buSzPct val="100000"/>
                        <a:buNone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Инструмент агрегации и визуализации информации для оперативного управления и мониторинга процессов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оказания медицинской помощи в медицинской организации. Позволяет выявлять на различных уровнях управления проблемы и обеспечивать эффективную коммуникацию между участниками процессов по их оперативному решению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630866"/>
              </p:ext>
            </p:extLst>
          </p:nvPr>
        </p:nvGraphicFramePr>
        <p:xfrm>
          <a:off x="847726" y="3864610"/>
          <a:ext cx="7439025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6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29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000" b="1" kern="1200" dirty="0" smtClean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latinLnBrk="0" hangingPunct="1"/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Пересечение потоков пациентов 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158466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Одновременное нахождение у одного кабинета пациентов с различной целью посещения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Цель посещения медицинской организации может быть лечебно-диагностической, профилактической (в том числе по поводу диспансерного наблюдения), консультативной, медико-социальной и пр. Пересечение потоков можно устранить как методом разведения их во времени, так и в пространстве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6" name="Заголовок 2"/>
          <p:cNvSpPr>
            <a:spLocks noGrp="1"/>
          </p:cNvSpPr>
          <p:nvPr>
            <p:ph type="title"/>
          </p:nvPr>
        </p:nvSpPr>
        <p:spPr>
          <a:xfrm>
            <a:off x="1875232" y="78325"/>
            <a:ext cx="6811568" cy="556313"/>
          </a:xfrm>
        </p:spPr>
        <p:txBody>
          <a:bodyPr/>
          <a:lstStyle/>
          <a:p>
            <a:r>
              <a:rPr lang="ru-RU" dirty="0"/>
              <a:t>ОСНОВНЫЕ ТЕРМИНЫ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77" y="1059180"/>
            <a:ext cx="253344" cy="244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72" y="3858688"/>
            <a:ext cx="303386" cy="2497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41" y="2845021"/>
            <a:ext cx="257495" cy="2652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50"/>
          <a:stretch/>
        </p:blipFill>
        <p:spPr>
          <a:xfrm>
            <a:off x="1926245" y="1951094"/>
            <a:ext cx="244233" cy="24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3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38819" t="48717" r="51930" b="26629"/>
          <a:stretch/>
        </p:blipFill>
        <p:spPr>
          <a:xfrm>
            <a:off x="7714906" y="2586211"/>
            <a:ext cx="1081699" cy="1621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8" name="Прямоугольник с двумя скругленными соседними углами 27"/>
          <p:cNvSpPr/>
          <p:nvPr/>
        </p:nvSpPr>
        <p:spPr>
          <a:xfrm>
            <a:off x="7714906" y="2589341"/>
            <a:ext cx="1081699" cy="484799"/>
          </a:xfrm>
          <a:prstGeom prst="round2SameRect">
            <a:avLst>
              <a:gd name="adj1" fmla="val 16410"/>
              <a:gd name="adj2" fmla="val 0"/>
            </a:avLst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29" t="9769" r="49642" b="9769"/>
          <a:stretch/>
        </p:blipFill>
        <p:spPr>
          <a:xfrm>
            <a:off x="6633208" y="2586211"/>
            <a:ext cx="1013385" cy="1621415"/>
          </a:xfrm>
          <a:prstGeom prst="roundRect">
            <a:avLst>
              <a:gd name="adj" fmla="val 8594"/>
            </a:avLst>
          </a:prstGeom>
          <a:blipFill>
            <a:blip r:embed="rId4"/>
            <a:srcRect/>
            <a:stretch>
              <a:fillRect l="-1108" t="-22570" r="-1108" b="-1387"/>
            </a:stretch>
          </a:blipFill>
          <a:ln>
            <a:noFill/>
          </a:ln>
        </p:spPr>
      </p:pic>
      <p:sp>
        <p:nvSpPr>
          <p:cNvPr id="27" name="Прямоугольник с двумя скругленными соседними углами 26"/>
          <p:cNvSpPr/>
          <p:nvPr/>
        </p:nvSpPr>
        <p:spPr>
          <a:xfrm>
            <a:off x="6633208" y="2589341"/>
            <a:ext cx="1013385" cy="484799"/>
          </a:xfrm>
          <a:prstGeom prst="round2SameRect">
            <a:avLst>
              <a:gd name="adj1" fmla="val 16410"/>
              <a:gd name="adj2" fmla="val 0"/>
            </a:avLst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33208" y="1302068"/>
            <a:ext cx="2163397" cy="1217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5" name="Прямоугольник с двумя скругленными соседними углами 24"/>
          <p:cNvSpPr/>
          <p:nvPr/>
        </p:nvSpPr>
        <p:spPr>
          <a:xfrm>
            <a:off x="6633208" y="1302068"/>
            <a:ext cx="2163397" cy="484799"/>
          </a:xfrm>
          <a:prstGeom prst="round2SameRect">
            <a:avLst>
              <a:gd name="adj1" fmla="val 21813"/>
              <a:gd name="adj2" fmla="val 0"/>
            </a:avLst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252413" y="1402860"/>
            <a:ext cx="5766691" cy="2182741"/>
            <a:chOff x="0" y="398742"/>
            <a:chExt cx="10264124" cy="388505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667" y="398742"/>
              <a:ext cx="5510720" cy="388505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2320" y="517607"/>
              <a:ext cx="2261804" cy="323886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" r="3521"/>
            <a:stretch/>
          </p:blipFill>
          <p:spPr>
            <a:xfrm>
              <a:off x="0" y="1000010"/>
              <a:ext cx="2746666" cy="3013800"/>
            </a:xfrm>
            <a:prstGeom prst="rect">
              <a:avLst/>
            </a:prstGeom>
          </p:spPr>
        </p:pic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 НАВИГАЦИИ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8" y="1804684"/>
            <a:ext cx="1225365" cy="18449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22" y="1804683"/>
            <a:ext cx="1225365" cy="18449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40" y="1804684"/>
            <a:ext cx="1225365" cy="1844931"/>
          </a:xfrm>
          <a:prstGeom prst="rect">
            <a:avLst/>
          </a:prstGeom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252413" y="865542"/>
            <a:ext cx="6122987" cy="536537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000" dirty="0" smtClean="0"/>
              <a:t>Для </a:t>
            </a:r>
            <a:r>
              <a:rPr lang="ru-RU" sz="1000" dirty="0"/>
              <a:t>формирования будущей навигационной </a:t>
            </a:r>
            <a:r>
              <a:rPr lang="ru-RU" sz="1000" dirty="0" smtClean="0"/>
              <a:t>системы </a:t>
            </a:r>
            <a:r>
              <a:rPr lang="ru-RU" sz="1000" dirty="0"/>
              <a:t>необходимо определить </a:t>
            </a:r>
            <a:r>
              <a:rPr lang="ru-RU" sz="1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ТОЧКИ ПРИНЯТИЯ РЕШЕНИЙ, </a:t>
            </a:r>
            <a:r>
              <a:rPr lang="ru-RU" sz="1000" dirty="0"/>
              <a:t>а также информацию, которая будет в них </a:t>
            </a:r>
            <a:r>
              <a:rPr lang="ru-RU" sz="1000" dirty="0" smtClean="0"/>
              <a:t>размещена</a:t>
            </a:r>
            <a:endParaRPr lang="ru-RU" sz="10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327965" y="3625894"/>
            <a:ext cx="5903689" cy="276932"/>
            <a:chOff x="838200" y="5672406"/>
            <a:chExt cx="10315771" cy="483895"/>
          </a:xfrm>
        </p:grpSpPr>
        <p:sp>
          <p:nvSpPr>
            <p:cNvPr id="12" name="Объект 2"/>
            <p:cNvSpPr txBox="1">
              <a:spLocks/>
            </p:cNvSpPr>
            <p:nvPr/>
          </p:nvSpPr>
          <p:spPr>
            <a:xfrm>
              <a:off x="838200" y="5672406"/>
              <a:ext cx="1905000" cy="4838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800" dirty="0" smtClean="0"/>
                <a:t>Лестницы</a:t>
              </a:r>
              <a:endParaRPr lang="ru-RU" sz="800" dirty="0"/>
            </a:p>
          </p:txBody>
        </p:sp>
        <p:sp>
          <p:nvSpPr>
            <p:cNvPr id="13" name="Объект 2"/>
            <p:cNvSpPr txBox="1">
              <a:spLocks/>
            </p:cNvSpPr>
            <p:nvPr/>
          </p:nvSpPr>
          <p:spPr>
            <a:xfrm>
              <a:off x="4187828" y="5672406"/>
              <a:ext cx="2963232" cy="4838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800" dirty="0" smtClean="0"/>
                <a:t>Пересечение коридоров</a:t>
              </a:r>
              <a:endParaRPr lang="ru-RU" sz="800" dirty="0"/>
            </a:p>
          </p:txBody>
        </p:sp>
        <p:sp>
          <p:nvSpPr>
            <p:cNvPr id="14" name="Объект 2"/>
            <p:cNvSpPr txBox="1">
              <a:spLocks/>
            </p:cNvSpPr>
            <p:nvPr/>
          </p:nvSpPr>
          <p:spPr>
            <a:xfrm>
              <a:off x="8190739" y="5672406"/>
              <a:ext cx="2963232" cy="4838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800" dirty="0" smtClean="0"/>
                <a:t>Лифт</a:t>
              </a:r>
              <a:endParaRPr lang="ru-RU" sz="800" dirty="0"/>
            </a:p>
          </p:txBody>
        </p:sp>
      </p:grpSp>
      <p:sp>
        <p:nvSpPr>
          <p:cNvPr id="16" name="Заголовок 1"/>
          <p:cNvSpPr txBox="1">
            <a:spLocks/>
          </p:cNvSpPr>
          <p:nvPr/>
        </p:nvSpPr>
        <p:spPr>
          <a:xfrm>
            <a:off x="252413" y="4014843"/>
            <a:ext cx="6277927" cy="385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000" b="1" dirty="0">
                <a:solidFill>
                  <a:srgbClr val="0070C0"/>
                </a:solidFill>
              </a:rPr>
              <a:t>Точки принятия </a:t>
            </a:r>
            <a:r>
              <a:rPr lang="ru-RU" sz="1000" b="1" dirty="0" smtClean="0">
                <a:solidFill>
                  <a:srgbClr val="0070C0"/>
                </a:solidFill>
              </a:rPr>
              <a:t>решений – пункты, в которых посетитель принимает решение о дальнейшем маршруте (делает выбор) – вход, регистратура, пересечение коридоров, лифт, лестницы</a:t>
            </a:r>
            <a:endParaRPr lang="ru-RU" sz="1000" b="1" dirty="0">
              <a:solidFill>
                <a:srgbClr val="0070C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83" y="1343318"/>
            <a:ext cx="348574" cy="3485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83" y="2630293"/>
            <a:ext cx="348574" cy="3485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64" y="2630293"/>
            <a:ext cx="348574" cy="3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3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 smtClean="0"/>
              <a:t>СИСТЕМА НАВИГАЦИИ</a:t>
            </a:r>
            <a:endParaRPr lang="ru-RU" dirty="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95133" y="680504"/>
            <a:ext cx="8031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dirty="0" smtClean="0">
                <a:solidFill>
                  <a:srgbClr val="C00000"/>
                </a:solidFill>
                <a:latin typeface="+mn-lt"/>
              </a:rPr>
              <a:t>Проведенные мероприятия:</a:t>
            </a:r>
            <a:endParaRPr lang="ru-RU" altLang="ru-RU" sz="1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object 2"/>
          <p:cNvSpPr txBox="1"/>
          <p:nvPr/>
        </p:nvSpPr>
        <p:spPr>
          <a:xfrm>
            <a:off x="195482" y="968827"/>
            <a:ext cx="50012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5"/>
              </a:spcBef>
            </a:pPr>
            <a:r>
              <a:rPr lang="ru-RU" sz="1400" spc="60" dirty="0" smtClean="0">
                <a:cs typeface="Segoe UI Semilight" panose="020B0402040204020203" pitchFamily="34" charset="0"/>
              </a:rPr>
              <a:t>Перед </a:t>
            </a:r>
            <a:r>
              <a:rPr sz="1400" spc="55" dirty="0" err="1" smtClean="0">
                <a:cs typeface="Segoe UI Semilight" panose="020B0402040204020203" pitchFamily="34" charset="0"/>
              </a:rPr>
              <a:t>айтрекинг-исследовани</a:t>
            </a:r>
            <a:r>
              <a:rPr lang="ru-RU" sz="1400" spc="55" dirty="0" smtClean="0">
                <a:cs typeface="Segoe UI Semilight" panose="020B0402040204020203" pitchFamily="34" charset="0"/>
              </a:rPr>
              <a:t>ем ставились задачи</a:t>
            </a:r>
            <a:r>
              <a:rPr sz="1400" spc="55" dirty="0" smtClean="0">
                <a:cs typeface="Segoe UI Semilight" panose="020B0402040204020203" pitchFamily="34" charset="0"/>
              </a:rPr>
              <a:t>:</a:t>
            </a:r>
            <a:endParaRPr sz="1400" dirty="0">
              <a:cs typeface="Segoe UI Semilight" panose="020B0402040204020203" pitchFamily="34" charset="0"/>
            </a:endParaRPr>
          </a:p>
        </p:txBody>
      </p:sp>
      <p:sp>
        <p:nvSpPr>
          <p:cNvPr id="7" name="object 13"/>
          <p:cNvSpPr/>
          <p:nvPr/>
        </p:nvSpPr>
        <p:spPr>
          <a:xfrm flipH="1">
            <a:off x="5427387" y="370857"/>
            <a:ext cx="3195718" cy="2206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 txBox="1"/>
          <p:nvPr/>
        </p:nvSpPr>
        <p:spPr>
          <a:xfrm>
            <a:off x="0" y="1345848"/>
            <a:ext cx="4896543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400" spc="10" dirty="0" smtClean="0">
                <a:cs typeface="Segoe UI Semilight" panose="020B0402040204020203" pitchFamily="34" charset="0"/>
              </a:rPr>
              <a:t>о</a:t>
            </a:r>
            <a:r>
              <a:rPr sz="1400" spc="10" dirty="0" err="1" smtClean="0">
                <a:cs typeface="Segoe UI Semilight" panose="020B0402040204020203" pitchFamily="34" charset="0"/>
              </a:rPr>
              <a:t>пределение</a:t>
            </a:r>
            <a:r>
              <a:rPr lang="ru-RU" sz="1400" spc="10" dirty="0" smtClean="0">
                <a:cs typeface="Segoe UI Semilight" panose="020B0402040204020203" pitchFamily="34" charset="0"/>
              </a:rPr>
              <a:t> </a:t>
            </a:r>
            <a:r>
              <a:rPr sz="1400" spc="15" dirty="0" err="1" smtClean="0">
                <a:cs typeface="Segoe UI Semilight" panose="020B0402040204020203" pitchFamily="34" charset="0"/>
              </a:rPr>
              <a:t>зон</a:t>
            </a:r>
            <a:r>
              <a:rPr lang="ru-RU" sz="1400" spc="15" dirty="0" smtClean="0">
                <a:cs typeface="Segoe UI Semilight" panose="020B0402040204020203" pitchFamily="34" charset="0"/>
              </a:rPr>
              <a:t>,</a:t>
            </a:r>
            <a:r>
              <a:rPr sz="1400" spc="15" dirty="0" smtClean="0">
                <a:cs typeface="Segoe UI Semilight" panose="020B0402040204020203" pitchFamily="34" charset="0"/>
              </a:rPr>
              <a:t> </a:t>
            </a:r>
            <a:r>
              <a:rPr sz="1400" spc="10" dirty="0" err="1" smtClean="0">
                <a:cs typeface="Segoe UI Semilight" panose="020B0402040204020203" pitchFamily="34" charset="0"/>
              </a:rPr>
              <a:t>привлекающи</a:t>
            </a:r>
            <a:r>
              <a:rPr lang="ru-RU" sz="1400" spc="10" dirty="0" smtClean="0">
                <a:cs typeface="Segoe UI Semilight" panose="020B0402040204020203" pitchFamily="34" charset="0"/>
              </a:rPr>
              <a:t>х</a:t>
            </a:r>
            <a:r>
              <a:rPr sz="1400" spc="-114" dirty="0" smtClean="0">
                <a:cs typeface="Segoe UI Semilight" panose="020B0402040204020203" pitchFamily="34" charset="0"/>
              </a:rPr>
              <a:t> </a:t>
            </a:r>
            <a:r>
              <a:rPr sz="1400" spc="0" dirty="0">
                <a:cs typeface="Segoe UI Semilight" panose="020B0402040204020203" pitchFamily="34" charset="0"/>
              </a:rPr>
              <a:t>внимание  </a:t>
            </a:r>
            <a:r>
              <a:rPr sz="1400" spc="10" dirty="0">
                <a:cs typeface="Segoe UI Semilight" panose="020B0402040204020203" pitchFamily="34" charset="0"/>
              </a:rPr>
              <a:t>посетителей</a:t>
            </a:r>
            <a:r>
              <a:rPr sz="1400" spc="-95" dirty="0">
                <a:cs typeface="Segoe UI Semilight" panose="020B0402040204020203" pitchFamily="34" charset="0"/>
              </a:rPr>
              <a:t> </a:t>
            </a:r>
            <a:r>
              <a:rPr sz="1400" spc="5" dirty="0" err="1">
                <a:cs typeface="Segoe UI Semilight" panose="020B0402040204020203" pitchFamily="34" charset="0"/>
              </a:rPr>
              <a:t>учреждения</a:t>
            </a:r>
            <a:r>
              <a:rPr sz="1400" spc="5" dirty="0" smtClean="0">
                <a:cs typeface="Segoe UI Semilight" panose="020B0402040204020203" pitchFamily="34" charset="0"/>
              </a:rPr>
              <a:t>;</a:t>
            </a:r>
            <a:endParaRPr sz="1400" dirty="0">
              <a:cs typeface="Segoe UI Semilight" panose="020B0402040204020203" pitchFamily="34" charset="0"/>
            </a:endParaRPr>
          </a:p>
          <a:p>
            <a:pPr marL="298450" marR="257175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10" dirty="0" smtClean="0">
                <a:cs typeface="Segoe UI Semilight" panose="020B0402040204020203" pitchFamily="34" charset="0"/>
              </a:rPr>
              <a:t>о</a:t>
            </a:r>
            <a:r>
              <a:rPr sz="1400" spc="10" dirty="0" err="1" smtClean="0">
                <a:cs typeface="Segoe UI Semilight" panose="020B0402040204020203" pitchFamily="34" charset="0"/>
              </a:rPr>
              <a:t>пределение</a:t>
            </a:r>
            <a:r>
              <a:rPr sz="1400" spc="10" dirty="0" smtClean="0">
                <a:cs typeface="Segoe UI Semilight" panose="020B0402040204020203" pitchFamily="34" charset="0"/>
              </a:rPr>
              <a:t> </a:t>
            </a:r>
            <a:r>
              <a:rPr sz="1400" spc="15" dirty="0">
                <a:cs typeface="Segoe UI Semilight" panose="020B0402040204020203" pitchFamily="34" charset="0"/>
              </a:rPr>
              <a:t>навигационных</a:t>
            </a:r>
            <a:r>
              <a:rPr sz="1400" spc="-75" dirty="0">
                <a:cs typeface="Segoe UI Semilight" panose="020B0402040204020203" pitchFamily="34" charset="0"/>
              </a:rPr>
              <a:t> </a:t>
            </a:r>
            <a:r>
              <a:rPr sz="1400" spc="-5" dirty="0">
                <a:cs typeface="Segoe UI Semilight" panose="020B0402040204020203" pitchFamily="34" charset="0"/>
              </a:rPr>
              <a:t>элементов,  </a:t>
            </a:r>
            <a:r>
              <a:rPr sz="1400" spc="15" dirty="0">
                <a:cs typeface="Segoe UI Semilight" panose="020B0402040204020203" pitchFamily="34" charset="0"/>
              </a:rPr>
              <a:t>остающихся </a:t>
            </a:r>
            <a:r>
              <a:rPr sz="1400" dirty="0">
                <a:cs typeface="Segoe UI Semilight" panose="020B0402040204020203" pitchFamily="34" charset="0"/>
              </a:rPr>
              <a:t>без </a:t>
            </a:r>
            <a:r>
              <a:rPr sz="1400" spc="5" dirty="0">
                <a:cs typeface="Segoe UI Semilight" panose="020B0402040204020203" pitchFamily="34" charset="0"/>
              </a:rPr>
              <a:t>внимания </a:t>
            </a:r>
            <a:r>
              <a:rPr sz="1400" spc="15" dirty="0">
                <a:cs typeface="Segoe UI Semilight" panose="020B0402040204020203" pitchFamily="34" charset="0"/>
              </a:rPr>
              <a:t>и </a:t>
            </a:r>
            <a:r>
              <a:rPr lang="ru-RU" sz="1400" spc="15" dirty="0" smtClean="0">
                <a:cs typeface="Segoe UI Semilight" panose="020B0402040204020203" pitchFamily="34" charset="0"/>
              </a:rPr>
              <a:t>выявление </a:t>
            </a:r>
            <a:r>
              <a:rPr sz="1400" spc="10" dirty="0" err="1" smtClean="0">
                <a:cs typeface="Segoe UI Semilight" panose="020B0402040204020203" pitchFamily="34" charset="0"/>
              </a:rPr>
              <a:t>причин</a:t>
            </a:r>
            <a:r>
              <a:rPr sz="1400" spc="10" dirty="0" smtClean="0">
                <a:cs typeface="Segoe UI Semilight" panose="020B0402040204020203" pitchFamily="34" charset="0"/>
              </a:rPr>
              <a:t>;  </a:t>
            </a:r>
            <a:endParaRPr lang="ru-RU" sz="1400" spc="10" dirty="0" smtClean="0">
              <a:cs typeface="Segoe UI Semilight" panose="020B0402040204020203" pitchFamily="34" charset="0"/>
            </a:endParaRPr>
          </a:p>
          <a:p>
            <a:pPr marL="298450" marR="257175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10" dirty="0">
                <a:cs typeface="Segoe UI Semilight" panose="020B0402040204020203" pitchFamily="34" charset="0"/>
              </a:rPr>
              <a:t>о</a:t>
            </a:r>
            <a:r>
              <a:rPr sz="1400" spc="10" dirty="0" err="1" smtClean="0">
                <a:cs typeface="Segoe UI Semilight" panose="020B0402040204020203" pitchFamily="34" charset="0"/>
              </a:rPr>
              <a:t>пределение</a:t>
            </a:r>
            <a:r>
              <a:rPr lang="ru-RU" sz="1400" spc="10" dirty="0" smtClean="0">
                <a:cs typeface="Segoe UI Semilight" panose="020B0402040204020203" pitchFamily="34" charset="0"/>
              </a:rPr>
              <a:t> </a:t>
            </a:r>
            <a:r>
              <a:rPr sz="1400" spc="-5" dirty="0" err="1" smtClean="0">
                <a:cs typeface="Segoe UI Semilight" panose="020B0402040204020203" pitchFamily="34" charset="0"/>
              </a:rPr>
              <a:t>зон</a:t>
            </a:r>
            <a:r>
              <a:rPr sz="1400" spc="-5" dirty="0">
                <a:cs typeface="Segoe UI Semilight" panose="020B0402040204020203" pitchFamily="34" charset="0"/>
              </a:rPr>
              <a:t>, </a:t>
            </a:r>
            <a:r>
              <a:rPr sz="1400" spc="15" dirty="0">
                <a:cs typeface="Segoe UI Semilight" panose="020B0402040204020203" pitchFamily="34" charset="0"/>
              </a:rPr>
              <a:t>которые являются  </a:t>
            </a:r>
            <a:r>
              <a:rPr sz="1400" spc="5" dirty="0">
                <a:cs typeface="Segoe UI Semilight" panose="020B0402040204020203" pitchFamily="34" charset="0"/>
              </a:rPr>
              <a:t>наиболее </a:t>
            </a:r>
            <a:r>
              <a:rPr sz="1400" dirty="0">
                <a:cs typeface="Segoe UI Semilight" panose="020B0402040204020203" pitchFamily="34" charset="0"/>
              </a:rPr>
              <a:t>сложными </a:t>
            </a:r>
            <a:r>
              <a:rPr sz="1400" spc="-5" dirty="0" err="1">
                <a:cs typeface="Segoe UI Semilight" panose="020B0402040204020203" pitchFamily="34" charset="0"/>
              </a:rPr>
              <a:t>для</a:t>
            </a:r>
            <a:r>
              <a:rPr sz="1400" spc="-75" dirty="0">
                <a:cs typeface="Segoe UI Semilight" panose="020B0402040204020203" pitchFamily="34" charset="0"/>
              </a:rPr>
              <a:t> </a:t>
            </a:r>
            <a:r>
              <a:rPr sz="1400" spc="15" dirty="0" err="1" smtClean="0">
                <a:cs typeface="Segoe UI Semilight" panose="020B0402040204020203" pitchFamily="34" charset="0"/>
              </a:rPr>
              <a:t>восприятия</a:t>
            </a:r>
            <a:r>
              <a:rPr lang="ru-RU" sz="1400" spc="15" dirty="0" smtClean="0">
                <a:cs typeface="Segoe UI Semilight" panose="020B0402040204020203" pitchFamily="34" charset="0"/>
              </a:rPr>
              <a:t>.</a:t>
            </a:r>
            <a:endParaRPr sz="1400" dirty="0">
              <a:cs typeface="Segoe UI Semilight" panose="020B04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304" y="2888479"/>
            <a:ext cx="3517488" cy="2069111"/>
          </a:xfrm>
          <a:prstGeom prst="rect">
            <a:avLst/>
          </a:prstGeom>
        </p:spPr>
      </p:pic>
      <p:pic>
        <p:nvPicPr>
          <p:cNvPr id="10" name="Рисунок 9" descr="аутрекинг2.jpg"/>
          <p:cNvPicPr>
            <a:picLocks noChangeAspect="1"/>
          </p:cNvPicPr>
          <p:nvPr/>
        </p:nvPicPr>
        <p:blipFill rotWithShape="1">
          <a:blip r:embed="rId4" cstate="print"/>
          <a:srcRect l="14657" t="24091" b="18564"/>
          <a:stretch/>
        </p:blipFill>
        <p:spPr>
          <a:xfrm>
            <a:off x="5791732" y="2800087"/>
            <a:ext cx="2467027" cy="22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7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 smtClean="0"/>
              <a:t>СИСТЕМА НАВИГАЦИИ</a:t>
            </a:r>
            <a:endParaRPr lang="ru-RU" dirty="0"/>
          </a:p>
        </p:txBody>
      </p:sp>
      <p:sp>
        <p:nvSpPr>
          <p:cNvPr id="3" name="Прямоугольник 9"/>
          <p:cNvSpPr>
            <a:spLocks noChangeArrowheads="1"/>
          </p:cNvSpPr>
          <p:nvPr/>
        </p:nvSpPr>
        <p:spPr bwMode="auto">
          <a:xfrm>
            <a:off x="125897" y="744100"/>
            <a:ext cx="51551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dirty="0">
                <a:solidFill>
                  <a:srgbClr val="C00000"/>
                </a:solidFill>
                <a:latin typeface="+mn-lt"/>
              </a:rPr>
              <a:t>Исходное состояние: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+mn-lt"/>
              </a:rPr>
              <a:t>на  поиск необходимой </a:t>
            </a:r>
            <a:r>
              <a:rPr lang="ru-RU" altLang="ru-RU" sz="1600" dirty="0" smtClean="0">
                <a:latin typeface="+mn-lt"/>
              </a:rPr>
              <a:t>информации затрачивается много времени;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+mn-lt"/>
              </a:rPr>
              <a:t>навигация </a:t>
            </a:r>
            <a:r>
              <a:rPr lang="ru-RU" altLang="ru-RU" sz="1600" dirty="0">
                <a:latin typeface="+mn-lt"/>
              </a:rPr>
              <a:t>представлена стендами с расписанием, табличками на </a:t>
            </a:r>
            <a:r>
              <a:rPr lang="ru-RU" altLang="ru-RU" sz="1600" dirty="0" smtClean="0">
                <a:latin typeface="+mn-lt"/>
              </a:rPr>
              <a:t>кабинетах, </a:t>
            </a:r>
            <a:r>
              <a:rPr lang="ru-RU" altLang="ru-RU" sz="1600" dirty="0" err="1" smtClean="0">
                <a:latin typeface="+mn-lt"/>
              </a:rPr>
              <a:t>покабинетные</a:t>
            </a:r>
            <a:r>
              <a:rPr lang="ru-RU" altLang="ru-RU" sz="1600" dirty="0">
                <a:latin typeface="+mn-lt"/>
              </a:rPr>
              <a:t> </a:t>
            </a:r>
            <a:r>
              <a:rPr lang="ru-RU" altLang="ru-RU" sz="1600" dirty="0" smtClean="0">
                <a:latin typeface="+mn-lt"/>
              </a:rPr>
              <a:t>указатели </a:t>
            </a:r>
            <a:r>
              <a:rPr lang="ru-RU" altLang="ru-RU" sz="1600" dirty="0">
                <a:latin typeface="+mn-lt"/>
              </a:rPr>
              <a:t>на этажах перед </a:t>
            </a:r>
            <a:r>
              <a:rPr lang="ru-RU" altLang="ru-RU" sz="1600" dirty="0" smtClean="0">
                <a:latin typeface="+mn-lt"/>
              </a:rPr>
              <a:t>лифтом;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+mn-lt"/>
              </a:rPr>
              <a:t>навигация в поликлинике </a:t>
            </a:r>
            <a:r>
              <a:rPr lang="ru-RU" altLang="ru-RU" sz="1600" dirty="0" err="1" smtClean="0">
                <a:latin typeface="+mn-lt"/>
              </a:rPr>
              <a:t>малоинформативна</a:t>
            </a:r>
            <a:r>
              <a:rPr lang="ru-RU" altLang="ru-RU" sz="1600" dirty="0" smtClean="0">
                <a:latin typeface="+mn-lt"/>
              </a:rPr>
              <a:t> </a:t>
            </a:r>
          </a:p>
          <a:p>
            <a:endParaRPr lang="ru-RU" altLang="ru-RU" sz="1600" dirty="0">
              <a:latin typeface="Segoe UI Light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625" t="16660" b="4756"/>
          <a:stretch/>
        </p:blipFill>
        <p:spPr>
          <a:xfrm>
            <a:off x="5671310" y="140783"/>
            <a:ext cx="2980857" cy="3514958"/>
          </a:xfrm>
          <a:prstGeom prst="rect">
            <a:avLst/>
          </a:prstGeom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0" y="3536650"/>
            <a:ext cx="76328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  <a:cs typeface="Segoe UI Semilight" panose="020B0402040204020203" pitchFamily="34" charset="0"/>
              </a:rPr>
              <a:t>размещена временная навигация;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  <a:cs typeface="Segoe UI Semilight" panose="020B0402040204020203" pitchFamily="34" charset="0"/>
              </a:rPr>
              <a:t>п</a:t>
            </a:r>
            <a:r>
              <a:rPr lang="ru-RU" sz="1600" dirty="0" smtClean="0">
                <a:latin typeface="+mn-lt"/>
                <a:cs typeface="Segoe UI Semilight" panose="020B0402040204020203" pitchFamily="34" charset="0"/>
              </a:rPr>
              <a:t>роводится дальнейшая работа по размещению навигации, с учетом проведенного исследования;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n-lt"/>
                <a:cs typeface="Segoe UI Semilight" panose="020B0402040204020203" pitchFamily="34" charset="0"/>
              </a:rPr>
              <a:t>разрабатывается единый стиль навигации на Новосибирскую область, с учетом легкости замены при изменяющихся условиях </a:t>
            </a:r>
            <a:endParaRPr lang="ru-RU" sz="1600" dirty="0">
              <a:latin typeface="+mn-lt"/>
              <a:cs typeface="Segoe UI Semilight" panose="020B0402040204020203" pitchFamily="34" charset="0"/>
            </a:endParaRPr>
          </a:p>
          <a:p>
            <a:endParaRPr lang="ru-RU" altLang="ru-RU" sz="1600" b="1" dirty="0">
              <a:solidFill>
                <a:srgbClr val="C00000"/>
              </a:solidFill>
              <a:latin typeface="Segoe UI Light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897" y="2797986"/>
            <a:ext cx="160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rgbClr val="C00000"/>
                </a:solidFill>
              </a:rPr>
              <a:t>Мероприятия:</a:t>
            </a:r>
            <a:endParaRPr lang="ru-RU" alt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06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 smtClean="0"/>
              <a:t>СИСТЕМА НАВИГАЦИИ</a:t>
            </a:r>
            <a:endParaRPr lang="ru-RU" dirty="0"/>
          </a:p>
        </p:txBody>
      </p:sp>
      <p:sp>
        <p:nvSpPr>
          <p:cNvPr id="3" name="Прямоугольник 9"/>
          <p:cNvSpPr>
            <a:spLocks noChangeArrowheads="1"/>
          </p:cNvSpPr>
          <p:nvPr/>
        </p:nvSpPr>
        <p:spPr bwMode="auto">
          <a:xfrm>
            <a:off x="267322" y="629206"/>
            <a:ext cx="52246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rgbClr val="C00000"/>
                </a:solidFill>
                <a:latin typeface="Segoe UI Light" pitchFamily="34" charset="0"/>
              </a:rPr>
              <a:t>Решение:</a:t>
            </a:r>
          </a:p>
          <a:p>
            <a:r>
              <a:rPr lang="ru-RU" altLang="ru-RU" sz="1200" dirty="0">
                <a:solidFill>
                  <a:srgbClr val="002060"/>
                </a:solidFill>
                <a:latin typeface="Segoe UI Light" pitchFamily="34" charset="0"/>
              </a:rPr>
              <a:t>Размещение блок-схем в точках принятия решения</a:t>
            </a:r>
          </a:p>
        </p:txBody>
      </p:sp>
      <p:pic>
        <p:nvPicPr>
          <p:cNvPr id="5" name="Содержимое 6" descr="план передвижения 281018 (2) Model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40" y="2990159"/>
            <a:ext cx="2263775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одержимое 6" descr="план передвижения 281018 (2) Model 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16" y="311488"/>
            <a:ext cx="124142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6" descr="план передвижения 281018 (2) Model 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95" y="320762"/>
            <a:ext cx="89376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Содержимое 6" descr="план передвижения 281018 (2) Model 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18" y="331332"/>
            <a:ext cx="178117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2" y="1753417"/>
            <a:ext cx="3678290" cy="276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18" y="2004523"/>
            <a:ext cx="2946966" cy="197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106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 smtClean="0"/>
              <a:t>СИСТЕМА НАВИГАЦИИ</a:t>
            </a:r>
            <a:endParaRPr lang="ru-RU" dirty="0"/>
          </a:p>
        </p:txBody>
      </p:sp>
      <p:pic>
        <p:nvPicPr>
          <p:cNvPr id="3" name="Picture 2" descr="C:\Users\baunov_v_a\Desktop\20190330_1800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9" t="15280"/>
          <a:stretch/>
        </p:blipFill>
        <p:spPr bwMode="auto">
          <a:xfrm rot="5400000">
            <a:off x="750023" y="779668"/>
            <a:ext cx="3336568" cy="321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Ð°ÑÑÐ¸Ð½ÐºÐ¸ Ð¿Ð¾ Ð·Ð°Ð¿ÑÐ¾ÑÑ Ð¿Ð¸ÐºÑÐ¾Ð³ÑÐ°Ð¼Ð¼Ð° ÐºÑÐ¸ÑÐµÑÐ¸Ð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1354" r="50000" b="-1354"/>
          <a:stretch/>
        </p:blipFill>
        <p:spPr bwMode="auto">
          <a:xfrm>
            <a:off x="3697012" y="4146655"/>
            <a:ext cx="1002736" cy="9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baunov_v_a\Desktop\20170217_0815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5" r="28232"/>
          <a:stretch/>
        </p:blipFill>
        <p:spPr bwMode="auto">
          <a:xfrm rot="5400000">
            <a:off x="5192804" y="562218"/>
            <a:ext cx="3264149" cy="37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Ð°ÑÑÐ¸Ð½ÐºÐ¸ Ð¿Ð¾ Ð·Ð°Ð¿ÑÐ¾ÑÑ Ð¿Ð¸ÐºÑÐ¾Ð³ÑÐ°Ð¼Ð¼Ð° ÐºÑÐ¸ÑÐµÑÐ¸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761098" y="4056214"/>
            <a:ext cx="925702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595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НАВИГАЦИИ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646639" y="1131888"/>
            <a:ext cx="2750099" cy="1693356"/>
            <a:chOff x="6203400" y="2811748"/>
            <a:chExt cx="2750099" cy="1693356"/>
          </a:xfrm>
        </p:grpSpPr>
        <p:sp>
          <p:nvSpPr>
            <p:cNvPr id="5" name="Прямоугольник с двумя скругленными соседними углами 4"/>
            <p:cNvSpPr/>
            <p:nvPr/>
          </p:nvSpPr>
          <p:spPr>
            <a:xfrm>
              <a:off x="6203400" y="2811748"/>
              <a:ext cx="2750099" cy="1693356"/>
            </a:xfrm>
            <a:prstGeom prst="round2SameRect">
              <a:avLst>
                <a:gd name="adj1" fmla="val 11269"/>
                <a:gd name="adj2" fmla="val 0"/>
              </a:avLst>
            </a:prstGeom>
            <a:blipFill>
              <a:blip r:embed="rId2"/>
              <a:srcRect/>
              <a:stretch>
                <a:fillRect l="-6901" t="-26155" r="-1967" b="-75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с двумя скругленными соседними углами 5"/>
            <p:cNvSpPr/>
            <p:nvPr/>
          </p:nvSpPr>
          <p:spPr>
            <a:xfrm>
              <a:off x="6203401" y="2811748"/>
              <a:ext cx="2750098" cy="597454"/>
            </a:xfrm>
            <a:prstGeom prst="round2SameRect">
              <a:avLst>
                <a:gd name="adj1" fmla="val 31999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788" y="2835466"/>
              <a:ext cx="348574" cy="348574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1646639" y="3043744"/>
            <a:ext cx="2750099" cy="1693356"/>
            <a:chOff x="6203400" y="2811748"/>
            <a:chExt cx="2750099" cy="1693356"/>
          </a:xfrm>
        </p:grpSpPr>
        <p:sp>
          <p:nvSpPr>
            <p:cNvPr id="9" name="Прямоугольник с двумя скругленными соседними углами 8"/>
            <p:cNvSpPr/>
            <p:nvPr/>
          </p:nvSpPr>
          <p:spPr>
            <a:xfrm>
              <a:off x="6203400" y="2811748"/>
              <a:ext cx="2750099" cy="1693356"/>
            </a:xfrm>
            <a:prstGeom prst="round2SameRect">
              <a:avLst>
                <a:gd name="adj1" fmla="val 11269"/>
                <a:gd name="adj2" fmla="val 0"/>
              </a:avLst>
            </a:prstGeom>
            <a:blipFill>
              <a:blip r:embed="rId4"/>
              <a:srcRect/>
              <a:stretch>
                <a:fillRect l="1" t="-13787" r="-2218" b="-363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с двумя скругленными соседними углами 9"/>
            <p:cNvSpPr/>
            <p:nvPr/>
          </p:nvSpPr>
          <p:spPr>
            <a:xfrm>
              <a:off x="6203401" y="2811748"/>
              <a:ext cx="2750098" cy="597454"/>
            </a:xfrm>
            <a:prstGeom prst="round2SameRect">
              <a:avLst>
                <a:gd name="adj1" fmla="val 31467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788" y="2835466"/>
              <a:ext cx="348574" cy="348574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4732739" y="1131888"/>
            <a:ext cx="2750099" cy="1693356"/>
            <a:chOff x="6203400" y="2811748"/>
            <a:chExt cx="2750099" cy="1693356"/>
          </a:xfrm>
        </p:grpSpPr>
        <p:sp>
          <p:nvSpPr>
            <p:cNvPr id="13" name="Прямоугольник с двумя скругленными соседними углами 12"/>
            <p:cNvSpPr/>
            <p:nvPr/>
          </p:nvSpPr>
          <p:spPr>
            <a:xfrm>
              <a:off x="6203400" y="2811748"/>
              <a:ext cx="2750099" cy="1693356"/>
            </a:xfrm>
            <a:prstGeom prst="round2SameRect">
              <a:avLst>
                <a:gd name="adj1" fmla="val 11269"/>
                <a:gd name="adj2" fmla="val 0"/>
              </a:avLst>
            </a:prstGeom>
            <a:blipFill>
              <a:blip r:embed="rId5"/>
              <a:srcRect/>
              <a:stretch>
                <a:fillRect t="-1733" b="-1290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с двумя скругленными соседними углами 13"/>
            <p:cNvSpPr/>
            <p:nvPr/>
          </p:nvSpPr>
          <p:spPr>
            <a:xfrm>
              <a:off x="6203401" y="2811748"/>
              <a:ext cx="2750098" cy="597454"/>
            </a:xfrm>
            <a:prstGeom prst="round2SameRect">
              <a:avLst>
                <a:gd name="adj1" fmla="val 3279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788" y="2835466"/>
              <a:ext cx="348574" cy="348574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4732739" y="3043744"/>
            <a:ext cx="2750099" cy="1693356"/>
            <a:chOff x="6203400" y="2811748"/>
            <a:chExt cx="2750099" cy="1693356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>
              <a:off x="6203400" y="2811748"/>
              <a:ext cx="2750099" cy="1693356"/>
            </a:xfrm>
            <a:prstGeom prst="round2SameRect">
              <a:avLst>
                <a:gd name="adj1" fmla="val 11269"/>
                <a:gd name="adj2" fmla="val 0"/>
              </a:avLst>
            </a:prstGeom>
            <a:blipFill>
              <a:blip r:embed="rId6"/>
              <a:srcRect/>
              <a:stretch>
                <a:fillRect l="-1" t="-9653" r="2" b="-1704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с двумя скругленными соседними углами 17"/>
            <p:cNvSpPr/>
            <p:nvPr/>
          </p:nvSpPr>
          <p:spPr>
            <a:xfrm>
              <a:off x="6203401" y="2811748"/>
              <a:ext cx="2750098" cy="597454"/>
            </a:xfrm>
            <a:prstGeom prst="round2SameRect">
              <a:avLst>
                <a:gd name="adj1" fmla="val 32530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788" y="2835466"/>
              <a:ext cx="348574" cy="348574"/>
            </a:xfrm>
            <a:prstGeom prst="rect">
              <a:avLst/>
            </a:prstGeom>
          </p:spPr>
        </p:pic>
      </p:grpSp>
      <p:sp>
        <p:nvSpPr>
          <p:cNvPr id="20" name="Заголовок 3"/>
          <p:cNvSpPr txBox="1">
            <a:spLocks/>
          </p:cNvSpPr>
          <p:nvPr/>
        </p:nvSpPr>
        <p:spPr>
          <a:xfrm>
            <a:off x="2043600" y="1142139"/>
            <a:ext cx="2253391" cy="4233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00" b="1" dirty="0">
                <a:solidFill>
                  <a:schemeClr val="bg1"/>
                </a:solidFill>
              </a:rPr>
              <a:t>Свердловская</a:t>
            </a:r>
            <a:r>
              <a:rPr lang="ru-RU" sz="1200" dirty="0"/>
              <a:t> </a:t>
            </a:r>
            <a:r>
              <a:rPr lang="ru-RU" sz="700" b="1" dirty="0">
                <a:solidFill>
                  <a:schemeClr val="bg1"/>
                </a:solidFill>
              </a:rPr>
              <a:t>область. Алапаевская городская больница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129701" y="1176004"/>
            <a:ext cx="2178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</a:rPr>
              <a:t>Кировская область КОГБУЗ </a:t>
            </a:r>
            <a:br>
              <a:rPr lang="ru-RU" sz="700" b="1" dirty="0">
                <a:solidFill>
                  <a:schemeClr val="bg1"/>
                </a:solidFill>
              </a:rPr>
            </a:br>
            <a:r>
              <a:rPr lang="ru-RU" sz="700" b="1" dirty="0">
                <a:solidFill>
                  <a:schemeClr val="bg1"/>
                </a:solidFill>
              </a:rPr>
              <a:t>«Оричевская ЦРБ»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043601" y="3111638"/>
            <a:ext cx="2253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</a:rPr>
              <a:t>Кировская область КОГБУЗ </a:t>
            </a:r>
            <a:r>
              <a:rPr lang="ru-RU" sz="700" b="1" dirty="0" smtClean="0">
                <a:solidFill>
                  <a:schemeClr val="bg1"/>
                </a:solidFill>
              </a:rPr>
              <a:t/>
            </a:r>
            <a:br>
              <a:rPr lang="ru-RU" sz="700" b="1" dirty="0" smtClean="0">
                <a:solidFill>
                  <a:schemeClr val="bg1"/>
                </a:solidFill>
              </a:rPr>
            </a:br>
            <a:r>
              <a:rPr lang="ru-RU" sz="700" b="1" dirty="0" smtClean="0">
                <a:solidFill>
                  <a:schemeClr val="bg1"/>
                </a:solidFill>
              </a:rPr>
              <a:t>«</a:t>
            </a:r>
            <a:r>
              <a:rPr lang="ru-RU" sz="700" b="1" dirty="0">
                <a:solidFill>
                  <a:schemeClr val="bg1"/>
                </a:solidFill>
              </a:rPr>
              <a:t>Оричевская ЦРБ»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129700" y="3078228"/>
            <a:ext cx="2178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</a:rPr>
              <a:t>Кировская область КОГБУЗ </a:t>
            </a:r>
            <a:br>
              <a:rPr lang="ru-RU" sz="700" b="1" dirty="0">
                <a:solidFill>
                  <a:schemeClr val="bg1"/>
                </a:solidFill>
              </a:rPr>
            </a:br>
            <a:r>
              <a:rPr lang="ru-RU" sz="700" b="1" dirty="0">
                <a:solidFill>
                  <a:schemeClr val="bg1"/>
                </a:solidFill>
              </a:rPr>
              <a:t>«Оричевская ЦРБ»</a:t>
            </a:r>
          </a:p>
        </p:txBody>
      </p:sp>
    </p:spTree>
    <p:extLst>
      <p:ext uri="{BB962C8B-B14F-4D97-AF65-F5344CB8AC3E}">
        <p14:creationId xmlns:p14="http://schemas.microsoft.com/office/powerpoint/2010/main" val="367781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КРИТЕРИИ НОВОЙ МОДЕЛИ МЕДИЦИНСКОЙ ОРГАНИЗАЦИИ, </a:t>
            </a:r>
            <a:br>
              <a:rPr lang="ru-RU" dirty="0" smtClean="0"/>
            </a:br>
            <a:r>
              <a:rPr lang="ru-RU" dirty="0" smtClean="0"/>
              <a:t>ОКАЗЫВАЮЩЕЙ ПЕРВИЧНУЮ МЕДИКО-САНИТАРНУЮ ПОМОЩЬ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2  Качество пространства  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52413" y="1131889"/>
            <a:ext cx="8640762" cy="33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200" b="1" dirty="0">
                <a:latin typeface="Arial" pitchFamily="34"/>
              </a:rPr>
              <a:t>2.3 Организация рабочих мест по системе 5С  </a:t>
            </a: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5806440" y="155448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2"/>
            <a:srcRect/>
            <a:stretch>
              <a:fillRect t="-24764" b="-45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5806440" y="323434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3"/>
            <a:srcRect/>
            <a:stretch>
              <a:fillRect t="-11193" b="-111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806440" y="1554481"/>
            <a:ext cx="2476500" cy="597454"/>
            <a:chOff x="5806440" y="1554481"/>
            <a:chExt cx="2476500" cy="597454"/>
          </a:xfrm>
        </p:grpSpPr>
        <p:sp>
          <p:nvSpPr>
            <p:cNvPr id="10" name="Прямоугольник с двумя скругленными соседними углами 9"/>
            <p:cNvSpPr/>
            <p:nvPr/>
          </p:nvSpPr>
          <p:spPr>
            <a:xfrm>
              <a:off x="58064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27" y="1578199"/>
              <a:ext cx="348574" cy="348574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5806440" y="3234340"/>
            <a:ext cx="2476500" cy="597454"/>
            <a:chOff x="5806440" y="1554481"/>
            <a:chExt cx="2476500" cy="597454"/>
          </a:xfrm>
        </p:grpSpPr>
        <p:sp>
          <p:nvSpPr>
            <p:cNvPr id="13" name="Прямоугольник с двумя скругленными соседними углами 12"/>
            <p:cNvSpPr/>
            <p:nvPr/>
          </p:nvSpPr>
          <p:spPr>
            <a:xfrm>
              <a:off x="58064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27" y="1578199"/>
              <a:ext cx="348574" cy="348574"/>
            </a:xfrm>
            <a:prstGeom prst="rect">
              <a:avLst/>
            </a:prstGeom>
          </p:spPr>
        </p:pic>
      </p:grp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877650"/>
              </p:ext>
            </p:extLst>
          </p:nvPr>
        </p:nvGraphicFramePr>
        <p:xfrm>
          <a:off x="252413" y="1852910"/>
          <a:ext cx="1817019" cy="130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Реализованы 3 и более шага в организации и поддержании порядка на рабочих местах по системе 5С для всех рабочих мест (таблица 1 приложение 2)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450475"/>
              </p:ext>
            </p:extLst>
          </p:nvPr>
        </p:nvGraphicFramePr>
        <p:xfrm>
          <a:off x="2287467" y="1852910"/>
          <a:ext cx="3185181" cy="100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Стандарт рабочего места, кабинета; проверочный лист (таблица 2 приложение 2)</a:t>
                      </a:r>
                    </a:p>
                    <a:p>
                      <a:pPr marL="0" lvl="0" indent="0" algn="just">
                        <a:buNone/>
                      </a:pPr>
                      <a:endParaRPr lang="ru-RU" sz="1000" dirty="0" smtClean="0">
                        <a:latin typeface="Arial" pitchFamily="34"/>
                      </a:endParaRPr>
                    </a:p>
                    <a:p>
                      <a:pPr marL="0" lvl="0" indent="0" algn="just">
                        <a:buNone/>
                      </a:pPr>
                      <a:r>
                        <a:rPr lang="ru-RU" sz="1000" b="1" dirty="0" smtClean="0">
                          <a:latin typeface="Arial" pitchFamily="34"/>
                        </a:rPr>
                        <a:t>Ответственный:</a:t>
                      </a:r>
                      <a:r>
                        <a:rPr lang="ru-RU" sz="1000" dirty="0" smtClean="0">
                          <a:latin typeface="Arial" pitchFamily="34"/>
                        </a:rPr>
                        <a:t> заведующий поликлиникой</a:t>
                      </a: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17" name="Прямая соединительная линия 16"/>
          <p:cNvCxnSpPr/>
          <p:nvPr/>
        </p:nvCxnSpPr>
        <p:spPr>
          <a:xfrm>
            <a:off x="2175285" y="1853208"/>
            <a:ext cx="0" cy="27854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583905"/>
              </p:ext>
            </p:extLst>
          </p:nvPr>
        </p:nvGraphicFramePr>
        <p:xfrm>
          <a:off x="252413" y="3330761"/>
          <a:ext cx="1817019" cy="130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Оценивается не менее 10 рабочих мест методом случайного выбора в соответствии с проверочным листом (таблица 2 приложение 2)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6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49" y="3056363"/>
            <a:ext cx="2343871" cy="1694688"/>
          </a:xfrm>
          <a:prstGeom prst="round2SameRect">
            <a:avLst/>
          </a:prstGeom>
          <a:blipFill>
            <a:blip r:embed="rId3"/>
            <a:srcRect/>
            <a:stretch>
              <a:fillRect l="-2439" t="-6224" r="-2439"/>
            </a:stretch>
          </a:blipFill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ОРГАНИЗАЦИЯ РАБОЧИХ МЕСТ ПО СИСТЕМЕ 5S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619" y="668495"/>
            <a:ext cx="8640762" cy="382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Пять шагов организации и поддержания порядка на рабочих местах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745530"/>
              </p:ext>
            </p:extLst>
          </p:nvPr>
        </p:nvGraphicFramePr>
        <p:xfrm>
          <a:off x="252413" y="1155617"/>
          <a:ext cx="6005512" cy="384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9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00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Шаг 1. 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Сортировка</a:t>
                      </a:r>
                      <a:endParaRPr lang="ru-RU" sz="900" b="1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</a:rPr>
                        <a:t>Осуществляется разделение предметов на необходимые (нужные) и ненужные и удаление ненужных предметов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514205"/>
              </p:ext>
            </p:extLst>
          </p:nvPr>
        </p:nvGraphicFramePr>
        <p:xfrm>
          <a:off x="252413" y="1686382"/>
          <a:ext cx="5996708" cy="971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822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Шаг 2. Самоорганизация (соблюдение порядка)</a:t>
                      </a:r>
                      <a:endParaRPr lang="ru-RU" sz="900" b="1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Осуществляется размещение нужных предметов на рабочем месте (рабочем пространстве) таким образом, чтобы максимально снизить потери при их использовании и поиске персоналом организации. При хранении предметов на рабочем месте в обязательном порядке используются различные методы визуализации (оконтуривание, маркировка, разметка, цветовое кодирование и другие)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009506"/>
              </p:ext>
            </p:extLst>
          </p:nvPr>
        </p:nvGraphicFramePr>
        <p:xfrm>
          <a:off x="252413" y="2865282"/>
          <a:ext cx="5910262" cy="678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0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86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Шаг 3. Систематическая уборка (содержание в чистоте)</a:t>
                      </a:r>
                      <a:endParaRPr lang="ru-RU" sz="9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0"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</a:rPr>
                        <a:t>Осуществляется постоянное поддержание рабочих мест, предметов в чистоте и постоянной готовности к использованию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6381750" y="1269255"/>
            <a:ext cx="2343870" cy="169335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4"/>
            <a:srcRect/>
            <a:stretch>
              <a:fillRect l="-4064" t="-6049" r="-4033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с двумя скругленными соседними углами 12"/>
          <p:cNvSpPr/>
          <p:nvPr/>
        </p:nvSpPr>
        <p:spPr>
          <a:xfrm>
            <a:off x="6381751" y="1234324"/>
            <a:ext cx="2343870" cy="597454"/>
          </a:xfrm>
          <a:prstGeom prst="round2SameRect">
            <a:avLst>
              <a:gd name="adj1" fmla="val 27216"/>
              <a:gd name="adj2" fmla="val 0"/>
            </a:avLst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6381749" y="3032645"/>
            <a:ext cx="2343871" cy="597454"/>
          </a:xfrm>
          <a:prstGeom prst="round2SameRect">
            <a:avLst>
              <a:gd name="adj1" fmla="val 27216"/>
              <a:gd name="adj2" fmla="val 0"/>
            </a:avLst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472072"/>
              </p:ext>
            </p:extLst>
          </p:nvPr>
        </p:nvGraphicFramePr>
        <p:xfrm>
          <a:off x="252413" y="3707872"/>
          <a:ext cx="5910262" cy="531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95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Шаг 4. </a:t>
                      </a:r>
                      <a:br>
                        <a:rPr lang="ru-RU" sz="9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9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Стандартизация</a:t>
                      </a:r>
                      <a:endParaRPr lang="ru-RU" sz="9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0" marR="90000"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</a:rPr>
                        <a:t>Устанавливаются стандарты по выполнению первых трех шагов (стандарты рабочего места, содержания рабочих мест и иные регламентирующие документы)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774957"/>
              </p:ext>
            </p:extLst>
          </p:nvPr>
        </p:nvGraphicFramePr>
        <p:xfrm>
          <a:off x="252413" y="4398708"/>
          <a:ext cx="5891212" cy="384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0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Шаг 5. </a:t>
                      </a:r>
                      <a:br>
                        <a:rPr lang="ru-RU" sz="9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9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Совершенствование</a:t>
                      </a:r>
                      <a:endParaRPr lang="ru-RU" sz="9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0"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</a:rPr>
                        <a:t>Осуществляется процесс непрерывного поддержания и развития результатов, достигнутых с помощью первых четырех шагов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33" y="1269255"/>
            <a:ext cx="348574" cy="3485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33" y="3056363"/>
            <a:ext cx="348574" cy="3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ОРГАНИЗАЦИЯ РАБОЧИХ МЕСТ ПО СИСТЕМЕ 5S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619" y="703558"/>
            <a:ext cx="8640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Проверочный лист оценки соответствия рабочего места </a:t>
            </a:r>
            <a:r>
              <a:rPr lang="ru-RU" sz="1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/>
            </a:r>
            <a:br>
              <a:rPr lang="ru-RU" sz="1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</a:br>
            <a:r>
              <a:rPr lang="ru-RU" sz="1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>системе </a:t>
            </a:r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5С для медицинской организации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175747"/>
              </p:ext>
            </p:extLst>
          </p:nvPr>
        </p:nvGraphicFramePr>
        <p:xfrm>
          <a:off x="252413" y="1279061"/>
          <a:ext cx="4586287" cy="3490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038">
                  <a:extLst>
                    <a:ext uri="{9D8B030D-6E8A-4147-A177-3AD203B41FA5}">
                      <a16:colId xmlns:a16="http://schemas.microsoft.com/office/drawing/2014/main" xmlns="" val="3934193555"/>
                    </a:ext>
                  </a:extLst>
                </a:gridCol>
                <a:gridCol w="2693649">
                  <a:extLst>
                    <a:ext uri="{9D8B030D-6E8A-4147-A177-3AD203B41FA5}">
                      <a16:colId xmlns:a16="http://schemas.microsoft.com/office/drawing/2014/main" xmlns="" val="5608122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228148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795701769"/>
                    </a:ext>
                  </a:extLst>
                </a:gridCol>
              </a:tblGrid>
              <a:tr h="15217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Шаг 1. Сортировка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Кабинет №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9706107"/>
                  </a:ext>
                </a:extLst>
              </a:tr>
              <a:tr h="2051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п/п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Критерий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Оценка</a:t>
                      </a:r>
                      <a:br>
                        <a:rPr lang="ru-RU" sz="500" dirty="0">
                          <a:effectLst/>
                        </a:rPr>
                      </a:br>
                      <a:r>
                        <a:rPr lang="ru-RU" sz="500" dirty="0">
                          <a:effectLst/>
                        </a:rPr>
                        <a:t>(0-нет, 1-да)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Комментарий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593347034"/>
                  </a:ext>
                </a:extLst>
              </a:tr>
              <a:tr h="99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Рабочее </a:t>
                      </a:r>
                      <a:r>
                        <a:rPr lang="ru-RU" sz="500" dirty="0">
                          <a:effectLst/>
                        </a:rPr>
                        <a:t>пространство (кабинет) в целом: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2932974414"/>
                  </a:ext>
                </a:extLst>
              </a:tr>
              <a:tr h="99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1.1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нет неиспользуемой мебели;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1598627971"/>
                  </a:ext>
                </a:extLst>
              </a:tr>
              <a:tr h="99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1.2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вынесена неисправная мебель;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4102952676"/>
                  </a:ext>
                </a:extLst>
              </a:tr>
              <a:tr h="99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1.3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вся офисная техника (принтер, сканер и т.п.) исправна;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1108975080"/>
                  </a:ext>
                </a:extLst>
              </a:tr>
              <a:tr h="99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1.4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вся офисная техника (принтер, сканер и т.п.) используется;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332187300"/>
                  </a:ext>
                </a:extLst>
              </a:tr>
              <a:tr h="99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1.5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нет лишних проводов;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1796732881"/>
                  </a:ext>
                </a:extLst>
              </a:tr>
              <a:tr h="170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1.6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отсутствуют лишние личные вещи (несезонные вещи, избыточное количество посуды);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1074510135"/>
                  </a:ext>
                </a:extLst>
              </a:tr>
              <a:tr h="2562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1.7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на стенах кабинета нет избыточного размещения (картин, фото, сертификатов, свидетельств, благодарственных писем и т.п.);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3436290545"/>
                  </a:ext>
                </a:extLst>
              </a:tr>
              <a:tr h="93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1.8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поврежденные предметы отсутствуют.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3214721022"/>
                  </a:ext>
                </a:extLst>
              </a:tr>
              <a:tr h="93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 Рабочий стол: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3178204034"/>
                  </a:ext>
                </a:extLst>
              </a:tr>
              <a:tr h="93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предметы на рабочем столе исправны;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1374983853"/>
                  </a:ext>
                </a:extLst>
              </a:tr>
              <a:tr h="93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предметы на рабочем столе используются;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474728498"/>
                  </a:ext>
                </a:extLst>
              </a:tr>
              <a:tr h="93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2.3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техника на рабочем столе исправна;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3146926748"/>
                  </a:ext>
                </a:extLst>
              </a:tr>
              <a:tr h="93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2.4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техника на рабочем столе используется;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2639126042"/>
                  </a:ext>
                </a:extLst>
              </a:tr>
              <a:tr h="93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2.5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все канцелярские принадлежности исправны;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3906787052"/>
                  </a:ext>
                </a:extLst>
              </a:tr>
              <a:tr h="93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2.6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все канцелярские принадлежности используются.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3324492875"/>
                  </a:ext>
                </a:extLst>
              </a:tr>
              <a:tr h="93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 Шкафы, тумбы: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2529274886"/>
                  </a:ext>
                </a:extLst>
              </a:tr>
              <a:tr h="93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справочники, которые хранятся в кабинете, актуальны;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2292629874"/>
                  </a:ext>
                </a:extLst>
              </a:tr>
              <a:tr h="170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п/п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Критерий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Оценка </a:t>
                      </a:r>
                      <a:br>
                        <a:rPr lang="ru-RU" sz="500">
                          <a:effectLst/>
                        </a:rPr>
                      </a:br>
                      <a:r>
                        <a:rPr lang="ru-RU" sz="500">
                          <a:effectLst/>
                        </a:rPr>
                        <a:t>(0-нет, 1-да)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Комментарий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3134160420"/>
                  </a:ext>
                </a:extLst>
              </a:tr>
              <a:tr h="2286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материалы для работы в кабинете (маски, перчатки, термометры, шпателя и пр.)  не повреждены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4244017206"/>
                  </a:ext>
                </a:extLst>
              </a:tr>
              <a:tr h="85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Зона временного хранения: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2174090738"/>
                  </a:ext>
                </a:extLst>
              </a:tr>
              <a:tr h="85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зона временного хранения создана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3823313168"/>
                  </a:ext>
                </a:extLst>
              </a:tr>
              <a:tr h="1980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в зону временного хранения помещены предметы, в необходимости которых есть сомнения: на них наклеен «красный» ярлык с датой и причиной помещения в зону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1707355621"/>
                  </a:ext>
                </a:extLst>
              </a:tr>
              <a:tr h="81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5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 кабинете нет мест, которые не прошли  сортировку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2250472543"/>
                  </a:ext>
                </a:extLst>
              </a:tr>
              <a:tr h="24047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Итого: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00" dirty="0">
                          <a:effectLst/>
                        </a:rPr>
                        <a:t>0%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При оценке 83% (15 баллов) и больше можно переходить к следующему шагу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61" marR="34161" marT="0" marB="0" anchor="ctr"/>
                </a:tc>
                <a:extLst>
                  <a:ext uri="{0D108BD9-81ED-4DB2-BD59-A6C34878D82A}">
                    <a16:rowId xmlns:a16="http://schemas.microsoft.com/office/drawing/2014/main" xmlns="" val="170499303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47367" y="3543731"/>
            <a:ext cx="3693713" cy="699494"/>
          </a:xfrm>
          <a:prstGeom prst="rect">
            <a:avLst/>
          </a:prstGeom>
          <a:noFill/>
          <a:ln>
            <a:noFill/>
          </a:ln>
        </p:spPr>
        <p:txBody>
          <a:bodyPr wrap="square" lIns="108847" tIns="54423" rIns="108847" bIns="54423" anchorCtr="0" compatLnSpc="0">
            <a:spAutoFit/>
          </a:bodyPr>
          <a:lstStyle/>
          <a:p>
            <a:pPr hangingPunct="0"/>
            <a:r>
              <a:rPr lang="ru-RU" sz="800" baseline="30000" dirty="0"/>
              <a:t>1</a:t>
            </a:r>
            <a:r>
              <a:rPr lang="ru-RU" sz="800" dirty="0"/>
              <a:t> Электронная версия в </a:t>
            </a:r>
            <a:r>
              <a:rPr lang="ru-RU" sz="800" dirty="0" smtClean="0"/>
              <a:t>формате Excel </a:t>
            </a:r>
            <a:r>
              <a:rPr lang="ru-RU" sz="800" dirty="0"/>
              <a:t>доступна для скачивания на портале cpmsp.rosminzdrav.ru в разделе «Скачать»</a:t>
            </a:r>
          </a:p>
          <a:p>
            <a:pPr hangingPunct="0"/>
            <a:endParaRPr lang="ru-RU" sz="800" dirty="0"/>
          </a:p>
          <a:p>
            <a:pPr hangingPunct="0"/>
            <a:r>
              <a:rPr lang="ru-RU" sz="800" dirty="0"/>
              <a:t>Переход к реализации следующего шага возможен только при оценке выполнения текущего шага на 83% и более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530066"/>
              </p:ext>
            </p:extLst>
          </p:nvPr>
        </p:nvGraphicFramePr>
        <p:xfrm>
          <a:off x="4949455" y="1283970"/>
          <a:ext cx="3684005" cy="2108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161">
                  <a:extLst>
                    <a:ext uri="{9D8B030D-6E8A-4147-A177-3AD203B41FA5}">
                      <a16:colId xmlns:a16="http://schemas.microsoft.com/office/drawing/2014/main" xmlns="" val="2744993941"/>
                    </a:ext>
                  </a:extLst>
                </a:gridCol>
                <a:gridCol w="2030735">
                  <a:extLst>
                    <a:ext uri="{9D8B030D-6E8A-4147-A177-3AD203B41FA5}">
                      <a16:colId xmlns:a16="http://schemas.microsoft.com/office/drawing/2014/main" xmlns="" val="123894986"/>
                    </a:ext>
                  </a:extLst>
                </a:gridCol>
                <a:gridCol w="591628">
                  <a:extLst>
                    <a:ext uri="{9D8B030D-6E8A-4147-A177-3AD203B41FA5}">
                      <a16:colId xmlns:a16="http://schemas.microsoft.com/office/drawing/2014/main" xmlns="" val="603480595"/>
                    </a:ext>
                  </a:extLst>
                </a:gridCol>
                <a:gridCol w="860481">
                  <a:extLst>
                    <a:ext uri="{9D8B030D-6E8A-4147-A177-3AD203B41FA5}">
                      <a16:colId xmlns:a16="http://schemas.microsoft.com/office/drawing/2014/main" xmlns="" val="1285919395"/>
                    </a:ext>
                  </a:extLst>
                </a:gridCol>
              </a:tblGrid>
              <a:tr h="14859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Шаг 2. Соблюдение порядка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Кабинет №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7602226"/>
                  </a:ext>
                </a:extLst>
              </a:tr>
              <a:tr h="242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п/п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Критерий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Оценка </a:t>
                      </a:r>
                      <a:br>
                        <a:rPr lang="ru-RU" sz="500" dirty="0">
                          <a:effectLst/>
                        </a:rPr>
                      </a:br>
                      <a:r>
                        <a:rPr lang="ru-RU" sz="500" dirty="0">
                          <a:effectLst/>
                        </a:rPr>
                        <a:t>(0-нет, 1-да)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Комментарий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93296037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Рабочие места персонала размещены удобно и комфортно. Расположение рабочих мест исключает/ минимизирует потери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extLst>
                  <a:ext uri="{0D108BD9-81ED-4DB2-BD59-A6C34878D82A}">
                    <a16:rowId xmlns:a16="http://schemas.microsoft.com/office/drawing/2014/main" xmlns="" val="240984350"/>
                  </a:ext>
                </a:extLst>
              </a:tr>
              <a:tr h="152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Определены места для офисного оборудования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extLst>
                  <a:ext uri="{0D108BD9-81ED-4DB2-BD59-A6C34878D82A}">
                    <a16:rowId xmlns:a16="http://schemas.microsoft.com/office/drawing/2014/main" xmlns="" val="95795346"/>
                  </a:ext>
                </a:extLst>
              </a:tr>
              <a:tr h="152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Полки и ящики не хранят пустоту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extLst>
                  <a:ext uri="{0D108BD9-81ED-4DB2-BD59-A6C34878D82A}">
                    <a16:rowId xmlns:a16="http://schemas.microsoft.com/office/drawing/2014/main" xmlns="" val="1257106682"/>
                  </a:ext>
                </a:extLst>
              </a:tr>
              <a:tr h="152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Отсутствуют ненужные предметы, информация и документация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extLst>
                  <a:ext uri="{0D108BD9-81ED-4DB2-BD59-A6C34878D82A}">
                    <a16:rowId xmlns:a16="http://schemas.microsoft.com/office/drawing/2014/main" xmlns="" val="3076653887"/>
                  </a:ext>
                </a:extLst>
              </a:tr>
              <a:tr h="152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5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Определены места хранения предметов, инструментов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extLst>
                  <a:ext uri="{0D108BD9-81ED-4DB2-BD59-A6C34878D82A}">
                    <a16:rowId xmlns:a16="http://schemas.microsoft.com/office/drawing/2014/main" xmlns="" val="2426267103"/>
                  </a:ext>
                </a:extLst>
              </a:tr>
              <a:tr h="152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6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Все материалы могут быть найдены за 30 сек. 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extLst>
                  <a:ext uri="{0D108BD9-81ED-4DB2-BD59-A6C34878D82A}">
                    <a16:rowId xmlns:a16="http://schemas.microsoft.com/office/drawing/2014/main" xmlns="" val="3852177939"/>
                  </a:ext>
                </a:extLst>
              </a:tr>
              <a:tr h="152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7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Определены места хранения документации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extLst>
                  <a:ext uri="{0D108BD9-81ED-4DB2-BD59-A6C34878D82A}">
                    <a16:rowId xmlns:a16="http://schemas.microsoft.com/office/drawing/2014/main" xmlns="" val="4186843542"/>
                  </a:ext>
                </a:extLst>
              </a:tr>
              <a:tr h="152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8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Определены места хранения личных вещей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extLst>
                  <a:ext uri="{0D108BD9-81ED-4DB2-BD59-A6C34878D82A}">
                    <a16:rowId xmlns:a16="http://schemas.microsoft.com/office/drawing/2014/main" xmlns="" val="4084588827"/>
                  </a:ext>
                </a:extLst>
              </a:tr>
              <a:tr h="40803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Итого: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0%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При оценке 83% (7 баллов) и больше можно переходить к следующему шагу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299" marR="41299" marT="0" marB="0" anchor="ctr"/>
                </a:tc>
                <a:extLst>
                  <a:ext uri="{0D108BD9-81ED-4DB2-BD59-A6C34878D82A}">
                    <a16:rowId xmlns:a16="http://schemas.microsoft.com/office/drawing/2014/main" xmlns="" val="944653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065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ОРГАНИЗАЦИЯ РАБОЧИХ МЕСТ ПО СИСТЕМЕ 5S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011935"/>
              </p:ext>
            </p:extLst>
          </p:nvPr>
        </p:nvGraphicFramePr>
        <p:xfrm>
          <a:off x="252413" y="881265"/>
          <a:ext cx="4014389" cy="37129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868">
                  <a:extLst>
                    <a:ext uri="{9D8B030D-6E8A-4147-A177-3AD203B41FA5}">
                      <a16:colId xmlns:a16="http://schemas.microsoft.com/office/drawing/2014/main" xmlns="" val="1067646047"/>
                    </a:ext>
                  </a:extLst>
                </a:gridCol>
                <a:gridCol w="2200767">
                  <a:extLst>
                    <a:ext uri="{9D8B030D-6E8A-4147-A177-3AD203B41FA5}">
                      <a16:colId xmlns:a16="http://schemas.microsoft.com/office/drawing/2014/main" xmlns="" val="2213030957"/>
                    </a:ext>
                  </a:extLst>
                </a:gridCol>
                <a:gridCol w="648854">
                  <a:extLst>
                    <a:ext uri="{9D8B030D-6E8A-4147-A177-3AD203B41FA5}">
                      <a16:colId xmlns:a16="http://schemas.microsoft.com/office/drawing/2014/main" xmlns="" val="1896509773"/>
                    </a:ext>
                  </a:extLst>
                </a:gridCol>
                <a:gridCol w="943900">
                  <a:extLst>
                    <a:ext uri="{9D8B030D-6E8A-4147-A177-3AD203B41FA5}">
                      <a16:colId xmlns:a16="http://schemas.microsoft.com/office/drawing/2014/main" xmlns="" val="1344705509"/>
                    </a:ext>
                  </a:extLst>
                </a:gridCol>
              </a:tblGrid>
              <a:tr h="12350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Шаг 3. Содержание в чистоте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Кабинет №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5966348"/>
                  </a:ext>
                </a:extLst>
              </a:tr>
              <a:tr h="2276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п/п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Критерий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Оценка </a:t>
                      </a:r>
                      <a:br>
                        <a:rPr lang="ru-RU" sz="500">
                          <a:effectLst/>
                        </a:rPr>
                      </a:br>
                      <a:r>
                        <a:rPr lang="ru-RU" sz="500">
                          <a:effectLst/>
                        </a:rPr>
                        <a:t>(0-нет, 1-да)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Комментарий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110564392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Помещение содержится в чистоте: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3307589983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1.1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стены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3347659231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1.2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>
                          <a:effectLst/>
                        </a:rPr>
                        <a:t>окна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1118481459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1.3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>
                          <a:effectLst/>
                        </a:rPr>
                        <a:t>подоконник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332315663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1.4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>
                          <a:effectLst/>
                        </a:rPr>
                        <a:t>раковина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1923731300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1.5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пол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3393832038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1.6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дверь и дверные ручки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1097739001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>
                          <a:effectLst/>
                        </a:rPr>
                        <a:t>Мебель содержится в чистоте: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3351395611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2.1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>
                          <a:effectLst/>
                        </a:rPr>
                        <a:t>шкафы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1293594359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>
                          <a:effectLst/>
                        </a:rPr>
                        <a:t>столы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4192827055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2.3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тумбы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321829501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2.4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кушетка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3496628307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Оргтехника содержится в чистоте: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646683257"/>
                  </a:ext>
                </a:extLst>
              </a:tr>
              <a:tr h="1639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на мониторе нет пыли и загрязнений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304152644"/>
                  </a:ext>
                </a:extLst>
              </a:tr>
              <a:tr h="370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п/п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Критерий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Оценка </a:t>
                      </a:r>
                      <a:br>
                        <a:rPr lang="ru-RU" sz="500">
                          <a:effectLst/>
                        </a:rPr>
                      </a:br>
                      <a:r>
                        <a:rPr lang="ru-RU" sz="500">
                          <a:effectLst/>
                        </a:rPr>
                        <a:t>(0-нет, 1-да)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Комментарий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717334744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на клавиатуре нет пыли и загрязнений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2133629555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3.3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на процессоре нет пыли и загрязнений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1058216984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Источники загрязнений локализованы: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3944012651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свободный доступ к углам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2257132339"/>
                  </a:ext>
                </a:extLst>
              </a:tr>
              <a:tr h="123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источникам отопления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1847276706"/>
                  </a:ext>
                </a:extLst>
              </a:tr>
              <a:tr h="6041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Итого: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0%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При оценке 83% (13 баллов)  и больше можно переходить к следующему шагу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800" marR="26800" marT="0" marB="0" anchor="ctr"/>
                </a:tc>
                <a:extLst>
                  <a:ext uri="{0D108BD9-81ED-4DB2-BD59-A6C34878D82A}">
                    <a16:rowId xmlns:a16="http://schemas.microsoft.com/office/drawing/2014/main" xmlns="" val="393385424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03472"/>
              </p:ext>
            </p:extLst>
          </p:nvPr>
        </p:nvGraphicFramePr>
        <p:xfrm>
          <a:off x="4353338" y="881267"/>
          <a:ext cx="4207565" cy="370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319">
                  <a:extLst>
                    <a:ext uri="{9D8B030D-6E8A-4147-A177-3AD203B41FA5}">
                      <a16:colId xmlns:a16="http://schemas.microsoft.com/office/drawing/2014/main" xmlns="" val="17353362"/>
                    </a:ext>
                  </a:extLst>
                </a:gridCol>
                <a:gridCol w="2017334">
                  <a:extLst>
                    <a:ext uri="{9D8B030D-6E8A-4147-A177-3AD203B41FA5}">
                      <a16:colId xmlns:a16="http://schemas.microsoft.com/office/drawing/2014/main" xmlns="" val="859208665"/>
                    </a:ext>
                  </a:extLst>
                </a:gridCol>
                <a:gridCol w="781879">
                  <a:extLst>
                    <a:ext uri="{9D8B030D-6E8A-4147-A177-3AD203B41FA5}">
                      <a16:colId xmlns:a16="http://schemas.microsoft.com/office/drawing/2014/main" xmlns="" val="4237410461"/>
                    </a:ext>
                  </a:extLst>
                </a:gridCol>
                <a:gridCol w="974033">
                  <a:extLst>
                    <a:ext uri="{9D8B030D-6E8A-4147-A177-3AD203B41FA5}">
                      <a16:colId xmlns:a16="http://schemas.microsoft.com/office/drawing/2014/main" xmlns="" val="2918998319"/>
                    </a:ext>
                  </a:extLst>
                </a:gridCol>
              </a:tblGrid>
              <a:tr h="11927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Шаг 4. Стандартизация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Кабинет №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383516"/>
                  </a:ext>
                </a:extLst>
              </a:tr>
              <a:tr h="148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п/п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Критерий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Оценка </a:t>
                      </a:r>
                      <a:br>
                        <a:rPr lang="ru-RU" sz="500" dirty="0">
                          <a:effectLst/>
                        </a:rPr>
                      </a:br>
                      <a:r>
                        <a:rPr lang="ru-RU" sz="500" dirty="0">
                          <a:effectLst/>
                        </a:rPr>
                        <a:t>(0-нет, 1-да)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Комментарий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179938342"/>
                  </a:ext>
                </a:extLst>
              </a:tr>
              <a:tr h="2224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Места хранения предметов, документов визуализированы (таблички, надписи и пр.)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3511075045"/>
                  </a:ext>
                </a:extLst>
              </a:tr>
              <a:tr h="2224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Указатели мест хранения предметов соответствуют их месторасположению: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1577368491"/>
                  </a:ext>
                </a:extLst>
              </a:tr>
              <a:tr h="196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содержимое тумбочек, шкафов стандартизировано (одинаково у сотрудников с одинаковыми обязанностями)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452650972"/>
                  </a:ext>
                </a:extLst>
              </a:tr>
              <a:tr h="196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2.2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стандартизированы и подписаны тумбочки , шкафы сотрудников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893597214"/>
                  </a:ext>
                </a:extLst>
              </a:tr>
              <a:tr h="103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2.3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промаркированы провода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3141414853"/>
                  </a:ext>
                </a:extLst>
              </a:tr>
              <a:tr h="103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2.4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утвержден перечень документов, находящихся в кабинете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860363141"/>
                  </a:ext>
                </a:extLst>
              </a:tr>
              <a:tr h="103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2.5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использована  маркировка цветом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378272049"/>
                  </a:ext>
                </a:extLst>
              </a:tr>
              <a:tr h="741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Упорядочены бланки: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3821201388"/>
                  </a:ext>
                </a:extLst>
              </a:tr>
              <a:tr h="148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в кабинете хранится не более недельного запаса бланков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3342119259"/>
                  </a:ext>
                </a:extLst>
              </a:tr>
              <a:tr h="148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3.2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разработан механизм регулярного пополнения запасов бланков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840781511"/>
                  </a:ext>
                </a:extLst>
              </a:tr>
              <a:tr h="148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3.3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визуализированы потребности пополнения запасов бланков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606885840"/>
                  </a:ext>
                </a:extLst>
              </a:tr>
              <a:tr h="2224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Отмечена линия минимально необходимого на прием количества бумаги в принтере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3205357615"/>
                  </a:ext>
                </a:extLst>
              </a:tr>
              <a:tr h="741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Отмечены места расположения: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1311601417"/>
                  </a:ext>
                </a:extLst>
              </a:tr>
              <a:tr h="1233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5.1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>
                          <a:effectLst/>
                        </a:rPr>
                        <a:t>инструментов (термометры, шпатели и т.п.) для приема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2757425816"/>
                  </a:ext>
                </a:extLst>
              </a:tr>
              <a:tr h="1233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5.2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500" dirty="0">
                          <a:effectLst/>
                        </a:rPr>
                        <a:t>амбулаторных карт пациентов, подготовленных на прием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380576623"/>
                  </a:ext>
                </a:extLst>
              </a:tr>
              <a:tr h="148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6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Разработан стандарт рабочего места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1479333848"/>
                  </a:ext>
                </a:extLst>
              </a:tr>
              <a:tr h="2020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7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Разработан чек-лист действий по подготовке к приему и по окончанию приема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3546600832"/>
                  </a:ext>
                </a:extLst>
              </a:tr>
              <a:tr h="2020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8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Все материалы в рабочей зоне легко найти (за 30сек.) и вернуть на свое место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2472788496"/>
                  </a:ext>
                </a:extLst>
              </a:tr>
              <a:tr h="101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9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Ненужные вещи регулярно удаляются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3923834034"/>
                  </a:ext>
                </a:extLst>
              </a:tr>
              <a:tr h="101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10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Разработан и соблюдается график уборки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4005327083"/>
                  </a:ext>
                </a:extLst>
              </a:tr>
              <a:tr h="101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Все стандарты видимы и наглядны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53495674"/>
                  </a:ext>
                </a:extLst>
              </a:tr>
              <a:tr h="32831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Итого: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3" marR="8833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0%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883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При оценке 83% (15 баллов) и больше можно переходить к следующему шагу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8833" marT="0" marB="0" anchor="ctr"/>
                </a:tc>
                <a:extLst>
                  <a:ext uri="{0D108BD9-81ED-4DB2-BD59-A6C34878D82A}">
                    <a16:rowId xmlns:a16="http://schemas.microsoft.com/office/drawing/2014/main" xmlns="" val="219308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73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5232" y="78325"/>
            <a:ext cx="6811568" cy="556313"/>
          </a:xfrm>
        </p:spPr>
        <p:txBody>
          <a:bodyPr/>
          <a:lstStyle/>
          <a:p>
            <a:r>
              <a:rPr lang="ru-RU" dirty="0"/>
              <a:t>ОСНОВНЫЕ ТЕРМИНЫ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905408"/>
              </p:ext>
            </p:extLst>
          </p:nvPr>
        </p:nvGraphicFramePr>
        <p:xfrm>
          <a:off x="836533" y="1131888"/>
          <a:ext cx="7451884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373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ru-RU" sz="1000" b="1" dirty="0" smtClean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r"/>
                      <a:r>
                        <a:rPr lang="ru-RU" sz="1000" b="1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Предложение </a:t>
                      </a:r>
                      <a:br>
                        <a:rPr lang="ru-RU" sz="1000" b="1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</a:br>
                      <a:r>
                        <a:rPr lang="ru-RU" sz="1000" b="1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по улучшению </a:t>
                      </a:r>
                      <a:endParaRPr lang="ru-RU" sz="1000" b="1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Clr>
                          <a:srgbClr val="158466"/>
                        </a:buClr>
                        <a:buSzPct val="100000"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Идея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работника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(группы работников),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направленная на повышение результативности и эффективности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любого вида деятельности медицинской организации,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не требующая открытия отдельного проекта: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улучшение состояния рабочих мест, повышение эффективности использования ресурсов и материальных запасов, упорядочение системы материально-технического обеспечения медицинской организации, в том числе сокращение времени доставки материальных запасов, учета и отчетности, изменение графиков работы и ремонта оборудования или транспортных средств, обоснованное изменение мест размещения оборудования и т.п.; методов управления медицинской организацией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858252"/>
              </p:ext>
            </p:extLst>
          </p:nvPr>
        </p:nvGraphicFramePr>
        <p:xfrm>
          <a:off x="836533" y="2751138"/>
          <a:ext cx="745188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373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ru-RU" sz="1000" b="1" kern="1200" dirty="0" smtClean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Рабочее место 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Clr>
                          <a:srgbClr val="158466"/>
                        </a:buClr>
                        <a:buSzPct val="100000"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Зона трудовой деятельности человека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которая оснащена необходимым оборудованием, приспособлениями, инструментами, материалами для выполнения работ или манипуляций, предусмотренных должностной инструкцией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055089"/>
              </p:ext>
            </p:extLst>
          </p:nvPr>
        </p:nvGraphicFramePr>
        <p:xfrm>
          <a:off x="836533" y="3608388"/>
          <a:ext cx="745188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373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ru-RU" sz="1000" b="1" kern="1200" dirty="0" smtClean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Точка принятия решения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Clr>
                          <a:srgbClr val="158466"/>
                        </a:buClr>
                        <a:buSzPct val="100000"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Это место ветвления маршрута,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 расположенное как в здании (помещении) медицинской организации, так и на ее прилегающей территории,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в котором размещается соответствующая информация для принятия решения о выборе направлений движения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99" y="982196"/>
            <a:ext cx="320945" cy="3295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2624181"/>
            <a:ext cx="320945" cy="3048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21" y="3566012"/>
            <a:ext cx="224834" cy="21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0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ОРГАНИЗАЦИЯ РАБОЧИХ МЕСТ ПО СИСТЕМЕ 5S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855411"/>
              </p:ext>
            </p:extLst>
          </p:nvPr>
        </p:nvGraphicFramePr>
        <p:xfrm>
          <a:off x="1519521" y="863603"/>
          <a:ext cx="6104958" cy="3873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800">
                  <a:extLst>
                    <a:ext uri="{9D8B030D-6E8A-4147-A177-3AD203B41FA5}">
                      <a16:colId xmlns:a16="http://schemas.microsoft.com/office/drawing/2014/main" xmlns="" val="17353362"/>
                    </a:ext>
                  </a:extLst>
                </a:gridCol>
                <a:gridCol w="309498">
                  <a:extLst>
                    <a:ext uri="{9D8B030D-6E8A-4147-A177-3AD203B41FA5}">
                      <a16:colId xmlns:a16="http://schemas.microsoft.com/office/drawing/2014/main" xmlns="" val="44052581"/>
                    </a:ext>
                  </a:extLst>
                </a:gridCol>
                <a:gridCol w="3590953">
                  <a:extLst>
                    <a:ext uri="{9D8B030D-6E8A-4147-A177-3AD203B41FA5}">
                      <a16:colId xmlns:a16="http://schemas.microsoft.com/office/drawing/2014/main" xmlns="" val="2786069118"/>
                    </a:ext>
                  </a:extLst>
                </a:gridCol>
                <a:gridCol w="1410707">
                  <a:extLst>
                    <a:ext uri="{9D8B030D-6E8A-4147-A177-3AD203B41FA5}">
                      <a16:colId xmlns:a16="http://schemas.microsoft.com/office/drawing/2014/main" xmlns="" val="2895417197"/>
                    </a:ext>
                  </a:extLst>
                </a:gridCol>
              </a:tblGrid>
              <a:tr h="19540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Шаг 5. Совершенствование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Кабинет №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7318584"/>
                  </a:ext>
                </a:extLst>
              </a:tr>
              <a:tr h="2267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Шаги 5С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п/п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Критерий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Оценка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540706197"/>
                  </a:ext>
                </a:extLst>
              </a:tr>
              <a:tr h="161972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1С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Рабочее пространство организовано удобно. Обеспечена возможность бесперебойной работы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0%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extLst>
                  <a:ext uri="{0D108BD9-81ED-4DB2-BD59-A6C34878D82A}">
                    <a16:rowId xmlns:a16="http://schemas.microsoft.com/office/drawing/2014/main" xmlns="" val="2650690947"/>
                  </a:ext>
                </a:extLst>
              </a:tr>
              <a:tr h="1619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Оргтехника, предметы, канцелярские принадлежности на рабочем столе исправны, используются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1153968"/>
                  </a:ext>
                </a:extLst>
              </a:tr>
              <a:tr h="1619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Шкафы и тумбы содержат только необходимые для рабочего процесса материалы, предметы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7584110"/>
                  </a:ext>
                </a:extLst>
              </a:tr>
              <a:tr h="1619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Организована зона временного хранения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8770972"/>
                  </a:ext>
                </a:extLst>
              </a:tr>
              <a:tr h="1619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В кабинете нет мест, которые не прошли  сортировку.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0155984"/>
                  </a:ext>
                </a:extLst>
              </a:tr>
              <a:tr h="161972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2С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Рабочие зоны четко распределены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0%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extLst>
                  <a:ext uri="{0D108BD9-81ED-4DB2-BD59-A6C34878D82A}">
                    <a16:rowId xmlns:a16="http://schemas.microsoft.com/office/drawing/2014/main" xmlns="" val="3407043407"/>
                  </a:ext>
                </a:extLst>
              </a:tr>
              <a:tr h="1619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Полки и ящики не хранят пустоту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7743003"/>
                  </a:ext>
                </a:extLst>
              </a:tr>
              <a:tr h="1619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Все предметы на своих местах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1483885"/>
                  </a:ext>
                </a:extLst>
              </a:tr>
              <a:tr h="1619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Предмет в конце рабочего дня возвращается на свое место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7367176"/>
                  </a:ext>
                </a:extLst>
              </a:tr>
              <a:tr h="161972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3С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Помещение, мебель, оргтехника содержатся в чистоте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0%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extLst>
                  <a:ext uri="{0D108BD9-81ED-4DB2-BD59-A6C34878D82A}">
                    <a16:rowId xmlns:a16="http://schemas.microsoft.com/office/drawing/2014/main" xmlns="" val="2236851345"/>
                  </a:ext>
                </a:extLst>
              </a:tr>
              <a:tr h="1619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Источники загрязнений локализованы, свободный доступ к ним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0504608"/>
                  </a:ext>
                </a:extLst>
              </a:tr>
              <a:tr h="1619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Инвентарь для дезинфекции легкодоступен, место хранения его определено и визуализировано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5720137"/>
                  </a:ext>
                </a:extLst>
              </a:tr>
              <a:tr h="1619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Оценка эффективности уборки проводится регулярно (не реже 1 раза в неделю)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0574013"/>
                  </a:ext>
                </a:extLst>
              </a:tr>
              <a:tr h="161972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4С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Места хранения предметов, документов визуализированы (таблички, надписи)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0%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extLst>
                  <a:ext uri="{0D108BD9-81ED-4DB2-BD59-A6C34878D82A}">
                    <a16:rowId xmlns:a16="http://schemas.microsoft.com/office/drawing/2014/main" xmlns="" val="3202910630"/>
                  </a:ext>
                </a:extLst>
              </a:tr>
              <a:tr h="2581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В кабинете хранится недельный запас бланков, разработан механизм регулярного пополнения запасов бланков, визуализированы потребности пополнения запасов бланков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5293603"/>
                  </a:ext>
                </a:extLst>
              </a:tr>
              <a:tr h="1542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Используется стандарт/чек-лист рабочего места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1898250"/>
                  </a:ext>
                </a:extLst>
              </a:tr>
              <a:tr h="1542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Ненужные вещи регулярно удаляются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037749"/>
                  </a:ext>
                </a:extLst>
              </a:tr>
              <a:tr h="154265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5С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Стандарты постоянно совершенствуются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extLst>
                  <a:ext uri="{0D108BD9-81ED-4DB2-BD59-A6C34878D82A}">
                    <a16:rowId xmlns:a16="http://schemas.microsoft.com/office/drawing/2014/main" xmlns="" val="1114853556"/>
                  </a:ext>
                </a:extLst>
              </a:tr>
              <a:tr h="1542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Контрольные процедуры проводятся регулярно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extLst>
                  <a:ext uri="{0D108BD9-81ED-4DB2-BD59-A6C34878D82A}">
                    <a16:rowId xmlns:a16="http://schemas.microsoft.com/office/drawing/2014/main" xmlns="" val="3630511662"/>
                  </a:ext>
                </a:extLst>
              </a:tr>
              <a:tr h="1542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Предлагаются и реализуются идеи по улучшению системы 5С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extLst>
                  <a:ext uri="{0D108BD9-81ED-4DB2-BD59-A6C34878D82A}">
                    <a16:rowId xmlns:a16="http://schemas.microsoft.com/office/drawing/2014/main" xmlns="" val="63417763"/>
                  </a:ext>
                </a:extLst>
              </a:tr>
              <a:tr h="1542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Проводится обмен опытом и тиражирование метода 5С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00" marR="21000" marT="0" marB="0" anchor="ctr"/>
                </a:tc>
                <a:extLst>
                  <a:ext uri="{0D108BD9-81ED-4DB2-BD59-A6C34878D82A}">
                    <a16:rowId xmlns:a16="http://schemas.microsoft.com/office/drawing/2014/main" xmlns="" val="1709880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36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/>
              <a:t>ОРГАНИЗАЦИЯ РАБОЧИХ МЕСТ ПО СИСТЕМЕ 5S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511895"/>
              </p:ext>
            </p:extLst>
          </p:nvPr>
        </p:nvGraphicFramePr>
        <p:xfrm>
          <a:off x="1" y="1958340"/>
          <a:ext cx="3914274" cy="283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Содержимое 6" descr="план передвижения 281018 (2) Model 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71" y="2806353"/>
            <a:ext cx="2785729" cy="227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271915" y="653598"/>
            <a:ext cx="8564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 b="1" dirty="0">
                <a:solidFill>
                  <a:srgbClr val="C00000"/>
                </a:solidFill>
                <a:latin typeface="Segoe UI Light" pitchFamily="34" charset="0"/>
              </a:rPr>
              <a:t>Исходное состояние:</a:t>
            </a:r>
          </a:p>
          <a:p>
            <a:pPr>
              <a:buFontTx/>
              <a:buChar char="-"/>
            </a:pPr>
            <a:r>
              <a:rPr lang="ru-RU" altLang="ru-RU" sz="1600" dirty="0">
                <a:solidFill>
                  <a:srgbClr val="002060"/>
                </a:solidFill>
                <a:latin typeface="Segoe UI Light" pitchFamily="34" charset="0"/>
              </a:rPr>
              <a:t> В поликлинике 58 рабочих кабинетов. Внедрена система 5С в 57 кабинетах (98,3%).</a:t>
            </a:r>
          </a:p>
        </p:txBody>
      </p:sp>
      <p:pic>
        <p:nvPicPr>
          <p:cNvPr id="6" name="Содержимое 6" descr="план передвижения 281018 (2) Model (1)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4275" y="1349748"/>
            <a:ext cx="2913780" cy="2362346"/>
          </a:xfrm>
        </p:spPr>
      </p:pic>
    </p:spTree>
    <p:extLst>
      <p:ext uri="{BB962C8B-B14F-4D97-AF65-F5344CB8AC3E}">
        <p14:creationId xmlns:p14="http://schemas.microsoft.com/office/powerpoint/2010/main" val="308171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/>
              <a:t>ОРГАНИЗАЦИЯ РАБОЧИХ МЕСТ ПО СИСТЕМЕ 5S</a:t>
            </a:r>
          </a:p>
        </p:txBody>
      </p:sp>
      <p:sp>
        <p:nvSpPr>
          <p:cNvPr id="5" name="Прямоугольник 12"/>
          <p:cNvSpPr>
            <a:spLocks noChangeArrowheads="1"/>
          </p:cNvSpPr>
          <p:nvPr/>
        </p:nvSpPr>
        <p:spPr bwMode="auto">
          <a:xfrm>
            <a:off x="96838" y="748770"/>
            <a:ext cx="554998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C00000"/>
                </a:solidFill>
                <a:latin typeface="Segoe UI Light" pitchFamily="34" charset="0"/>
              </a:rPr>
              <a:t>Анализ исходного состояния </a:t>
            </a:r>
            <a:r>
              <a:rPr lang="ru-RU" altLang="ru-RU" sz="1200" b="1" dirty="0">
                <a:solidFill>
                  <a:srgbClr val="C00000"/>
                </a:solidFill>
                <a:latin typeface="Segoe UI Light" pitchFamily="34" charset="0"/>
                <a:sym typeface="Wingdings" pitchFamily="2" charset="2"/>
              </a:rPr>
              <a:t>(участники – РЦ ПМСП, сотрудники МО):</a:t>
            </a:r>
            <a:endParaRPr lang="ru-RU" altLang="ru-RU" sz="1200" b="1" dirty="0">
              <a:solidFill>
                <a:srgbClr val="C00000"/>
              </a:solidFill>
              <a:latin typeface="Segoe UI Light" pitchFamily="34" charset="0"/>
            </a:endParaRPr>
          </a:p>
          <a:p>
            <a:r>
              <a:rPr lang="ru-RU" altLang="ru-RU" sz="1100" dirty="0">
                <a:solidFill>
                  <a:srgbClr val="002060"/>
                </a:solidFill>
                <a:latin typeface="Segoe UI Light" pitchFamily="34" charset="0"/>
              </a:rPr>
              <a:t>- проведен срез исходного состояния внедрения системы 5С в подразделениях</a:t>
            </a:r>
          </a:p>
          <a:p>
            <a:r>
              <a:rPr lang="ru-RU" altLang="ru-RU" sz="1100" dirty="0">
                <a:solidFill>
                  <a:srgbClr val="002060"/>
                </a:solidFill>
                <a:latin typeface="Segoe UI Light" pitchFamily="34" charset="0"/>
              </a:rPr>
              <a:t>- внедрена еженедельная перекрестная проверка рабочих кабинетов в соответствии с проверочным листом оценки соответствия рабочего места по системе 5с. </a:t>
            </a:r>
          </a:p>
        </p:txBody>
      </p:sp>
      <p:graphicFrame>
        <p:nvGraphicFramePr>
          <p:cNvPr id="6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413481"/>
              </p:ext>
            </p:extLst>
          </p:nvPr>
        </p:nvGraphicFramePr>
        <p:xfrm>
          <a:off x="96838" y="2205307"/>
          <a:ext cx="5100805" cy="2485100"/>
        </p:xfrm>
        <a:graphic>
          <a:graphicData uri="http://schemas.openxmlformats.org/drawingml/2006/table">
            <a:tbl>
              <a:tblPr/>
              <a:tblGrid>
                <a:gridCol w="16650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13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44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6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Подразделение 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Номер кабинета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Балл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(по состоянию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на 26.09.2018 г. )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844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Отделение профилактики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115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52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116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9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117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9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118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9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119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91436" marR="91436"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8733" y="1666774"/>
            <a:ext cx="5188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002060"/>
                </a:solidFill>
                <a:latin typeface="Segoe UI Light" pitchFamily="34" charset="0"/>
              </a:rPr>
              <a:t>Исходное состояние внедрения системы 5 с на примере отделения профилактики</a:t>
            </a:r>
            <a:endParaRPr lang="ru-RU" altLang="ru-RU" sz="1200" dirty="0">
              <a:solidFill>
                <a:srgbClr val="002060"/>
              </a:solidFill>
              <a:latin typeface="Segoe UI Light" pitchFamily="34" charset="0"/>
            </a:endParaRPr>
          </a:p>
        </p:txBody>
      </p:sp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5321217" y="2592299"/>
            <a:ext cx="38227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002060"/>
                </a:solidFill>
                <a:latin typeface="Segoe UI Light" pitchFamily="34" charset="0"/>
              </a:rPr>
              <a:t>Визуализация еженедельной перекрестной проверки рабочих кабинетов</a:t>
            </a:r>
            <a:r>
              <a:rPr lang="ru-RU" altLang="ru-RU" sz="1200" b="1" dirty="0">
                <a:solidFill>
                  <a:srgbClr val="C00000"/>
                </a:solidFill>
                <a:latin typeface="Segoe UI Light" pitchFamily="34" charset="0"/>
              </a:rPr>
              <a:t> </a:t>
            </a:r>
            <a:endParaRPr lang="ru-RU" altLang="ru-RU" sz="1200" dirty="0">
              <a:solidFill>
                <a:srgbClr val="C00000"/>
              </a:solidFill>
              <a:latin typeface="Segoe UI Light" pitchFamily="34" charset="0"/>
            </a:endParaRPr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6100429" y="2186813"/>
            <a:ext cx="347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 b="1" dirty="0">
                <a:solidFill>
                  <a:srgbClr val="C00000"/>
                </a:solidFill>
                <a:latin typeface="Segoe UI Light" pitchFamily="34" charset="0"/>
              </a:rPr>
              <a:t>Контроль за внедрением</a:t>
            </a:r>
            <a:endParaRPr lang="ru-RU" altLang="ru-RU" sz="1400" dirty="0">
              <a:solidFill>
                <a:srgbClr val="C00000"/>
              </a:solidFill>
              <a:latin typeface="Segoe UI Light" pitchFamily="34" charset="0"/>
            </a:endParaRP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5854617" y="726116"/>
            <a:ext cx="3289383" cy="14619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1200" b="1" dirty="0" smtClean="0">
                <a:solidFill>
                  <a:srgbClr val="C00000"/>
                </a:solidFill>
                <a:latin typeface="Segoe UI Light" pitchFamily="34" charset="0"/>
              </a:rPr>
              <a:t>Действия:</a:t>
            </a:r>
          </a:p>
          <a:p>
            <a:pPr>
              <a:defRPr/>
            </a:pPr>
            <a:r>
              <a:rPr lang="ru-RU" altLang="ru-RU" sz="1100" dirty="0" smtClean="0">
                <a:solidFill>
                  <a:srgbClr val="002060"/>
                </a:solidFill>
                <a:latin typeface="Segoe UI Light" pitchFamily="34" charset="0"/>
              </a:rPr>
              <a:t>Разработан план мероприятий по улучшению и  внедрению  системы 5С в подразделениях поликлиники,  в том числе включающий: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100" dirty="0" smtClean="0">
                <a:solidFill>
                  <a:srgbClr val="002060"/>
                </a:solidFill>
                <a:latin typeface="Segoe UI Light" pitchFamily="34" charset="0"/>
              </a:rPr>
              <a:t>график внедрения системы 5С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100" dirty="0" smtClean="0">
                <a:solidFill>
                  <a:srgbClr val="002060"/>
                </a:solidFill>
                <a:latin typeface="Segoe UI Light" pitchFamily="34" charset="0"/>
              </a:rPr>
              <a:t>мероприятия по контролю внедрения системы 5С 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100" dirty="0" smtClean="0">
                <a:solidFill>
                  <a:srgbClr val="002060"/>
                </a:solidFill>
                <a:latin typeface="Segoe UI Light" pitchFamily="34" charset="0"/>
              </a:rPr>
              <a:t>обучение сотрудников системе 5С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5321217" y="724418"/>
            <a:ext cx="533400" cy="412750"/>
          </a:xfrm>
          <a:prstGeom prst="rightArrow">
            <a:avLst/>
          </a:prstGeom>
          <a:solidFill>
            <a:srgbClr val="6FC1C2"/>
          </a:solidFill>
          <a:ln>
            <a:solidFill>
              <a:srgbClr val="6FC1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5381542" y="2042356"/>
            <a:ext cx="534988" cy="411162"/>
          </a:xfrm>
          <a:prstGeom prst="rightArrow">
            <a:avLst/>
          </a:prstGeom>
          <a:solidFill>
            <a:srgbClr val="6FC1C2"/>
          </a:solidFill>
          <a:ln>
            <a:solidFill>
              <a:srgbClr val="6FC1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0" y="4767275"/>
            <a:ext cx="6651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 b="1" dirty="0">
                <a:solidFill>
                  <a:srgbClr val="C00000"/>
                </a:solidFill>
                <a:latin typeface="Segoe UI Light" pitchFamily="34" charset="0"/>
              </a:rPr>
              <a:t>Итоги анализа: </a:t>
            </a:r>
            <a:r>
              <a:rPr lang="ru-RU" altLang="ru-RU" sz="1200" dirty="0">
                <a:solidFill>
                  <a:srgbClr val="002060"/>
                </a:solidFill>
                <a:latin typeface="Segoe UI Light" pitchFamily="34" charset="0"/>
              </a:rPr>
              <a:t>В зависимости от степени внедрения имеется бальный разброс от 30 до 52.</a:t>
            </a:r>
          </a:p>
        </p:txBody>
      </p:sp>
      <p:graphicFrame>
        <p:nvGraphicFramePr>
          <p:cNvPr id="14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493381"/>
              </p:ext>
            </p:extLst>
          </p:nvPr>
        </p:nvGraphicFramePr>
        <p:xfrm>
          <a:off x="5443455" y="3053964"/>
          <a:ext cx="3315451" cy="1751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6415955" imgH="4533804" progId="AcroExch.Document.7">
                  <p:embed/>
                </p:oleObj>
              </mc:Choice>
              <mc:Fallback>
                <p:oleObj name="Acrobat Document" r:id="rId3" imgW="6415955" imgH="4533804" progId="AcroExch.Document.7">
                  <p:embed/>
                  <p:pic>
                    <p:nvPicPr>
                      <p:cNvPr id="19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3455" y="3053964"/>
                        <a:ext cx="3315451" cy="1751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110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 smtClean="0"/>
              <a:t>КРИТЕРИИ НОВОЙ МОДЕЛИ МЕДИЦИНСКОЙ ОРГАНИЗАЦИИ, </a:t>
            </a:r>
            <a:br>
              <a:rPr lang="ru-RU" dirty="0" smtClean="0"/>
            </a:br>
            <a:r>
              <a:rPr lang="ru-RU" dirty="0" smtClean="0"/>
              <a:t>ОКАЗЫВАЮЩЕЙ ПЕРВИЧНУЮ МЕДИКО-САНИТАРНУЮ ПОМОЩЬ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2  Качество пространства  </a:t>
            </a: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252413" y="1131889"/>
            <a:ext cx="8640762" cy="33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200" b="1" dirty="0">
                <a:latin typeface="Arial" pitchFamily="34"/>
              </a:rPr>
              <a:t>2.4 Организация системы информирования в медицинской организации   </a:t>
            </a: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6416675" y="155448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2"/>
            <a:srcRect/>
            <a:stretch>
              <a:fillRect t="-6081" b="-232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6416675" y="323434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3"/>
            <a:srcRect/>
            <a:stretch>
              <a:fillRect t="-11193" b="-111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6416675" y="1554481"/>
            <a:ext cx="2476500" cy="597454"/>
            <a:chOff x="5806440" y="1554481"/>
            <a:chExt cx="2476500" cy="597454"/>
          </a:xfrm>
        </p:grpSpPr>
        <p:sp>
          <p:nvSpPr>
            <p:cNvPr id="10" name="Прямоугольник с двумя скругленными соседними углами 9"/>
            <p:cNvSpPr/>
            <p:nvPr/>
          </p:nvSpPr>
          <p:spPr>
            <a:xfrm>
              <a:off x="58064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27" y="1578199"/>
              <a:ext cx="348574" cy="348574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6416675" y="3234340"/>
            <a:ext cx="2476500" cy="597454"/>
            <a:chOff x="5806440" y="1554481"/>
            <a:chExt cx="2476500" cy="597454"/>
          </a:xfrm>
        </p:grpSpPr>
        <p:sp>
          <p:nvSpPr>
            <p:cNvPr id="13" name="Прямоугольник с двумя скругленными соседними углами 12"/>
            <p:cNvSpPr/>
            <p:nvPr/>
          </p:nvSpPr>
          <p:spPr>
            <a:xfrm>
              <a:off x="58064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27" y="1578199"/>
              <a:ext cx="348574" cy="348574"/>
            </a:xfrm>
            <a:prstGeom prst="rect">
              <a:avLst/>
            </a:prstGeom>
          </p:spPr>
        </p:pic>
      </p:grp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306419"/>
              </p:ext>
            </p:extLst>
          </p:nvPr>
        </p:nvGraphicFramePr>
        <p:xfrm>
          <a:off x="252413" y="1593082"/>
          <a:ext cx="2976562" cy="100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5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Наличие 100% элементов информации от их общего объема, указанного в Контрольном листе оценки системы информирования в медицинской организации (приложение 3)</a:t>
                      </a: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322296"/>
              </p:ext>
            </p:extLst>
          </p:nvPr>
        </p:nvGraphicFramePr>
        <p:xfrm>
          <a:off x="3423060" y="1549126"/>
          <a:ext cx="2787240" cy="3588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46349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234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Перечень элементов системы информирования, способ их размещения, их количество и качество (содержательность, достаточность, доступность, актуальность, своевременность, точность, достоверность), место размещения;</a:t>
                      </a:r>
                    </a:p>
                    <a:p>
                      <a:pPr marL="0" lvl="0" indent="0" algn="l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способ информирования населения (буклеты, информационные бюллетени, брошюры, др.), по содержанию и наполнению согласование с ключевыми участниками (Росздравнадзор, МЧС, пожарная служба, ТФОМС, др.); оценивается в соответствии с Контрольным листом оценки системы информирования в медицинской организации</a:t>
                      </a: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17" name="Прямая соединительная линия 16"/>
          <p:cNvCxnSpPr/>
          <p:nvPr/>
        </p:nvCxnSpPr>
        <p:spPr>
          <a:xfrm>
            <a:off x="3308760" y="1647825"/>
            <a:ext cx="0" cy="3064415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886509"/>
              </p:ext>
            </p:extLst>
          </p:nvPr>
        </p:nvGraphicFramePr>
        <p:xfrm>
          <a:off x="252411" y="2614734"/>
          <a:ext cx="2976563" cy="2066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5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Каждый составной элемент системы информирования посетителей медицинской организации расположен в месте приложения информации, обновляется по мере ее изменения, доступен для чтения, в том числе с использованием государственных языков республик, находящихся в составе Российской Федерации, других языков народов Российской Федерации, идентичных по содержанию и техническому оформлению государственному языку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95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06463" y="1574626"/>
            <a:ext cx="4905374" cy="3154469"/>
          </a:xfrm>
        </p:spPr>
        <p:txBody>
          <a:bodyPr>
            <a:noAutofit/>
          </a:bodyPr>
          <a:lstStyle/>
          <a:p>
            <a:pPr marL="0" indent="0" hangingPunct="0">
              <a:buNone/>
            </a:pPr>
            <a:r>
              <a:rPr lang="ru-RU" sz="1000" dirty="0" smtClean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Требования</a:t>
            </a:r>
            <a:r>
              <a:rPr lang="ru-RU" sz="1000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:</a:t>
            </a:r>
          </a:p>
          <a:p>
            <a:pPr marL="228600" indent="-228600" algn="just" hangingPunct="0">
              <a:spcBef>
                <a:spcPts val="1200"/>
              </a:spcBef>
              <a:buFont typeface="+mj-lt"/>
              <a:buAutoNum type="arabicPeriod"/>
            </a:pPr>
            <a:r>
              <a:rPr lang="ru-RU" sz="1000" dirty="0" smtClean="0">
                <a:ea typeface="Microsoft YaHei" pitchFamily="2"/>
                <a:cs typeface="Arial" pitchFamily="2"/>
              </a:rPr>
              <a:t>Стенды </a:t>
            </a:r>
            <a:r>
              <a:rPr lang="ru-RU" sz="1000" dirty="0">
                <a:ea typeface="Microsoft YaHei" pitchFamily="2"/>
                <a:cs typeface="Arial" pitchFamily="2"/>
              </a:rPr>
              <a:t>для информационных материалов должны быть </a:t>
            </a:r>
            <a:r>
              <a:rPr lang="ru-RU" sz="1000" b="1" dirty="0">
                <a:ea typeface="Microsoft YaHei" pitchFamily="2"/>
                <a:cs typeface="Arial" pitchFamily="2"/>
              </a:rPr>
              <a:t>размещены в доступном месте</a:t>
            </a:r>
            <a:r>
              <a:rPr lang="ru-RU" sz="1000" dirty="0">
                <a:ea typeface="Microsoft YaHei" pitchFamily="2"/>
                <a:cs typeface="Arial" pitchFamily="2"/>
              </a:rPr>
              <a:t>, с возможностью </a:t>
            </a:r>
            <a:r>
              <a:rPr lang="ru-RU" sz="1000" b="1" dirty="0">
                <a:ea typeface="Microsoft YaHei" pitchFamily="2"/>
                <a:cs typeface="Arial" pitchFamily="2"/>
              </a:rPr>
              <a:t>свободного доступа</a:t>
            </a:r>
            <a:r>
              <a:rPr lang="ru-RU" sz="1000" dirty="0">
                <a:ea typeface="Microsoft YaHei" pitchFamily="2"/>
                <a:cs typeface="Arial" pitchFamily="2"/>
              </a:rPr>
              <a:t> к сведениям, размещенных на данных стендах, для посетителей с целью ознакомления, не должны блокироваться дверными полотнами, предметами мебели и пр.</a:t>
            </a:r>
          </a:p>
          <a:p>
            <a:pPr marL="228600" indent="-228600" algn="just" hangingPunct="0">
              <a:spcBef>
                <a:spcPts val="1200"/>
              </a:spcBef>
              <a:buFont typeface="+mj-lt"/>
              <a:buAutoNum type="arabicPeriod"/>
            </a:pPr>
            <a:r>
              <a:rPr lang="ru-RU" sz="1000" dirty="0" smtClean="0">
                <a:ea typeface="Microsoft YaHei" pitchFamily="2"/>
                <a:cs typeface="Arial" pitchFamily="2"/>
              </a:rPr>
              <a:t>Информационные </a:t>
            </a:r>
            <a:r>
              <a:rPr lang="ru-RU" sz="1000" dirty="0">
                <a:ea typeface="Microsoft YaHei" pitchFamily="2"/>
                <a:cs typeface="Arial" pitchFamily="2"/>
              </a:rPr>
              <a:t>материалы выполняются </a:t>
            </a:r>
            <a:r>
              <a:rPr lang="ru-RU" sz="1000" b="1" dirty="0">
                <a:ea typeface="Microsoft YaHei" pitchFamily="2"/>
                <a:cs typeface="Arial" pitchFamily="2"/>
              </a:rPr>
              <a:t>доступным для чтения с расстояния не менее 1 метр шрифтом</a:t>
            </a:r>
            <a:r>
              <a:rPr lang="ru-RU" sz="1000" dirty="0">
                <a:ea typeface="Microsoft YaHei" pitchFamily="2"/>
                <a:cs typeface="Arial" pitchFamily="2"/>
              </a:rPr>
              <a:t>, без исправлений, наиболее важные места выделяются с применением полужирного начертания или </a:t>
            </a:r>
            <a:r>
              <a:rPr lang="ru-RU" sz="1000" dirty="0" smtClean="0">
                <a:ea typeface="Microsoft YaHei" pitchFamily="2"/>
                <a:cs typeface="Arial" pitchFamily="2"/>
              </a:rPr>
              <a:t>подчеркиваются</a:t>
            </a:r>
            <a:endParaRPr lang="ru-RU" sz="1000" dirty="0">
              <a:ea typeface="Microsoft YaHei" pitchFamily="2"/>
              <a:cs typeface="Arial" pitchFamily="2"/>
            </a:endParaRPr>
          </a:p>
          <a:p>
            <a:pPr marL="228600" indent="-228600" algn="just" hangingPunct="0">
              <a:spcBef>
                <a:spcPts val="1200"/>
              </a:spcBef>
              <a:buFont typeface="+mj-lt"/>
              <a:buAutoNum type="arabicPeriod"/>
            </a:pPr>
            <a:r>
              <a:rPr lang="ru-RU" sz="1000" dirty="0" smtClean="0">
                <a:ea typeface="Microsoft YaHei" pitchFamily="2"/>
                <a:cs typeface="Arial" pitchFamily="2"/>
              </a:rPr>
              <a:t>Информационные </a:t>
            </a:r>
            <a:r>
              <a:rPr lang="ru-RU" sz="1000" dirty="0">
                <a:ea typeface="Microsoft YaHei" pitchFamily="2"/>
                <a:cs typeface="Arial" pitchFamily="2"/>
              </a:rPr>
              <a:t>материалы должны быть </a:t>
            </a:r>
            <a:r>
              <a:rPr lang="ru-RU" sz="1000" b="1" dirty="0">
                <a:ea typeface="Microsoft YaHei" pitchFamily="2"/>
                <a:cs typeface="Arial" pitchFamily="2"/>
              </a:rPr>
              <a:t>структурированы в соответствии с тематическими блоками</a:t>
            </a:r>
            <a:r>
              <a:rPr lang="ru-RU" sz="1000" dirty="0">
                <a:ea typeface="Microsoft YaHei" pitchFamily="2"/>
                <a:cs typeface="Arial" pitchFamily="2"/>
              </a:rPr>
              <a:t>, с использованием заголовков, линий, пробелов, с применением полужирного </a:t>
            </a:r>
            <a:r>
              <a:rPr lang="ru-RU" sz="1000" dirty="0" smtClean="0">
                <a:ea typeface="Microsoft YaHei" pitchFamily="2"/>
                <a:cs typeface="Arial" pitchFamily="2"/>
              </a:rPr>
              <a:t>начертания</a:t>
            </a:r>
            <a:endParaRPr lang="ru-RU" sz="1000" dirty="0">
              <a:ea typeface="Microsoft YaHei" pitchFamily="2"/>
              <a:cs typeface="Arial" pitchFamily="2"/>
            </a:endParaRPr>
          </a:p>
          <a:p>
            <a:pPr marL="228600" indent="-228600" algn="just" hangingPunct="0">
              <a:spcBef>
                <a:spcPts val="1200"/>
              </a:spcBef>
              <a:buFont typeface="+mj-lt"/>
              <a:buAutoNum type="arabicPeriod"/>
            </a:pPr>
            <a:r>
              <a:rPr lang="ru-RU" sz="1000" dirty="0" smtClean="0">
                <a:ea typeface="Microsoft YaHei" pitchFamily="2"/>
                <a:cs typeface="Arial" pitchFamily="2"/>
              </a:rPr>
              <a:t>Размещение </a:t>
            </a:r>
            <a:r>
              <a:rPr lang="ru-RU" sz="1000" dirty="0">
                <a:ea typeface="Microsoft YaHei" pitchFamily="2"/>
                <a:cs typeface="Arial" pitchFamily="2"/>
              </a:rPr>
              <a:t>информационных материалов осуществляется с использованием различных носителей информации: официальный </a:t>
            </a:r>
            <a:r>
              <a:rPr lang="ru-RU" sz="1000" dirty="0" smtClean="0">
                <a:ea typeface="Microsoft YaHei" pitchFamily="2"/>
                <a:cs typeface="Arial" pitchFamily="2"/>
              </a:rPr>
              <a:t>Интернет сайт </a:t>
            </a:r>
            <a:r>
              <a:rPr lang="ru-RU" sz="1000" dirty="0">
                <a:ea typeface="Microsoft YaHei" pitchFamily="2"/>
                <a:cs typeface="Arial" pitchFamily="2"/>
              </a:rPr>
              <a:t>медицинской организации, информационные стенды, баннеры, буклеты, брошюры и пр</a:t>
            </a:r>
            <a:r>
              <a:rPr lang="ru-RU" sz="1000" dirty="0" smtClean="0">
                <a:ea typeface="Microsoft YaHei" pitchFamily="2"/>
                <a:cs typeface="Arial" pitchFamily="2"/>
              </a:rPr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ХАРАКТЕРИСТИКА ЭЛЕМЕНТОВ СИСТЕМЫ ИНФОРМИРОВАНИЯ</a:t>
            </a:r>
            <a:br>
              <a:rPr lang="ru-RU" dirty="0" smtClean="0"/>
            </a:br>
            <a:r>
              <a:rPr lang="ru-RU" dirty="0" smtClean="0"/>
              <a:t>И ТРЕБОВАНИЯ К НИМ</a:t>
            </a:r>
            <a:endParaRPr lang="ru-RU" dirty="0"/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1521777" y="771800"/>
            <a:ext cx="6298248" cy="663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hangingPunct="0">
              <a:buNone/>
            </a:pPr>
            <a:r>
              <a:rPr lang="ru-RU" sz="1200" b="1" dirty="0">
                <a:latin typeface="Arial" pitchFamily="34"/>
              </a:rPr>
              <a:t>На пути следования пациента от входа в медицинскую организацию до необходимого кабинета должно быть </a:t>
            </a:r>
            <a:r>
              <a:rPr lang="ru-RU" sz="1200" b="1" dirty="0">
                <a:solidFill>
                  <a:srgbClr val="0070C0"/>
                </a:solidFill>
                <a:latin typeface="Arial" pitchFamily="34"/>
              </a:rPr>
              <a:t>организовано информационное сопровождение, </a:t>
            </a:r>
            <a:r>
              <a:rPr lang="ru-RU" sz="1200" b="1" dirty="0">
                <a:latin typeface="Arial" pitchFamily="34"/>
              </a:rPr>
              <a:t>включающее в себя ряд информационных </a:t>
            </a:r>
            <a:r>
              <a:rPr lang="ru-RU" sz="1200" b="1" dirty="0" smtClean="0">
                <a:latin typeface="Arial" pitchFamily="34"/>
              </a:rPr>
              <a:t>носителей</a:t>
            </a:r>
            <a:endParaRPr lang="ru-RU" sz="1200" b="1" dirty="0">
              <a:latin typeface="Arial" pitchFamily="34"/>
            </a:endParaRPr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6095789" y="155448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2"/>
            <a:srcRect/>
            <a:stretch>
              <a:fillRect l="-4462" t="-24764" b="-67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6095789" y="323434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3"/>
            <a:srcRect/>
            <a:stretch>
              <a:fillRect t="-11193" b="-111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6095789" y="3234340"/>
            <a:ext cx="2476500" cy="597454"/>
            <a:chOff x="5806440" y="1554481"/>
            <a:chExt cx="2476500" cy="597454"/>
          </a:xfrm>
        </p:grpSpPr>
        <p:sp>
          <p:nvSpPr>
            <p:cNvPr id="12" name="Прямоугольник с двумя скругленными соседними углами 11"/>
            <p:cNvSpPr/>
            <p:nvPr/>
          </p:nvSpPr>
          <p:spPr>
            <a:xfrm>
              <a:off x="58064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27" y="1578199"/>
              <a:ext cx="348574" cy="348574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0" y="2688773"/>
            <a:ext cx="308812" cy="2213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1" y="1926773"/>
            <a:ext cx="308811" cy="3088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1" y="3419286"/>
            <a:ext cx="308811" cy="3746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1" y="4069109"/>
            <a:ext cx="308811" cy="34998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095789" y="1554481"/>
            <a:ext cx="2476500" cy="597454"/>
            <a:chOff x="5958840" y="1554481"/>
            <a:chExt cx="2476500" cy="597454"/>
          </a:xfrm>
        </p:grpSpPr>
        <p:sp>
          <p:nvSpPr>
            <p:cNvPr id="9" name="Прямоугольник с двумя скругленными соседними углами 8"/>
            <p:cNvSpPr/>
            <p:nvPr/>
          </p:nvSpPr>
          <p:spPr>
            <a:xfrm>
              <a:off x="59588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7227" y="1578199"/>
              <a:ext cx="348574" cy="348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100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 smtClean="0"/>
              <a:t>ХАРАКТЕРИСТИКА ЭЛЕМЕНТОВ СИСТЕМЫ ИНФОРМИРОВАНИЯ</a:t>
            </a:r>
            <a:br>
              <a:rPr lang="ru-RU" dirty="0" smtClean="0"/>
            </a:br>
            <a:r>
              <a:rPr lang="ru-RU" dirty="0" smtClean="0"/>
              <a:t>И ТРЕБОВАНИЯ К НИМ</a:t>
            </a:r>
            <a:endParaRPr lang="ru-RU" dirty="0"/>
          </a:p>
        </p:txBody>
      </p:sp>
      <p:sp>
        <p:nvSpPr>
          <p:cNvPr id="5" name="Прямоугольник 12"/>
          <p:cNvSpPr>
            <a:spLocks noChangeArrowheads="1"/>
          </p:cNvSpPr>
          <p:nvPr/>
        </p:nvSpPr>
        <p:spPr bwMode="auto">
          <a:xfrm>
            <a:off x="121444" y="735014"/>
            <a:ext cx="3069868" cy="17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C00000"/>
                </a:solidFill>
                <a:latin typeface="Segoe UI Light" pitchFamily="34" charset="0"/>
              </a:rPr>
              <a:t>Анализ исходного состояния </a:t>
            </a:r>
          </a:p>
          <a:p>
            <a:r>
              <a:rPr lang="ru-RU" altLang="ru-RU" sz="1100" b="1" dirty="0">
                <a:solidFill>
                  <a:srgbClr val="C00000"/>
                </a:solidFill>
                <a:latin typeface="Segoe UI Light" pitchFamily="34" charset="0"/>
              </a:rPr>
              <a:t>(</a:t>
            </a:r>
            <a:r>
              <a:rPr lang="ru-RU" altLang="ru-RU" sz="1100" b="1" dirty="0">
                <a:solidFill>
                  <a:srgbClr val="C00000"/>
                </a:solidFill>
                <a:latin typeface="Segoe UI Light" pitchFamily="34" charset="0"/>
                <a:sym typeface="Wingdings" pitchFamily="2" charset="2"/>
              </a:rPr>
              <a:t>участники –  ФЦ ПМСП, РЦ ПМСП, сотрудники МО, ТФОМС, Росздравнадзор)</a:t>
            </a:r>
            <a:endParaRPr lang="ru-RU" altLang="ru-RU" sz="1100" b="1" dirty="0">
              <a:solidFill>
                <a:srgbClr val="C00000"/>
              </a:solidFill>
              <a:latin typeface="Segoe UI Light" pitchFamily="34" charset="0"/>
            </a:endParaRPr>
          </a:p>
          <a:p>
            <a:pPr>
              <a:buFontTx/>
              <a:buChar char="-"/>
            </a:pPr>
            <a:r>
              <a:rPr lang="ru-RU" altLang="ru-RU" sz="1050" dirty="0">
                <a:solidFill>
                  <a:srgbClr val="002060"/>
                </a:solidFill>
                <a:latin typeface="Segoe UI Light" pitchFamily="34" charset="0"/>
              </a:rPr>
              <a:t>проведен срез исходного состояния информационных носителей в поликлинике в соответствие с контрольным листом оценки системы</a:t>
            </a:r>
          </a:p>
          <a:p>
            <a:pPr>
              <a:buFontTx/>
              <a:buChar char="-"/>
            </a:pPr>
            <a:r>
              <a:rPr lang="ru-RU" altLang="ru-RU" sz="1050" dirty="0">
                <a:solidFill>
                  <a:srgbClr val="002060"/>
                </a:solidFill>
                <a:latin typeface="Segoe UI Light" pitchFamily="34" charset="0"/>
              </a:rPr>
              <a:t>проведена оценка мест размещения информации</a:t>
            </a:r>
          </a:p>
          <a:p>
            <a:endParaRPr lang="ru-RU" altLang="ru-RU" sz="1050" dirty="0">
              <a:solidFill>
                <a:srgbClr val="002060"/>
              </a:solidFill>
              <a:latin typeface="Segoe UI Light" pitchFamily="34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10857" y="4408905"/>
            <a:ext cx="3479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C00000"/>
                </a:solidFill>
                <a:latin typeface="Segoe UI Light" pitchFamily="34" charset="0"/>
              </a:rPr>
              <a:t>Контроль за внедрением</a:t>
            </a:r>
            <a:endParaRPr lang="ru-RU" altLang="ru-RU" sz="1100" dirty="0">
              <a:solidFill>
                <a:srgbClr val="C00000"/>
              </a:solidFill>
              <a:latin typeface="Segoe UI Light" pitchFamily="34" charset="0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1" y="3500964"/>
            <a:ext cx="319131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C00000"/>
                </a:solidFill>
                <a:latin typeface="Segoe UI Light" pitchFamily="34" charset="0"/>
              </a:rPr>
              <a:t>Действия:</a:t>
            </a:r>
          </a:p>
          <a:p>
            <a:r>
              <a:rPr lang="ru-RU" altLang="ru-RU" sz="1050" dirty="0">
                <a:solidFill>
                  <a:srgbClr val="002060"/>
                </a:solidFill>
                <a:latin typeface="Segoe UI Light" pitchFamily="34" charset="0"/>
              </a:rPr>
              <a:t>Разработка  стандарта  размещения информации (в поликлинике, официальном сайте, на </a:t>
            </a:r>
            <a:r>
              <a:rPr lang="ru-RU" altLang="ru-RU" sz="1050" dirty="0" err="1">
                <a:solidFill>
                  <a:srgbClr val="002060"/>
                </a:solidFill>
                <a:latin typeface="Segoe UI Light" pitchFamily="34" charset="0"/>
              </a:rPr>
              <a:t>интернет-ресурсах</a:t>
            </a:r>
            <a:r>
              <a:rPr lang="ru-RU" altLang="ru-RU" sz="1050" dirty="0">
                <a:solidFill>
                  <a:srgbClr val="002060"/>
                </a:solidFill>
                <a:latin typeface="Segoe UI Light" pitchFamily="34" charset="0"/>
              </a:rPr>
              <a:t>)</a:t>
            </a:r>
          </a:p>
          <a:p>
            <a:r>
              <a:rPr lang="ru-RU" altLang="ru-RU" sz="1050" dirty="0">
                <a:solidFill>
                  <a:srgbClr val="002060"/>
                </a:solidFill>
                <a:latin typeface="Segoe UI Light" pitchFamily="34" charset="0"/>
              </a:rPr>
              <a:t> 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3590657" y="3306553"/>
            <a:ext cx="533400" cy="412750"/>
          </a:xfrm>
          <a:prstGeom prst="rightArrow">
            <a:avLst/>
          </a:prstGeom>
          <a:solidFill>
            <a:srgbClr val="6FC1C2"/>
          </a:solidFill>
          <a:ln>
            <a:solidFill>
              <a:srgbClr val="6FC1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0" y="2213836"/>
            <a:ext cx="3191312" cy="123110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1100" b="1" dirty="0" smtClean="0">
                <a:solidFill>
                  <a:srgbClr val="C00000"/>
                </a:solidFill>
                <a:latin typeface="Segoe UI Light" pitchFamily="34" charset="0"/>
              </a:rPr>
              <a:t>Вывод: 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050" dirty="0" smtClean="0">
                <a:solidFill>
                  <a:srgbClr val="002060"/>
                </a:solidFill>
                <a:latin typeface="Segoe UI Light" pitchFamily="34" charset="0"/>
              </a:rPr>
              <a:t>отсутствие системности размещения  материалов информационного характера в холлах поликлиники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050" dirty="0" smtClean="0">
                <a:solidFill>
                  <a:srgbClr val="002060"/>
                </a:solidFill>
                <a:latin typeface="Segoe UI Light" pitchFamily="34" charset="0"/>
              </a:rPr>
              <a:t>необходимость в разработке стандарта  размещения информации (в поликлинике, официальном сайте, на </a:t>
            </a:r>
            <a:r>
              <a:rPr lang="ru-RU" altLang="ru-RU" sz="1050" dirty="0" err="1" smtClean="0">
                <a:solidFill>
                  <a:srgbClr val="002060"/>
                </a:solidFill>
                <a:latin typeface="Segoe UI Light" pitchFamily="34" charset="0"/>
              </a:rPr>
              <a:t>интернет-ресурсах</a:t>
            </a:r>
            <a:r>
              <a:rPr lang="ru-RU" altLang="ru-RU" sz="1050" dirty="0" smtClean="0">
                <a:solidFill>
                  <a:srgbClr val="002060"/>
                </a:solidFill>
                <a:latin typeface="Segoe UI Light" pitchFamily="34" charset="0"/>
              </a:rPr>
              <a:t>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521160"/>
              </p:ext>
            </p:extLst>
          </p:nvPr>
        </p:nvGraphicFramePr>
        <p:xfrm>
          <a:off x="3323075" y="629206"/>
          <a:ext cx="5820926" cy="4431720"/>
        </p:xfrm>
        <a:graphic>
          <a:graphicData uri="http://schemas.openxmlformats.org/drawingml/2006/table">
            <a:tbl>
              <a:tblPr/>
              <a:tblGrid>
                <a:gridCol w="3826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965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16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3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Элемент информации</a:t>
                      </a:r>
                      <a:endParaRPr kumimoji="0" 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Статус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Да/нет</a:t>
                      </a:r>
                      <a:endParaRPr kumimoji="0" 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2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Полная информация о медицинской организации (структура, органы управления, место нахождения обособленных подразделений, контактные телефоны, электронная почта, график прием граждан руководителем)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Копия свидетельства государственной регистрации медицинской организации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Копия лицензии с приложениями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Информация о вышестоящих и контролирующих организациях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Справочная информация о противодействии коррупции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Информация о возможности ознакомления с нормативными правовыми актами в регистратуре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92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Информация о страховых медицинских организациях, осуществляющих деятельность на территории субъекта Российской Федерации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Информация о видах оказываемой медицинской помощи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Информация о порядке, об объемах и условиях оказания медицинской помощи в соответствии с ПГГ и ТПГГ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Информация о показателях доступности и качества медицинской помощи, установленных ТПГГ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Информация о маршрутизации пациентов в условиях конкретной поликлиники (медицинской организации)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Информация о правилах записи на первичный прием, консультации, обследования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606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Информация о внеочередном приеме (оказании медицинской помощи) отдельных категорий граждан в соответствии с законодательством РФ (Федеральный закон от 12.01.1995 № 5-ФЗ «О ветеранах», Закон РФ от 15.01.1993 № 4301-1 «О статусе Героев Советского Сою-за, Героев РФ и полных кавалеров ордена Славы», Закон РФ от 15.05.1991 № 1244-1 «О социальной защите граждан, подвергшихся воздействию радиации вследствие катастрофы на Чернобыльской АЭС»; Закон РФ «О внесении и дополнений в Закон РСФСР «О реабилитации жертв политических репрессий»)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Информация о сроках и порядке проводимой диспансеризации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Информация о проведении вакцинации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Информационные плакаты о здоровом образе жизни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492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Информация о льготном лекарственном обеспечении (в том числе перечень жизненно необходимых и важнейших лекарственных препаратов)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Информация о правилах предоставления платных медицинских услуг (образец договора)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да</a:t>
                      </a:r>
                    </a:p>
                  </a:txBody>
                  <a:tcPr marL="91439" marR="91439" marT="45723" marB="45723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0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ХАРАКТЕРИСТИКА ЭЛЕМЕНТОВ СИСТЕМЫ ИНФОРМИРОВАНИЯ</a:t>
            </a:r>
            <a:br>
              <a:rPr lang="ru-RU" dirty="0"/>
            </a:br>
            <a:r>
              <a:rPr lang="ru-RU" dirty="0"/>
              <a:t>И ТРЕБОВАНИЯ К НИМ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3013710" y="1134631"/>
            <a:ext cx="2634347" cy="3592990"/>
            <a:chOff x="5034412" y="944251"/>
            <a:chExt cx="2688485" cy="3689735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4412" y="944251"/>
              <a:ext cx="2688485" cy="17945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4412" y="2834976"/>
              <a:ext cx="2688485" cy="17990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56" y="1126186"/>
            <a:ext cx="2248661" cy="3610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28" y="1125980"/>
            <a:ext cx="1772211" cy="3611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1179196" y="1125980"/>
            <a:ext cx="1777278" cy="481395"/>
          </a:xfrm>
          <a:prstGeom prst="round2SameRect">
            <a:avLst>
              <a:gd name="adj1" fmla="val 31706"/>
              <a:gd name="adj2" fmla="val 0"/>
            </a:avLst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59" y="1163826"/>
            <a:ext cx="348574" cy="348574"/>
          </a:xfrm>
          <a:prstGeom prst="rect">
            <a:avLst/>
          </a:prstGeom>
        </p:spPr>
      </p:pic>
      <p:sp>
        <p:nvSpPr>
          <p:cNvPr id="38" name="Прямоугольник с двумя скругленными соседними углами 37"/>
          <p:cNvSpPr/>
          <p:nvPr/>
        </p:nvSpPr>
        <p:spPr>
          <a:xfrm>
            <a:off x="3013710" y="1131888"/>
            <a:ext cx="2634347" cy="475487"/>
          </a:xfrm>
          <a:prstGeom prst="round2SameRect">
            <a:avLst>
              <a:gd name="adj1" fmla="val 31706"/>
              <a:gd name="adj2" fmla="val 0"/>
            </a:avLst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95" y="1163826"/>
            <a:ext cx="348574" cy="348574"/>
          </a:xfrm>
          <a:prstGeom prst="rect">
            <a:avLst/>
          </a:prstGeom>
        </p:spPr>
      </p:pic>
      <p:sp>
        <p:nvSpPr>
          <p:cNvPr id="40" name="Прямоугольник с двумя скругленными соседними углами 39"/>
          <p:cNvSpPr/>
          <p:nvPr/>
        </p:nvSpPr>
        <p:spPr>
          <a:xfrm>
            <a:off x="3013710" y="2966304"/>
            <a:ext cx="2634347" cy="475487"/>
          </a:xfrm>
          <a:prstGeom prst="round2SameRect">
            <a:avLst>
              <a:gd name="adj1" fmla="val 31706"/>
              <a:gd name="adj2" fmla="val 0"/>
            </a:avLst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95" y="2998242"/>
            <a:ext cx="348574" cy="348574"/>
          </a:xfrm>
          <a:prstGeom prst="rect">
            <a:avLst/>
          </a:prstGeom>
        </p:spPr>
      </p:pic>
      <p:sp>
        <p:nvSpPr>
          <p:cNvPr id="42" name="Прямоугольник с двумя скругленными соседними углами 41"/>
          <p:cNvSpPr/>
          <p:nvPr/>
        </p:nvSpPr>
        <p:spPr>
          <a:xfrm>
            <a:off x="5704755" y="1125980"/>
            <a:ext cx="2248661" cy="481395"/>
          </a:xfrm>
          <a:prstGeom prst="round2SameRect">
            <a:avLst>
              <a:gd name="adj1" fmla="val 38631"/>
              <a:gd name="adj2" fmla="val 0"/>
            </a:avLst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56" y="1163826"/>
            <a:ext cx="348574" cy="3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3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ХАРАКТЕРИСТИКА ЭЛЕМЕНТОВ СИСТЕМЫ ИНФОРМИРОВАНИЯ</a:t>
            </a:r>
            <a:br>
              <a:rPr lang="ru-RU" dirty="0"/>
            </a:br>
            <a:r>
              <a:rPr lang="ru-RU" dirty="0"/>
              <a:t>И ТРЕБОВАНИЯ К НИМ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defRPr>
                <a:solidFill>
                  <a:srgbClr val="2A6099"/>
                </a:solidFill>
              </a:defRPr>
            </a:pPr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Контрольный лист оценки системы информирования в медицинской организации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083996"/>
              </p:ext>
            </p:extLst>
          </p:nvPr>
        </p:nvGraphicFramePr>
        <p:xfrm>
          <a:off x="931081" y="1307934"/>
          <a:ext cx="6898469" cy="30018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1044">
                  <a:extLst>
                    <a:ext uri="{9D8B030D-6E8A-4147-A177-3AD203B41FA5}">
                      <a16:colId xmlns:a16="http://schemas.microsoft.com/office/drawing/2014/main" xmlns="" val="2036677711"/>
                    </a:ext>
                  </a:extLst>
                </a:gridCol>
                <a:gridCol w="3400425">
                  <a:extLst>
                    <a:ext uri="{9D8B030D-6E8A-4147-A177-3AD203B41FA5}">
                      <a16:colId xmlns:a16="http://schemas.microsoft.com/office/drawing/2014/main" xmlns="" val="3994289141"/>
                    </a:ext>
                  </a:extLst>
                </a:gridCol>
                <a:gridCol w="794589">
                  <a:extLst>
                    <a:ext uri="{9D8B030D-6E8A-4147-A177-3AD203B41FA5}">
                      <a16:colId xmlns:a16="http://schemas.microsoft.com/office/drawing/2014/main" xmlns="" val="4155297067"/>
                    </a:ext>
                  </a:extLst>
                </a:gridCol>
                <a:gridCol w="807831">
                  <a:extLst>
                    <a:ext uri="{9D8B030D-6E8A-4147-A177-3AD203B41FA5}">
                      <a16:colId xmlns:a16="http://schemas.microsoft.com/office/drawing/2014/main" xmlns="" val="796694666"/>
                    </a:ext>
                  </a:extLst>
                </a:gridCol>
                <a:gridCol w="1064580">
                  <a:extLst>
                    <a:ext uri="{9D8B030D-6E8A-4147-A177-3AD203B41FA5}">
                      <a16:colId xmlns:a16="http://schemas.microsoft.com/office/drawing/2014/main" xmlns="" val="1940987966"/>
                    </a:ext>
                  </a:extLst>
                </a:gridCol>
              </a:tblGrid>
              <a:tr h="184985">
                <a:tc gridSpan="2">
                  <a:txBody>
                    <a:bodyPr/>
                    <a:lstStyle/>
                    <a:p>
                      <a:pPr marL="0" lv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Учреждение: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Уместность</a:t>
                      </a:r>
                    </a:p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(да/нет)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Актуальность</a:t>
                      </a:r>
                      <a:endParaRPr lang="ru-RU" sz="800" dirty="0">
                        <a:effectLst/>
                      </a:endParaRPr>
                    </a:p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(да/нет)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Доступность</a:t>
                      </a:r>
                      <a:endParaRPr lang="ru-RU" sz="800" dirty="0">
                        <a:effectLst/>
                      </a:endParaRPr>
                    </a:p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(да/нет)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0081363"/>
                  </a:ext>
                </a:extLst>
              </a:tr>
              <a:tr h="184985">
                <a:tc gridSpan="2">
                  <a:txBody>
                    <a:bodyPr/>
                    <a:lstStyle/>
                    <a:p>
                      <a:pPr marL="0" lvl="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800" dirty="0">
                          <a:effectLst/>
                        </a:rPr>
                        <a:t>Заполнил: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2319515"/>
                  </a:ext>
                </a:extLst>
              </a:tr>
              <a:tr h="184985">
                <a:tc gridSpan="2">
                  <a:txBody>
                    <a:bodyPr/>
                    <a:lstStyle/>
                    <a:p>
                      <a:pPr marL="0" lvl="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800" dirty="0">
                          <a:effectLst/>
                        </a:rPr>
                        <a:t>Дата: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7678557"/>
                  </a:ext>
                </a:extLst>
              </a:tr>
              <a:tr h="18498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70C0"/>
                          </a:solidFill>
                          <a:effectLst/>
                        </a:rPr>
                        <a:t>Элемент информации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5887784"/>
                  </a:ext>
                </a:extLst>
              </a:tr>
              <a:tr h="583569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Полная информация о медицинской организации (структура, система управления, место нахождения обособленных подразделений, контактные телефоны, электронная почта, график приема граждан руководителем)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36895144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Копия свидетельства государственной регистрации медицинской организации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3996082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Копия действующей лицензии с приложениями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32160372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вышестоящих и контролирующих организациях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6991557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противодействии коррупции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77221267"/>
                  </a:ext>
                </a:extLst>
              </a:tr>
              <a:tr h="18052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возможности ознакомления с нормативными правовыми актами в фронт-офисе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7207928"/>
                  </a:ext>
                </a:extLst>
              </a:tr>
              <a:tr h="24069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страховых медицинских организациях, осуществляющих деятельность на территории субъекта Российской Федерации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7060967"/>
                  </a:ext>
                </a:extLst>
              </a:tr>
              <a:tr h="189610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…….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86" marR="21086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21449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05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 smtClean="0"/>
              <a:t>КРИТЕРИИ НОВОЙ МОДЕЛИ МЕДИЦИНСКОЙ ОРГАНИЗАЦИИ, </a:t>
            </a:r>
            <a:br>
              <a:rPr lang="ru-RU" dirty="0" smtClean="0"/>
            </a:br>
            <a:r>
              <a:rPr lang="ru-RU" dirty="0" smtClean="0"/>
              <a:t>ОКАЗЫВАЮЩЕЙ ПЕРВИЧНУЮ МЕДИКО-САНИТАРНУЮ ПОМОЩЬ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3 Управление запасами</a:t>
            </a: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963613" y="1131889"/>
            <a:ext cx="7218362" cy="33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1200" b="1" dirty="0">
                <a:latin typeface="Arial" pitchFamily="34"/>
              </a:rPr>
              <a:t>3.1 Процесс снабжения лекарственными средствами, изделиями медицинского назначения и прочими материалами от склада поставщика до медицинской организации    </a:t>
            </a: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5806440" y="1926773"/>
            <a:ext cx="2476500" cy="1912620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2"/>
            <a:srcRect/>
            <a:stretch>
              <a:fillRect b="-12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5806440" y="1926774"/>
            <a:ext cx="2476500" cy="597454"/>
            <a:chOff x="5806440" y="1554481"/>
            <a:chExt cx="2476500" cy="597454"/>
          </a:xfrm>
        </p:grpSpPr>
        <p:sp>
          <p:nvSpPr>
            <p:cNvPr id="10" name="Прямоугольник с двумя скругленными соседними углами 9"/>
            <p:cNvSpPr/>
            <p:nvPr/>
          </p:nvSpPr>
          <p:spPr>
            <a:xfrm>
              <a:off x="5806440" y="1554481"/>
              <a:ext cx="2476500" cy="597454"/>
            </a:xfrm>
            <a:prstGeom prst="round2SameRect">
              <a:avLst>
                <a:gd name="adj1" fmla="val 3558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27" y="1578199"/>
              <a:ext cx="348574" cy="348574"/>
            </a:xfrm>
            <a:prstGeom prst="rect">
              <a:avLst/>
            </a:prstGeom>
          </p:spPr>
        </p:pic>
      </p:grp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749379"/>
              </p:ext>
            </p:extLst>
          </p:nvPr>
        </p:nvGraphicFramePr>
        <p:xfrm>
          <a:off x="252413" y="1852910"/>
          <a:ext cx="1817019" cy="1457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Уровень запасов </a:t>
                      </a:r>
                      <a:br>
                        <a:rPr lang="ru-RU" sz="1000" dirty="0" smtClean="0">
                          <a:latin typeface="Arial" pitchFamily="34"/>
                        </a:rPr>
                      </a:br>
                      <a:r>
                        <a:rPr lang="ru-RU" sz="1000" dirty="0" smtClean="0">
                          <a:latin typeface="Arial" pitchFamily="34"/>
                        </a:rPr>
                        <a:t>на складе медицинской организации не превышает четверти объема годовой закупки (категории </a:t>
                      </a:r>
                      <a:br>
                        <a:rPr lang="ru-RU" sz="1000" dirty="0" smtClean="0">
                          <a:latin typeface="Arial" pitchFamily="34"/>
                        </a:rPr>
                      </a:br>
                      <a:r>
                        <a:rPr lang="ru-RU" sz="1000" dirty="0" smtClean="0">
                          <a:latin typeface="Arial" pitchFamily="34"/>
                        </a:rPr>
                        <a:t>запасов приведены</a:t>
                      </a:r>
                      <a:br>
                        <a:rPr lang="ru-RU" sz="1000" dirty="0" smtClean="0">
                          <a:latin typeface="Arial" pitchFamily="34"/>
                        </a:rPr>
                      </a:br>
                      <a:r>
                        <a:rPr lang="ru-RU" sz="1000" dirty="0" smtClean="0">
                          <a:latin typeface="Arial" pitchFamily="34"/>
                        </a:rPr>
                        <a:t>в приложении 4)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03087"/>
              </p:ext>
            </p:extLst>
          </p:nvPr>
        </p:nvGraphicFramePr>
        <p:xfrm>
          <a:off x="2287467" y="1852910"/>
          <a:ext cx="3185181" cy="130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Сведения из модуля МИС (РМИС), с помощью которого осуществляется управление соответствующими запасами  </a:t>
                      </a:r>
                    </a:p>
                    <a:p>
                      <a:pPr marL="0" lvl="0" indent="0" algn="just">
                        <a:buNone/>
                      </a:pPr>
                      <a:endParaRPr lang="ru-RU" sz="1000" dirty="0" smtClean="0">
                        <a:latin typeface="Arial" pitchFamily="34"/>
                      </a:endParaRPr>
                    </a:p>
                    <a:p>
                      <a:pPr marL="0" lvl="0" indent="0" algn="just">
                        <a:buNone/>
                      </a:pPr>
                      <a:r>
                        <a:rPr lang="ru-RU" sz="1000" b="1" dirty="0" smtClean="0">
                          <a:latin typeface="Arial" pitchFamily="34"/>
                        </a:rPr>
                        <a:t>Ответственный:</a:t>
                      </a:r>
                      <a:r>
                        <a:rPr lang="ru-RU" sz="1000" dirty="0" smtClean="0">
                          <a:latin typeface="Arial" pitchFamily="34"/>
                        </a:rPr>
                        <a:t> старшая медицинская сестра, главная медицинская сестра, бухгалтер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17" name="Прямая соединительная линия 16"/>
          <p:cNvCxnSpPr/>
          <p:nvPr/>
        </p:nvCxnSpPr>
        <p:spPr>
          <a:xfrm>
            <a:off x="2175285" y="1853208"/>
            <a:ext cx="0" cy="27854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246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3 Управление запасами</a:t>
            </a:r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1662401"/>
              </p:ext>
            </p:extLst>
          </p:nvPr>
        </p:nvGraphicFramePr>
        <p:xfrm>
          <a:off x="197515" y="1830805"/>
          <a:ext cx="3941348" cy="2484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12448175"/>
              </p:ext>
            </p:extLst>
          </p:nvPr>
        </p:nvGraphicFramePr>
        <p:xfrm>
          <a:off x="4283242" y="1830805"/>
          <a:ext cx="4860758" cy="326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2"/>
          <p:cNvSpPr txBox="1">
            <a:spLocks/>
          </p:cNvSpPr>
          <p:nvPr/>
        </p:nvSpPr>
        <p:spPr>
          <a:xfrm>
            <a:off x="442558" y="629206"/>
            <a:ext cx="5059680" cy="701040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>
              <a:defRPr/>
            </a:pPr>
            <a:r>
              <a:rPr lang="ru-RU" sz="16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ea typeface="+mj-ea"/>
                <a:cs typeface="+mj-cs"/>
              </a:rPr>
              <a:t>Уровень запаса МИ в поликлинике (мес.)</a:t>
            </a: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5104553" y="629206"/>
            <a:ext cx="4215910" cy="701040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>
              <a:defRPr/>
            </a:pPr>
            <a:r>
              <a:rPr lang="ru-RU" sz="16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ea typeface="+mj-ea"/>
                <a:cs typeface="+mj-cs"/>
              </a:rPr>
              <a:t>Уровень запаса ЛС в дневном  стационаре (мес.</a:t>
            </a:r>
            <a:r>
              <a:rPr lang="ru-RU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ea typeface="+mj-ea"/>
                <a:cs typeface="+mj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5658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с двумя скругленными соседними углами 35"/>
          <p:cNvSpPr/>
          <p:nvPr/>
        </p:nvSpPr>
        <p:spPr>
          <a:xfrm rot="5400000">
            <a:off x="134858" y="2042240"/>
            <a:ext cx="2294889" cy="2564607"/>
          </a:xfrm>
          <a:prstGeom prst="round2SameRect">
            <a:avLst>
              <a:gd name="adj1" fmla="val 10754"/>
              <a:gd name="adj2" fmla="val 0"/>
            </a:avLst>
          </a:prstGeom>
          <a:solidFill>
            <a:srgbClr val="48A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3CD59BA-A1D3-47D6-B299-842A2650B5E7}" type="slidenum">
              <a:rPr lang="ru-RU" smtClean="0">
                <a:latin typeface="+mj-lt"/>
              </a:rPr>
              <a:t>4</a:t>
            </a:fld>
            <a:endParaRPr lang="ru-RU" dirty="0">
              <a:latin typeface="+mj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28825" y="0"/>
            <a:ext cx="6963661" cy="640098"/>
          </a:xfrm>
        </p:spPr>
        <p:txBody>
          <a:bodyPr/>
          <a:lstStyle/>
          <a:p>
            <a:r>
              <a:rPr lang="ru-RU" sz="1350" dirty="0"/>
              <a:t>От отдельных проектов – к единой модели поликлиники</a:t>
            </a:r>
            <a:br>
              <a:rPr lang="ru-RU" sz="1350" dirty="0"/>
            </a:br>
            <a:r>
              <a:rPr lang="ru-RU" i="1" dirty="0">
                <a:solidFill>
                  <a:srgbClr val="000000"/>
                </a:solidFill>
                <a:latin typeface="+mn-lt"/>
                <a:ea typeface="Georgia"/>
                <a:cs typeface="Georgia"/>
              </a:rPr>
              <a:t>с акцентами на доступность и качество медицинской помощи, </a:t>
            </a:r>
            <a:br>
              <a:rPr lang="ru-RU" i="1" dirty="0">
                <a:solidFill>
                  <a:srgbClr val="000000"/>
                </a:solidFill>
                <a:latin typeface="+mn-lt"/>
                <a:ea typeface="Georgia"/>
                <a:cs typeface="Georgia"/>
              </a:rPr>
            </a:br>
            <a:r>
              <a:rPr lang="ru-RU" i="1" dirty="0">
                <a:solidFill>
                  <a:srgbClr val="000000"/>
                </a:solidFill>
                <a:latin typeface="+mn-lt"/>
                <a:ea typeface="Georgia"/>
                <a:cs typeface="Georgia"/>
              </a:rPr>
              <a:t>экономию ресурсов через критерии «Новой модели медицинской организации»</a:t>
            </a:r>
          </a:p>
        </p:txBody>
      </p:sp>
      <p:sp>
        <p:nvSpPr>
          <p:cNvPr id="12" name="Улучшение"/>
          <p:cNvSpPr txBox="1"/>
          <p:nvPr/>
        </p:nvSpPr>
        <p:spPr>
          <a:xfrm>
            <a:off x="143754" y="1857554"/>
            <a:ext cx="2356559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lnSpc>
                <a:spcPct val="115000"/>
              </a:lnSpc>
              <a:defRPr sz="23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00000"/>
              </a:lnSpc>
              <a:defRPr>
                <a:solidFill>
                  <a:srgbClr val="333F50"/>
                </a:solidFill>
              </a:defRPr>
            </a:pPr>
            <a:r>
              <a:rPr lang="ru-RU" sz="1350" dirty="0">
                <a:solidFill>
                  <a:srgbClr val="48AA97"/>
                </a:solidFill>
                <a:latin typeface="Arial Black" panose="020B0A04020102020204" pitchFamily="34" charset="0"/>
                <a:ea typeface="+mn-ea"/>
                <a:cs typeface="+mn-cs"/>
              </a:rPr>
              <a:t>Необходимые условия</a:t>
            </a:r>
            <a:endParaRPr sz="1350" dirty="0">
              <a:solidFill>
                <a:srgbClr val="48AA97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1495" y="2313323"/>
            <a:ext cx="2230655" cy="200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Verdana"/>
              </a:rPr>
              <a:t>9 блоков, </a:t>
            </a:r>
          </a:p>
          <a:p>
            <a:r>
              <a:rPr lang="ru-RU" sz="1200" dirty="0">
                <a:solidFill>
                  <a:schemeClr val="bg1"/>
                </a:solidFill>
                <a:sym typeface="Verdana"/>
              </a:rPr>
              <a:t>отражают основные направления деятельности поликлиники</a:t>
            </a:r>
          </a:p>
          <a:p>
            <a:endParaRPr lang="ru-RU" sz="13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sym typeface="Verdana"/>
            </a:endParaRPr>
          </a:p>
          <a:p>
            <a:r>
              <a:rPr lang="ru-RU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Verdana"/>
              </a:rPr>
              <a:t>21 критерий: </a:t>
            </a:r>
            <a:r>
              <a:rPr lang="ru-RU" sz="1200" dirty="0">
                <a:solidFill>
                  <a:schemeClr val="bg1"/>
                </a:solidFill>
                <a:sym typeface="Verdana"/>
              </a:rPr>
              <a:t>объективность, измеримость, возможность улучшения достигнутых результатов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991609" y="1614530"/>
            <a:ext cx="5493641" cy="3206538"/>
            <a:chOff x="3988812" y="2467031"/>
            <a:chExt cx="7324854" cy="4275384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3988812" y="2467031"/>
              <a:ext cx="7324854" cy="4275384"/>
              <a:chOff x="3988812" y="2467031"/>
              <a:chExt cx="7324854" cy="4275384"/>
            </a:xfrm>
          </p:grpSpPr>
          <p:sp>
            <p:nvSpPr>
              <p:cNvPr id="31" name="Прямоугольник с одним скругленным углом 30"/>
              <p:cNvSpPr/>
              <p:nvPr/>
            </p:nvSpPr>
            <p:spPr>
              <a:xfrm rot="10800000" flipH="1">
                <a:off x="8926767" y="5225385"/>
                <a:ext cx="2386899" cy="1083565"/>
              </a:xfrm>
              <a:prstGeom prst="round1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32" name="Прямоугольник с одним скругленным углом 31"/>
              <p:cNvSpPr/>
              <p:nvPr/>
            </p:nvSpPr>
            <p:spPr>
              <a:xfrm rot="10800000">
                <a:off x="3988812" y="5225385"/>
                <a:ext cx="2386899" cy="1083565"/>
              </a:xfrm>
              <a:prstGeom prst="round1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2" name="Прямоугольник 1"/>
              <p:cNvSpPr/>
              <p:nvPr/>
            </p:nvSpPr>
            <p:spPr>
              <a:xfrm flipH="1">
                <a:off x="6470947" y="2886131"/>
                <a:ext cx="2361706" cy="108356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23" name="Прямоугольник с одним скругленным углом 22"/>
              <p:cNvSpPr/>
              <p:nvPr/>
            </p:nvSpPr>
            <p:spPr>
              <a:xfrm flipH="1">
                <a:off x="4001314" y="2886131"/>
                <a:ext cx="2361896" cy="1083565"/>
              </a:xfrm>
              <a:prstGeom prst="round1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24" name="Прямоугольник с одним скругленным углом 23"/>
              <p:cNvSpPr/>
              <p:nvPr/>
            </p:nvSpPr>
            <p:spPr>
              <a:xfrm>
                <a:off x="8926767" y="2905410"/>
                <a:ext cx="2386899" cy="1083565"/>
              </a:xfrm>
              <a:prstGeom prst="round1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3988812" y="4055961"/>
                <a:ext cx="2386899" cy="108356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6470947" y="4055961"/>
                <a:ext cx="2361706" cy="108356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8926767" y="4055961"/>
                <a:ext cx="2386899" cy="108356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6470947" y="5225385"/>
                <a:ext cx="2361706" cy="108356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3998864" y="2467031"/>
                <a:ext cx="75411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885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1</a:t>
                </a:r>
                <a:endParaRPr lang="ru-RU" sz="8850" dirty="0">
                  <a:solidFill>
                    <a:schemeClr val="bg1"/>
                  </a:solidFill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6470946" y="2467031"/>
                <a:ext cx="75411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885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2</a:t>
                </a:r>
                <a:endParaRPr lang="ru-RU" sz="8850" dirty="0">
                  <a:solidFill>
                    <a:schemeClr val="bg1"/>
                  </a:solidFill>
                  <a:ea typeface="Verdana" panose="020B0604030504040204" pitchFamily="34" charset="0"/>
                  <a:cs typeface="Arial" pitchFamily="34" charset="0"/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8926768" y="2467031"/>
                <a:ext cx="75411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885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3998864" y="3644207"/>
                <a:ext cx="75411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885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6470946" y="3644207"/>
                <a:ext cx="75411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885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8926768" y="3644207"/>
                <a:ext cx="75411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885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4008389" y="4803423"/>
                <a:ext cx="75411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885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7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6470946" y="4803423"/>
                <a:ext cx="75411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885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8926768" y="4803423"/>
                <a:ext cx="75411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885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ial" pitchFamily="34" charset="0"/>
                  </a:rPr>
                  <a:t>9</a:t>
                </a: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9713329" y="4261908"/>
              <a:ext cx="1395163" cy="723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  <a:t>Качество медицинской </a:t>
              </a:r>
              <a:b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</a:br>
              <a: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  <a:t>помощи 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713330" y="3105330"/>
              <a:ext cx="1566975" cy="923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  <a:t>Эффективность использования </a:t>
              </a:r>
            </a:p>
            <a:p>
              <a: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  <a:t>оборудования</a:t>
              </a:r>
              <a:endParaRPr lang="ru-RU" sz="975" b="1" dirty="0">
                <a:ea typeface="Verdana" panose="020B060403050404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267540" y="4369630"/>
              <a:ext cx="1631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  <a:t>Стандартизация</a:t>
              </a:r>
              <a:b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</a:br>
              <a: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  <a:t>процессов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812561" y="3251178"/>
              <a:ext cx="13335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  <a:t>Потоки пациентов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267540" y="3086518"/>
              <a:ext cx="1631788" cy="723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  <a:t>Доступность медицинской</a:t>
              </a:r>
              <a:b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</a:br>
              <a: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  <a:t>помощи</a:t>
              </a:r>
            </a:p>
          </p:txBody>
        </p:sp>
        <p:sp>
          <p:nvSpPr>
            <p:cNvPr id="16" name="Формирование системы управления"/>
            <p:cNvSpPr txBox="1"/>
            <p:nvPr/>
          </p:nvSpPr>
          <p:spPr>
            <a:xfrm>
              <a:off x="7267540" y="5403218"/>
              <a:ext cx="1631788" cy="6924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>
              <a:spAutoFit/>
            </a:bodyPr>
            <a:lstStyle>
              <a:lvl1pPr defTabSz="894607">
                <a:defRPr sz="1500" b="1">
                  <a:solidFill>
                    <a:srgbClr val="BC3004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975" dirty="0" err="1">
                  <a:solidFill>
                    <a:schemeClr val="tx1"/>
                  </a:solidFill>
                  <a:latin typeface="+mn-lt"/>
                </a:rPr>
                <a:t>Формирование</a:t>
              </a:r>
              <a:endParaRPr lang="ru-RU" sz="975" dirty="0">
                <a:solidFill>
                  <a:schemeClr val="tx1"/>
                </a:solidFill>
                <a:latin typeface="+mn-lt"/>
              </a:endParaRPr>
            </a:p>
            <a:p>
              <a:r>
                <a:rPr sz="975" dirty="0" err="1">
                  <a:solidFill>
                    <a:schemeClr val="tx1"/>
                  </a:solidFill>
                  <a:latin typeface="+mn-lt"/>
                </a:rPr>
                <a:t>системы</a:t>
              </a:r>
              <a:r>
                <a:rPr sz="975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sz="975" dirty="0" err="1">
                  <a:solidFill>
                    <a:schemeClr val="tx1"/>
                  </a:solidFill>
                  <a:latin typeface="+mn-lt"/>
                </a:rPr>
                <a:t>управления</a:t>
              </a:r>
              <a:endParaRPr sz="975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812561" y="4362683"/>
              <a:ext cx="23743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ru-RU" sz="975" b="1" dirty="0"/>
                <a:t>Качество </a:t>
              </a:r>
              <a:br>
                <a:rPr lang="ru-RU" sz="975" b="1" dirty="0"/>
              </a:br>
              <a:r>
                <a:rPr lang="ru-RU" sz="975" b="1" dirty="0"/>
                <a:t>пространства 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812561" y="5324458"/>
              <a:ext cx="1563151" cy="923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ru-RU" sz="975" b="1" dirty="0"/>
                <a:t>Вовлеченность персонала </a:t>
              </a:r>
              <a:br>
                <a:rPr lang="ru-RU" sz="975" b="1" dirty="0"/>
              </a:br>
              <a:r>
                <a:rPr lang="ru-RU" sz="975" b="1" dirty="0"/>
                <a:t>в улучшение процессов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713329" y="5526320"/>
              <a:ext cx="15346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  <a:t>Управление </a:t>
              </a:r>
              <a:b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</a:br>
              <a:r>
                <a:rPr lang="ru-RU" sz="975" b="1" dirty="0">
                  <a:ea typeface="Verdana" panose="020B0604030504040204" pitchFamily="34" charset="0"/>
                  <a:cs typeface="Arial" pitchFamily="34" charset="0"/>
                </a:rPr>
                <a:t>запасами</a:t>
              </a:r>
            </a:p>
          </p:txBody>
        </p:sp>
      </p:grpSp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>
            <a:off x="3005152" y="871538"/>
            <a:ext cx="5487241" cy="943154"/>
          </a:xfrm>
          <a:prstGeom prst="round2DiagRect">
            <a:avLst>
              <a:gd name="adj1" fmla="val 34851"/>
              <a:gd name="adj2" fmla="val 0"/>
            </a:avLst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927" tIns="68464" rIns="136927" bIns="68464" rtlCol="0" anchor="ctr"/>
          <a:lstStyle/>
          <a:p>
            <a:pPr algn="ctr"/>
            <a:endParaRPr lang="ru-RU" sz="2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58212" y="965863"/>
            <a:ext cx="5085676" cy="802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ru-RU" sz="1050" b="1" dirty="0">
                <a:solidFill>
                  <a:schemeClr val="bg1"/>
                </a:solidFill>
              </a:rPr>
              <a:t>Разработана первая редакция критериев «Новой модели медицинской организации».</a:t>
            </a:r>
          </a:p>
          <a:p>
            <a:r>
              <a:rPr lang="ru-RU" sz="1050" b="1" dirty="0">
                <a:solidFill>
                  <a:schemeClr val="bg1"/>
                </a:solidFill>
              </a:rPr>
              <a:t>В основе достижения – работа с поликлиникой как целостной системой </a:t>
            </a:r>
            <a:br>
              <a:rPr lang="ru-RU" sz="1050" b="1" dirty="0">
                <a:solidFill>
                  <a:schemeClr val="bg1"/>
                </a:solidFill>
              </a:rPr>
            </a:br>
            <a:r>
              <a:rPr lang="ru-RU" sz="1050" b="1" dirty="0">
                <a:solidFill>
                  <a:schemeClr val="bg1"/>
                </a:solidFill>
              </a:rPr>
              <a:t>с едиными подходами в организации оказания медицинской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27941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НОВОЙ МОДЕЛИ МЕДИЦИНСКОЙ ОРГАНИЗАЦИИ, 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3 Управление запасами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52413" y="1131888"/>
            <a:ext cx="8640762" cy="677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1200" b="1" dirty="0">
                <a:latin typeface="Arial" pitchFamily="34"/>
              </a:rPr>
              <a:t>3.2 Процесс снабжения лекарственными средствами, изделиями медицинского назначения и прочими материалами и их расходования в медицинской организации осуществляется по принципу «точно вовремя»   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457653"/>
              </p:ext>
            </p:extLst>
          </p:nvPr>
        </p:nvGraphicFramePr>
        <p:xfrm>
          <a:off x="252413" y="1852910"/>
          <a:ext cx="1817019" cy="267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Уровень запасов не превышает недельную норму расходования (для кабинетов врачебного приема, процедурных, перевязочных, кабинетов забора биоматериала). </a:t>
                      </a:r>
                      <a:br>
                        <a:rPr lang="ru-RU" sz="1000" dirty="0" smtClean="0">
                          <a:latin typeface="Arial" pitchFamily="34"/>
                        </a:rPr>
                      </a:br>
                      <a:r>
                        <a:rPr lang="ru-RU" sz="1000" dirty="0" smtClean="0">
                          <a:latin typeface="Arial" pitchFamily="34"/>
                        </a:rPr>
                        <a:t>За исключением определенного перечня лекарственных средств, требующих специальных условий учета и хранения.</a:t>
                      </a:r>
                    </a:p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Категории запасов в соответствии с приложением 4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31388"/>
              </p:ext>
            </p:extLst>
          </p:nvPr>
        </p:nvGraphicFramePr>
        <p:xfrm>
          <a:off x="2287467" y="1852910"/>
          <a:ext cx="3185181" cy="2066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Расчет потребности на 1 месяц (расчет недельной потребности является примерным и осуществляется путем вычисления среднего значения на 1 неделю, исходя из объема ресурсов, потребляемых в течение месяца);</a:t>
                      </a:r>
                    </a:p>
                    <a:p>
                      <a:pPr marL="0" lvl="0" indent="0" algn="just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сведения из модуля МИС (РМИС), с помощью которого осуществляется управление соответствующими запасами</a:t>
                      </a:r>
                    </a:p>
                    <a:p>
                      <a:pPr marL="0" lvl="0" indent="0" algn="just">
                        <a:buNone/>
                      </a:pPr>
                      <a:endParaRPr lang="ru-RU" sz="1000" dirty="0" smtClean="0">
                        <a:latin typeface="Arial" pitchFamily="34"/>
                      </a:endParaRPr>
                    </a:p>
                    <a:p>
                      <a:pPr marL="0" lvl="0" indent="0" algn="just">
                        <a:buNone/>
                      </a:pPr>
                      <a:r>
                        <a:rPr lang="ru-RU" sz="1000" b="1" dirty="0" smtClean="0">
                          <a:latin typeface="Arial" pitchFamily="34"/>
                        </a:rPr>
                        <a:t>Ответственный:</a:t>
                      </a:r>
                      <a:r>
                        <a:rPr lang="ru-RU" sz="1000" dirty="0" smtClean="0">
                          <a:latin typeface="Arial" pitchFamily="34"/>
                        </a:rPr>
                        <a:t> старшая медицинская сестра, главная медицинская сестра, бухгалтер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2175285" y="1853208"/>
            <a:ext cx="0" cy="27854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5850623" y="1822772"/>
            <a:ext cx="2476500" cy="1410757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2"/>
            <a:srcRect/>
            <a:stretch>
              <a:fillRect l="-4462" t="-26291" b="-132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5850623" y="3320478"/>
            <a:ext cx="2476500" cy="1404335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3"/>
            <a:srcRect/>
            <a:stretch>
              <a:fillRect t="-11938" b="-185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5850623" y="1822772"/>
            <a:ext cx="2476500" cy="597454"/>
            <a:chOff x="5806440" y="1554481"/>
            <a:chExt cx="2476500" cy="597454"/>
          </a:xfrm>
        </p:grpSpPr>
        <p:sp>
          <p:nvSpPr>
            <p:cNvPr id="13" name="Прямоугольник с двумя скругленными соседними углами 12"/>
            <p:cNvSpPr/>
            <p:nvPr/>
          </p:nvSpPr>
          <p:spPr>
            <a:xfrm>
              <a:off x="58064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27" y="1578199"/>
              <a:ext cx="348574" cy="348574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5850623" y="3320478"/>
            <a:ext cx="2476500" cy="597454"/>
            <a:chOff x="5958840" y="1554481"/>
            <a:chExt cx="2476500" cy="597454"/>
          </a:xfrm>
        </p:grpSpPr>
        <p:sp>
          <p:nvSpPr>
            <p:cNvPr id="16" name="Прямоугольник с двумя скругленными соседними углами 15"/>
            <p:cNvSpPr/>
            <p:nvPr/>
          </p:nvSpPr>
          <p:spPr>
            <a:xfrm>
              <a:off x="59588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7227" y="1578199"/>
              <a:ext cx="348574" cy="348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773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ОТДЕЛЬНЫЕ КАТЕГОРИИ МАТЕРИАЛЬНЫХ ЗАПАСОВ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898347"/>
              </p:ext>
            </p:extLst>
          </p:nvPr>
        </p:nvGraphicFramePr>
        <p:xfrm>
          <a:off x="999354" y="688975"/>
          <a:ext cx="5975017" cy="4118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553">
                  <a:extLst>
                    <a:ext uri="{9D8B030D-6E8A-4147-A177-3AD203B41FA5}">
                      <a16:colId xmlns:a16="http://schemas.microsoft.com/office/drawing/2014/main" xmlns="" val="2796522972"/>
                    </a:ext>
                  </a:extLst>
                </a:gridCol>
                <a:gridCol w="390491">
                  <a:extLst>
                    <a:ext uri="{9D8B030D-6E8A-4147-A177-3AD203B41FA5}">
                      <a16:colId xmlns:a16="http://schemas.microsoft.com/office/drawing/2014/main" xmlns="" val="261046477"/>
                    </a:ext>
                  </a:extLst>
                </a:gridCol>
                <a:gridCol w="752540">
                  <a:extLst>
                    <a:ext uri="{9D8B030D-6E8A-4147-A177-3AD203B41FA5}">
                      <a16:colId xmlns:a16="http://schemas.microsoft.com/office/drawing/2014/main" xmlns="" val="3294239601"/>
                    </a:ext>
                  </a:extLst>
                </a:gridCol>
                <a:gridCol w="4483433">
                  <a:extLst>
                    <a:ext uri="{9D8B030D-6E8A-4147-A177-3AD203B41FA5}">
                      <a16:colId xmlns:a16="http://schemas.microsoft.com/office/drawing/2014/main" xmlns="" val="2727494531"/>
                    </a:ext>
                  </a:extLst>
                </a:gridCol>
              </a:tblGrid>
              <a:tr h="130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№ п/п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</a:rPr>
                        <a:t>Группы/Подгруппы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Наименование категории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7348164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500">
                          <a:effectLst/>
                        </a:rPr>
                        <a:t>Медицинские изделия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3641685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Вспомогательные и общебольничные медицинские изделия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1823262633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2.6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Инъекторы лекарственных средств/вакцин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775759878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Шприцы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3656773129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Иглы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1216846861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36703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Система для переливания, инфузионного введения растворов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36703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3347285616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2.13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Ланцеты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3651958921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2.25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Перчатки медицинские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4147760492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2.34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Растворы/газы для санитарной обработки/обслуживания медицинских изделий и сопутствующие изделия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1643937908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Дезинфицирующие средства (например, раствор «Комбидез», раствор «Мистраль Окси», спрей «Абактерил Актив», Спрей «Эдель» и т.д.)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3887741059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Чистящие, моющие средства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2234445122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2.50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Халат медицинский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2239986285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2.56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Прочие вспомогательные и общебольничные медицинские изделия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1845459368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4679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Вакутейнеры для забора крови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4679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2077633351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4679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Расходные материалы для проведения УЗИ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4679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1440279190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5041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Одноразовый расходный материал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5041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3844080625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11518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Шапочки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11518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3216448929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11518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Пеленки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11518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3263210918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11518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Простыни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11518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2968432272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11518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Маски медицинские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11518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1988796763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5041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Шпатели одноразовые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5041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3338466491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5041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Зонд-тампон одноразовый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5041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2801949821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5041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Электроды одноразовые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5041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1855210124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5638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Марля, вата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5638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4114966553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5638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Бинты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5638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2997879491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5638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Салфетки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5638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1625173773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5638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Лейкопластыри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5638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804470469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Медицинские изделия для акушерства и гинекологии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2063348210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4.2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Зеркала вагинальные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3175563385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5041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Зеркало гинекологическое одноразовое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5041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744760902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4.23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Прочие медицинские изделия для акушерства и гинекологии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395878458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marL="5397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Щетки эндоцервикальные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marL="5397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1322565856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6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Медицинские изделия для манипуляций/восстановления тканей/органов человека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2664706251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6.16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Шовные материалы и сопутствующие изделия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3995971342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Иные материальные запасы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7805329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Лекарственные средства 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129356591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Лекарственные средства для деятельности поликлиники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2135048852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Лекарственные средства для деятельности дневного стационара поликлиники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2154700972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Горюче-смазочные материалы 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4116037609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Бензин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1271141871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Прочие материальные запасы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720748704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Печатная продукция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2831904207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59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Бланки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1580181382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59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Журналы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443176506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59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Бумага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2473318341"/>
                  </a:ext>
                </a:extLst>
              </a:tr>
              <a:tr h="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59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Направления, изготовленные типографским способом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892" marR="31892" marT="0" marB="0"/>
                </a:tc>
                <a:extLst>
                  <a:ext uri="{0D108BD9-81ED-4DB2-BD59-A6C34878D82A}">
                    <a16:rowId xmlns:a16="http://schemas.microsoft.com/office/drawing/2014/main" xmlns="" val="93989469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974371" y="3853381"/>
            <a:ext cx="1780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Bef>
                <a:spcPts val="1440"/>
              </a:spcBef>
              <a:spcAft>
                <a:spcPts val="1200"/>
              </a:spcAft>
            </a:pPr>
            <a:r>
              <a:rPr lang="ru-RU" sz="800" dirty="0" smtClean="0"/>
              <a:t>В </a:t>
            </a:r>
            <a:r>
              <a:rPr lang="ru-RU" sz="800" dirty="0"/>
              <a:t>соответствии с приказом Министерства здравоохранения Российской Федерации от 06.06.2012 № 4н «Об утверждении номенклатурной классификации медицинских изделий</a:t>
            </a:r>
            <a:r>
              <a:rPr lang="ru-RU" sz="800" dirty="0" smtClean="0"/>
              <a:t>»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4781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619" y="271955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3 Управление запасами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" y="1303053"/>
            <a:ext cx="3840334" cy="3840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83" y="1217248"/>
            <a:ext cx="3158659" cy="17766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6368" y="1463489"/>
            <a:ext cx="3597502" cy="359771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5296195" y="1526632"/>
            <a:ext cx="3640460" cy="300237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7" tIns="55524" rIns="111047" bIns="5552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900">
              <a:solidFill>
                <a:srgbClr val="FFFFFF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867894" y="2048902"/>
            <a:ext cx="2830524" cy="94498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7" tIns="55524" rIns="111047" bIns="5552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900">
              <a:solidFill>
                <a:srgbClr val="FFFFFF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920282" y="1203541"/>
            <a:ext cx="1140625" cy="94498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7" tIns="55524" rIns="111047" bIns="5552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900">
              <a:solidFill>
                <a:srgbClr val="FFFFFF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91308" y="4216881"/>
            <a:ext cx="1604776" cy="94498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47" tIns="55524" rIns="111047" bIns="5552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900">
              <a:solidFill>
                <a:srgbClr val="FFFFFF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99977" y="579732"/>
            <a:ext cx="9196881" cy="637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Проблема: </a:t>
            </a:r>
            <a:r>
              <a:rPr lang="ru-RU" sz="1600" dirty="0"/>
              <a:t>В кабинетах не нормированы запасы медицинских материалов и </a:t>
            </a:r>
            <a:r>
              <a:rPr lang="ru-RU" sz="1600" dirty="0" smtClean="0"/>
              <a:t>инструментов, имеются излишние </a:t>
            </a:r>
            <a:r>
              <a:rPr lang="ru-RU" sz="1600" dirty="0"/>
              <a:t>запасы масок, игл, шпателей, стерильных салфеток, перчаток и </a:t>
            </a:r>
            <a:r>
              <a:rPr lang="ru-RU" sz="1600" dirty="0" smtClean="0"/>
              <a:t>пр.)</a:t>
            </a:r>
            <a:endParaRPr lang="ru-RU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43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619" y="271955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3 Управление запасами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99977" y="579732"/>
            <a:ext cx="9196881" cy="637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rgbClr val="FF0000"/>
                </a:solidFill>
              </a:rPr>
              <a:t>Проблема: </a:t>
            </a:r>
            <a:r>
              <a:rPr lang="ru-RU" sz="1600" dirty="0"/>
              <a:t>дублированный запас материалов и инструментов, используемых обоими врачами, принимающими в кабинете, излишний запас бумажных бланков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6585" y="1663810"/>
            <a:ext cx="3572495" cy="2679371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38170" y="3107773"/>
            <a:ext cx="2791922" cy="16366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25" b="42870"/>
          <a:stretch/>
        </p:blipFill>
        <p:spPr>
          <a:xfrm>
            <a:off x="2891899" y="1525025"/>
            <a:ext cx="3513295" cy="23753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640" y="1782663"/>
            <a:ext cx="3520760" cy="24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1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НОВОЙ МОДЕЛИ МЕДИЦИНСКОЙ ОРГАНИЗАЦИИ, 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4 Стандартизация процессов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1887538" y="1131888"/>
            <a:ext cx="5370512" cy="677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1200" b="1" dirty="0">
                <a:latin typeface="Arial" pitchFamily="34"/>
              </a:rPr>
              <a:t>4.1. Соответствие текущей деятельности медицинской организации стандартизированной работе улучшенных процессов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506281"/>
              </p:ext>
            </p:extLst>
          </p:nvPr>
        </p:nvGraphicFramePr>
        <p:xfrm>
          <a:off x="252413" y="1852910"/>
          <a:ext cx="1817019" cy="1152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100% (доля соответствия текущей деятельности разработанным стандартам улучшенных процессов)</a:t>
                      </a: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625775"/>
              </p:ext>
            </p:extLst>
          </p:nvPr>
        </p:nvGraphicFramePr>
        <p:xfrm>
          <a:off x="2287467" y="1852910"/>
          <a:ext cx="2179758" cy="1102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7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7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261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Стандарты улучшенных процессов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050071"/>
              </p:ext>
            </p:extLst>
          </p:nvPr>
        </p:nvGraphicFramePr>
        <p:xfrm>
          <a:off x="252413" y="3139200"/>
          <a:ext cx="1817019" cy="1152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Результатом проведенной стандартизированной работы является наличие бланка стандартной операционной карты (СОК)</a:t>
                      </a: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2175285" y="1853208"/>
            <a:ext cx="0" cy="25799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/>
          <a:srcRect l="8905" t="20248" r="64231" b="11939"/>
          <a:stretch/>
        </p:blipFill>
        <p:spPr bwMode="auto">
          <a:xfrm rot="20930461">
            <a:off x="4844149" y="1795803"/>
            <a:ext cx="1850361" cy="262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/>
          <a:srcRect l="4782" t="19722" r="65813" b="7500"/>
          <a:stretch/>
        </p:blipFill>
        <p:spPr bwMode="auto">
          <a:xfrm rot="1128152">
            <a:off x="6452638" y="1875621"/>
            <a:ext cx="1887262" cy="262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96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СТАНДАРТИЗАЦИЯ ПРОЦЕССОВ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Забор крови из вены медицинской сестрой вакуумной системой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01040" y="1117351"/>
            <a:ext cx="7772400" cy="3707219"/>
            <a:chOff x="1090613" y="1303168"/>
            <a:chExt cx="7199438" cy="343393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1090613" y="1303168"/>
              <a:ext cx="4903787" cy="34339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918200" y="1353968"/>
              <a:ext cx="2371851" cy="1600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933442" y="2908744"/>
              <a:ext cx="1261440" cy="178263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2602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 smtClean="0"/>
              <a:t>СТАНДАРТИЗАЦИЯ ПРОЦЕССОВ</a:t>
            </a:r>
            <a:endParaRPr lang="ru-RU" dirty="0"/>
          </a:p>
        </p:txBody>
      </p:sp>
      <p:pic>
        <p:nvPicPr>
          <p:cNvPr id="5" name="Picture 2" descr="C:\Users\iar6307\Desktop\Стало\P6275769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36632" y="900034"/>
            <a:ext cx="2662989" cy="1679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iar6307\Desktop\Стало\P6275769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336632" y="2913761"/>
            <a:ext cx="2734546" cy="1674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021260"/>
              </p:ext>
            </p:extLst>
          </p:nvPr>
        </p:nvGraphicFramePr>
        <p:xfrm>
          <a:off x="0" y="795242"/>
          <a:ext cx="6336632" cy="4038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Документ" r:id="rId6" imgW="10124562" imgH="6453401" progId="Word.Document.12">
                  <p:embed/>
                </p:oleObj>
              </mc:Choice>
              <mc:Fallback>
                <p:oleObj name="Документ" r:id="rId6" imgW="10124562" imgH="6453401" progId="Word.Document.12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795242"/>
                        <a:ext cx="6336632" cy="4038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98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НОВОЙ МОДЕЛИ МЕДИЦИНСКОЙ ОРГАНИЗАЦИИ, 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1887538" y="1131888"/>
            <a:ext cx="5370512" cy="677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200" b="1" dirty="0">
                <a:latin typeface="Arial" pitchFamily="34"/>
              </a:rPr>
              <a:t>4.2 Пересмотр стандартов улучшенных процессов   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513902"/>
              </p:ext>
            </p:extLst>
          </p:nvPr>
        </p:nvGraphicFramePr>
        <p:xfrm>
          <a:off x="252413" y="1852910"/>
          <a:ext cx="1817019" cy="1152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Пересмотр стандартов улучшенных процессов не реже 1 раза в год, актуализация по мере необходимости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577010"/>
              </p:ext>
            </p:extLst>
          </p:nvPr>
        </p:nvGraphicFramePr>
        <p:xfrm>
          <a:off x="2287467" y="1852909"/>
          <a:ext cx="2170233" cy="1044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2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9266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5349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Стандарты улучшенных процессов;</a:t>
                      </a:r>
                    </a:p>
                    <a:p>
                      <a:pPr marL="0" lvl="0" indent="0" algn="l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сведения о сроке действия стандарта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2175285" y="1853208"/>
            <a:ext cx="0" cy="25799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Прямоугольник 7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4 Стандартизация процессов</a:t>
            </a:r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4775200" y="1616158"/>
            <a:ext cx="2578100" cy="2898692"/>
          </a:xfrm>
          <a:prstGeom prst="round2SameRect">
            <a:avLst>
              <a:gd name="adj1" fmla="val 5500"/>
              <a:gd name="adj2" fmla="val 0"/>
            </a:avLst>
          </a:prstGeom>
          <a:blipFill>
            <a:blip r:embed="rId2"/>
            <a:srcRect/>
            <a:stretch>
              <a:fillRect t="-11193" b="-9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/>
          <a:srcRect l="8752" t="19860" r="64448" b="11940"/>
          <a:stretch/>
        </p:blipFill>
        <p:spPr bwMode="auto">
          <a:xfrm rot="1477697">
            <a:off x="6664208" y="2236811"/>
            <a:ext cx="1680388" cy="240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3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НОВОЙ МОДЕЛИ МЕДИЦИНСКОЙ ОРГАНИЗАЦИИ, 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1887538" y="1131888"/>
            <a:ext cx="5370512" cy="677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00" b="1" dirty="0">
                <a:latin typeface="Arial" pitchFamily="34"/>
              </a:rPr>
              <a:t>4.3. Время добавления ценности на приеме пациентов врачом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4 Стандартизация процессов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281166"/>
              </p:ext>
            </p:extLst>
          </p:nvPr>
        </p:nvGraphicFramePr>
        <p:xfrm>
          <a:off x="252413" y="1852910"/>
          <a:ext cx="1817019" cy="695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Не менее 50% от общего времени приема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92714"/>
              </p:ext>
            </p:extLst>
          </p:nvPr>
        </p:nvGraphicFramePr>
        <p:xfrm>
          <a:off x="2287468" y="1852910"/>
          <a:ext cx="2284532" cy="124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9265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0805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Картирование процесса приема пациентов врачом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2175285" y="1853208"/>
            <a:ext cx="0" cy="27854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124278"/>
              </p:ext>
            </p:extLst>
          </p:nvPr>
        </p:nvGraphicFramePr>
        <p:xfrm>
          <a:off x="252413" y="2817377"/>
          <a:ext cx="1817019" cy="176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𝑥 = 𝑇∗100% / 𝑖 ,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где: T – время, добавляющее ценность (сбор анамнеза + осмотр + манипуляции + рекомендации, в том числе профилактической направленности); i – интервал записи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4918075" y="1638299"/>
            <a:ext cx="2578100" cy="3000376"/>
          </a:xfrm>
          <a:prstGeom prst="round2SameRect">
            <a:avLst>
              <a:gd name="adj1" fmla="val 5500"/>
              <a:gd name="adj2" fmla="val 0"/>
            </a:avLst>
          </a:prstGeom>
          <a:blipFill>
            <a:blip r:embed="rId2"/>
            <a:srcRect/>
            <a:stretch>
              <a:fillRect t="-6320" b="-20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72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latin typeface="Arial" pitchFamily="34"/>
              </a:rPr>
              <a:t>Время </a:t>
            </a:r>
            <a:r>
              <a:rPr lang="ru-RU" sz="1600" dirty="0">
                <a:latin typeface="Arial" pitchFamily="34"/>
              </a:rPr>
              <a:t>добавления ценности на приеме пациентов врачом</a:t>
            </a:r>
            <a:endParaRPr lang="ru-RU" sz="1600" dirty="0"/>
          </a:p>
        </p:txBody>
      </p:sp>
      <p:sp>
        <p:nvSpPr>
          <p:cNvPr id="4" name="Прямоугольник 9"/>
          <p:cNvSpPr>
            <a:spLocks noChangeArrowheads="1"/>
          </p:cNvSpPr>
          <p:nvPr/>
        </p:nvSpPr>
        <p:spPr bwMode="auto">
          <a:xfrm>
            <a:off x="403919" y="835615"/>
            <a:ext cx="8424936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marL="274320" indent="-274320" algn="just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altLang="ru-RU" sz="1400" dirty="0" smtClean="0">
                <a:solidFill>
                  <a:srgbClr val="C00000"/>
                </a:solidFill>
                <a:latin typeface="+mn-lt"/>
              </a:rPr>
              <a:t>Проведенные мероприятия: </a:t>
            </a:r>
          </a:p>
          <a:p>
            <a:pPr marL="285750" indent="-285750" algn="just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n-lt"/>
                <a:cs typeface="Times New Roman" panose="02020603050405020304" pitchFamily="18" charset="0"/>
              </a:rPr>
              <a:t>Проведено </a:t>
            </a:r>
            <a:r>
              <a:rPr lang="ru-RU" sz="1400" dirty="0">
                <a:latin typeface="+mn-lt"/>
                <a:cs typeface="Times New Roman" panose="02020603050405020304" pitchFamily="18" charset="0"/>
              </a:rPr>
              <a:t>анкетирование пациентов, </a:t>
            </a:r>
            <a:r>
              <a:rPr lang="ru-RU" sz="1400" dirty="0" smtClean="0">
                <a:latin typeface="+mn-lt"/>
                <a:cs typeface="Times New Roman" panose="02020603050405020304" pitchFamily="18" charset="0"/>
              </a:rPr>
              <a:t>по определению ценности на приеме </a:t>
            </a:r>
            <a:r>
              <a:rPr lang="ru-RU" sz="1400" dirty="0">
                <a:latin typeface="+mn-lt"/>
                <a:cs typeface="Times New Roman" panose="02020603050405020304" pitchFamily="18" charset="0"/>
              </a:rPr>
              <a:t>у </a:t>
            </a:r>
            <a:r>
              <a:rPr lang="ru-RU" sz="1400" dirty="0" smtClean="0">
                <a:latin typeface="+mn-lt"/>
                <a:cs typeface="Times New Roman" panose="02020603050405020304" pitchFamily="18" charset="0"/>
              </a:rPr>
              <a:t>врача</a:t>
            </a:r>
          </a:p>
          <a:p>
            <a:pPr marL="285750" indent="-285750" algn="just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n-lt"/>
                <a:cs typeface="Times New Roman" panose="02020603050405020304" pitchFamily="18" charset="0"/>
              </a:rPr>
              <a:t>Наблюдение за приемом </a:t>
            </a:r>
            <a:r>
              <a:rPr lang="ru-RU" sz="1400" dirty="0">
                <a:latin typeface="+mn-lt"/>
                <a:cs typeface="Times New Roman" panose="02020603050405020304" pitchFamily="18" charset="0"/>
              </a:rPr>
              <a:t>педиатра и </a:t>
            </a:r>
            <a:r>
              <a:rPr lang="ru-RU" sz="1400" dirty="0" smtClean="0">
                <a:latin typeface="+mn-lt"/>
                <a:cs typeface="Times New Roman" panose="02020603050405020304" pitchFamily="18" charset="0"/>
              </a:rPr>
              <a:t>врачей - </a:t>
            </a:r>
            <a:r>
              <a:rPr lang="ru-RU" sz="1400" dirty="0">
                <a:latin typeface="+mn-lt"/>
                <a:cs typeface="Times New Roman" panose="02020603050405020304" pitchFamily="18" charset="0"/>
              </a:rPr>
              <a:t>специалистов </a:t>
            </a:r>
            <a:r>
              <a:rPr lang="ru-RU" sz="1400" dirty="0" smtClean="0">
                <a:latin typeface="+mn-lt"/>
                <a:cs typeface="Times New Roman" panose="02020603050405020304" pitchFamily="18" charset="0"/>
              </a:rPr>
              <a:t>с привлечением волонтеров (студентов НГМУ и НМК)</a:t>
            </a:r>
          </a:p>
          <a:p>
            <a:pPr marL="285750" indent="-285750" algn="just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latin typeface="+mn-lt"/>
                <a:cs typeface="Times New Roman" panose="02020603050405020304" pitchFamily="18" charset="0"/>
              </a:rPr>
              <a:t>Проведен анализ времени, затраченного на работу с пациентом, в текущем состоянии при проведении </a:t>
            </a:r>
            <a:r>
              <a:rPr lang="ru-RU" altLang="ru-RU" sz="1400" dirty="0" err="1" smtClean="0">
                <a:latin typeface="+mn-lt"/>
                <a:cs typeface="Times New Roman" panose="02020603050405020304" pitchFamily="18" charset="0"/>
              </a:rPr>
              <a:t>профосмотра</a:t>
            </a:r>
            <a:endParaRPr lang="ru-RU" altLang="ru-RU" sz="1400" dirty="0" smtClean="0">
              <a:latin typeface="+mn-lt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endParaRPr lang="ru-RU" altLang="ru-RU" sz="1400" dirty="0" smtClean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70694485"/>
              </p:ext>
            </p:extLst>
          </p:nvPr>
        </p:nvGraphicFramePr>
        <p:xfrm>
          <a:off x="-253158" y="2461339"/>
          <a:ext cx="4612897" cy="2682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70701" t="53226" r="9297" b="17768"/>
          <a:stretch/>
        </p:blipFill>
        <p:spPr>
          <a:xfrm>
            <a:off x="5016816" y="2316960"/>
            <a:ext cx="3324455" cy="271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4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2413" y="1131888"/>
            <a:ext cx="8640762" cy="663025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1200" b="1" dirty="0">
                <a:latin typeface="Arial" pitchFamily="34"/>
              </a:rPr>
              <a:t>1.1 Количество пересечений потоков при проведении диспансеризации, профилактических медицинских осмотров </a:t>
            </a:r>
            <a:r>
              <a:rPr lang="ru-RU" sz="1200" b="1" dirty="0" smtClean="0">
                <a:latin typeface="Arial" pitchFamily="34"/>
              </a:rPr>
              <a:t>с </a:t>
            </a:r>
            <a:r>
              <a:rPr lang="ru-RU" sz="1200" b="1" dirty="0">
                <a:latin typeface="Arial" pitchFamily="34"/>
              </a:rPr>
              <a:t>иными потоками пациентов в </a:t>
            </a:r>
            <a:r>
              <a:rPr lang="ru-RU" sz="1200" b="1" dirty="0" smtClean="0">
                <a:latin typeface="Arial" pitchFamily="34"/>
              </a:rPr>
              <a:t>поликлинике</a:t>
            </a:r>
            <a:endParaRPr lang="ru-RU" sz="1200" b="1" dirty="0">
              <a:latin typeface="Arial" pitchFamily="34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5232" y="85200"/>
            <a:ext cx="6811568" cy="556313"/>
          </a:xfrm>
        </p:spPr>
        <p:txBody>
          <a:bodyPr/>
          <a:lstStyle/>
          <a:p>
            <a:r>
              <a:rPr lang="ru-RU" dirty="0" smtClean="0"/>
              <a:t>КРИТЕРИИ НОВОЙ МОДЕЛИ МЕДИЦИНСКОЙ ОРГАНИЗАЦИИ,</a:t>
            </a:r>
            <a:br>
              <a:rPr lang="ru-RU" dirty="0" smtClean="0"/>
            </a:br>
            <a:r>
              <a:rPr lang="ru-RU" dirty="0" smtClean="0"/>
              <a:t>ОКАЗЫВАЮЩЕЙ ПЕРВИЧНУЮ МЕДИКО-САНИТАРНУЮ ПОМОЩЬ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</a:t>
            </a:r>
            <a:r>
              <a:rPr lang="ru-RU" sz="1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>№1 </a:t>
            </a:r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Управление потоками пациентов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209300"/>
              </p:ext>
            </p:extLst>
          </p:nvPr>
        </p:nvGraphicFramePr>
        <p:xfrm>
          <a:off x="252413" y="1852910"/>
          <a:ext cx="1817019" cy="66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Arial" pitchFamily="34"/>
                        </a:rPr>
                        <a:t>Не более 3 пересечений</a:t>
                      </a: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277595"/>
              </p:ext>
            </p:extLst>
          </p:nvPr>
        </p:nvGraphicFramePr>
        <p:xfrm>
          <a:off x="2287467" y="1852910"/>
          <a:ext cx="3185181" cy="2219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ru-RU" sz="1000" b="1" dirty="0" smtClean="0">
                          <a:latin typeface="Arial" pitchFamily="34"/>
                        </a:rPr>
                        <a:t>Картирование процесса </a:t>
                      </a:r>
                      <a:r>
                        <a:rPr lang="ru-RU" sz="1000" dirty="0" smtClean="0">
                          <a:latin typeface="Arial" pitchFamily="34"/>
                        </a:rPr>
                        <a:t>(</a:t>
                      </a:r>
                      <a:r>
                        <a:rPr lang="ru-RU" sz="1000" i="1" dirty="0" smtClean="0">
                          <a:latin typeface="Arial" pitchFamily="34"/>
                        </a:rPr>
                        <a:t>диспансеризации, профилактического медицинского осмотра</a:t>
                      </a:r>
                      <a:r>
                        <a:rPr lang="ru-RU" sz="1000" dirty="0" smtClean="0">
                          <a:latin typeface="Arial" pitchFamily="34"/>
                        </a:rPr>
                        <a:t>) – выявление пересечений потоков пациентов у кабинетов, входящих в состав исследуемого процесса, одновременно (в одних и тех же условиях) с потоками пациентов иных процессов </a:t>
                      </a:r>
                      <a:r>
                        <a:rPr lang="ru-RU" sz="1000" i="1" dirty="0" smtClean="0">
                          <a:latin typeface="Arial" pitchFamily="34"/>
                        </a:rPr>
                        <a:t>(пересечение потоков диспансеризации и профилактических медицинских осмотров не учитываются</a:t>
                      </a:r>
                    </a:p>
                    <a:p>
                      <a:pPr marL="0" lvl="0" indent="0" algn="l">
                        <a:buNone/>
                      </a:pPr>
                      <a:endParaRPr lang="ru-RU" sz="1000" i="1" dirty="0" smtClean="0">
                        <a:latin typeface="Arial" pitchFamily="34"/>
                      </a:endParaRPr>
                    </a:p>
                    <a:p>
                      <a:pPr marL="0" lvl="0" indent="0" algn="l">
                        <a:buNone/>
                      </a:pPr>
                      <a:r>
                        <a:rPr lang="ru-RU" sz="1000" b="1" dirty="0" smtClean="0">
                          <a:latin typeface="Arial" pitchFamily="34"/>
                        </a:rPr>
                        <a:t>Ответственный: </a:t>
                      </a:r>
                      <a:r>
                        <a:rPr lang="ru-RU" sz="1000" dirty="0" smtClean="0">
                          <a:latin typeface="Arial" pitchFamily="34"/>
                        </a:rPr>
                        <a:t>заведующий отделением медицинской профилактики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651584"/>
              </p:ext>
            </p:extLst>
          </p:nvPr>
        </p:nvGraphicFramePr>
        <p:xfrm>
          <a:off x="252413" y="2933460"/>
          <a:ext cx="1817019" cy="1152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Например, флюорографическое, маммографическое исследование, прием врача-терапевта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6057782" y="1726777"/>
            <a:ext cx="2175813" cy="2725354"/>
            <a:chOff x="6034785" y="1639296"/>
            <a:chExt cx="2298885" cy="2879510"/>
          </a:xfrm>
        </p:grpSpPr>
        <p:pic>
          <p:nvPicPr>
            <p:cNvPr id="8" name="Рисунок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83382" y="1671286"/>
              <a:ext cx="2250288" cy="284752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C:\Users\Konstantin\Desktop\Новые модели\drawing-pin-146214_128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785" y="1639296"/>
              <a:ext cx="246143" cy="19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Konstantin\Desktop\Новые модели\drawing-pin-146214_128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7527" y="1639296"/>
              <a:ext cx="246143" cy="19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Прямая соединительная линия 11"/>
          <p:cNvCxnSpPr/>
          <p:nvPr/>
        </p:nvCxnSpPr>
        <p:spPr>
          <a:xfrm>
            <a:off x="2175285" y="1853208"/>
            <a:ext cx="0" cy="2353032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953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НОВОЙ МОДЕЛИ МЕДИЦИНСКОЙ ОРГАНИЗАЦИИ, 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1173163" y="1131888"/>
            <a:ext cx="6799262" cy="677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371"/>
              </a:spcBef>
              <a:buNone/>
            </a:pPr>
            <a:r>
              <a:rPr lang="ru-RU" sz="1200" b="1" dirty="0">
                <a:latin typeface="Arial" pitchFamily="34"/>
              </a:rPr>
              <a:t>4.4. Выравнивание нагрузки между сотрудниками в процессе трудовой деятельности в одном рабочем помещении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4 Стандартизация процессов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555554"/>
              </p:ext>
            </p:extLst>
          </p:nvPr>
        </p:nvGraphicFramePr>
        <p:xfrm>
          <a:off x="252413" y="1852910"/>
          <a:ext cx="1817019" cy="1914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Колебания нагрузки между сотрудниками (врач и медицинская сестра, медицинская сестра и медицинская сестра, регистратор и регистратор и т.д.), осуществляющими прием в одном рабочем помещении составляет не более 30%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895342"/>
              </p:ext>
            </p:extLst>
          </p:nvPr>
        </p:nvGraphicFramePr>
        <p:xfrm>
          <a:off x="2287468" y="1852910"/>
          <a:ext cx="2284532" cy="1230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7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0805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Картирование процесса приема пациентов отдельными сотрудниками в одном рабочем помещении; диаграмма рабочей загрузки (диаграмма Ямазуми)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2175285" y="1853208"/>
            <a:ext cx="0" cy="27854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4943264" y="155448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2"/>
            <a:srcRect/>
            <a:stretch>
              <a:fillRect l="-4462" t="-24764" b="-67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>
            <a:off x="4943264" y="323434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3"/>
            <a:srcRect/>
            <a:stretch>
              <a:fillRect t="-11193" b="-111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41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>
                <a:latin typeface="Arial" pitchFamily="34"/>
              </a:rPr>
              <a:t>Выравнивание нагрузки между сотрудниками в процессе трудовой деятельности в одном рабочем помещении</a:t>
            </a:r>
            <a:endParaRPr lang="ru-RU" sz="1600" dirty="0"/>
          </a:p>
        </p:txBody>
      </p:sp>
      <p:sp>
        <p:nvSpPr>
          <p:cNvPr id="4" name="Содержимое 5"/>
          <p:cNvSpPr>
            <a:spLocks noGrp="1"/>
          </p:cNvSpPr>
          <p:nvPr>
            <p:ph sz="quarter" idx="1"/>
          </p:nvPr>
        </p:nvSpPr>
        <p:spPr>
          <a:xfrm>
            <a:off x="0" y="815268"/>
            <a:ext cx="5983705" cy="41044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>
                <a:solidFill>
                  <a:srgbClr val="C00000"/>
                </a:solidFill>
              </a:rPr>
              <a:t>Проведенные </a:t>
            </a:r>
            <a:r>
              <a:rPr lang="ru-RU" altLang="ru-RU" b="1" dirty="0">
                <a:solidFill>
                  <a:srgbClr val="C00000"/>
                </a:solidFill>
              </a:rPr>
              <a:t>мероприятия:</a:t>
            </a:r>
            <a:r>
              <a:rPr lang="ru-RU" dirty="0"/>
              <a:t>                               </a:t>
            </a:r>
            <a:endParaRPr lang="ru-RU" dirty="0" smtClean="0"/>
          </a:p>
          <a:p>
            <a:pPr marL="560070" indent="-285750">
              <a:buClrTx/>
              <a:buFont typeface="Arial" panose="020B0604020202020204" pitchFamily="34" charset="0"/>
              <a:buChar char="•"/>
            </a:pPr>
            <a:r>
              <a:rPr lang="ru-RU" dirty="0" smtClean="0"/>
              <a:t>проводится активный анализ нагрузки участкового врача и медицинской сестры участковой на приеме</a:t>
            </a:r>
          </a:p>
          <a:p>
            <a:pPr marL="560070" indent="-285750">
              <a:buClrTx/>
              <a:buFont typeface="Arial" panose="020B0604020202020204" pitchFamily="34" charset="0"/>
              <a:buChar char="•"/>
            </a:pPr>
            <a:r>
              <a:rPr lang="ru-RU" dirty="0" smtClean="0"/>
              <a:t>проанализирован входящий поток пациентов в кабинет участкового педиатра;</a:t>
            </a:r>
          </a:p>
          <a:p>
            <a:pPr marL="560070" indent="-285750">
              <a:buClrTx/>
              <a:buFont typeface="Arial" panose="020B0604020202020204" pitchFamily="34" charset="0"/>
              <a:buChar char="•"/>
            </a:pPr>
            <a:r>
              <a:rPr lang="ru-RU" altLang="ru-RU" dirty="0" smtClean="0"/>
              <a:t>проведено пробное картирование процесса приема участкового врача</a:t>
            </a:r>
          </a:p>
          <a:p>
            <a:pPr marL="560070" indent="-285750">
              <a:buClrTx/>
              <a:buFont typeface="Arial" panose="020B0604020202020204" pitchFamily="34" charset="0"/>
              <a:buChar char="•"/>
            </a:pPr>
            <a:endParaRPr lang="ru-RU" altLang="ru-RU" dirty="0"/>
          </a:p>
          <a:p>
            <a:pPr marL="560070" indent="-285750">
              <a:buClrTx/>
              <a:buFont typeface="Arial" panose="020B0604020202020204" pitchFamily="34" charset="0"/>
              <a:buChar char="•"/>
            </a:pPr>
            <a:endParaRPr lang="ru-RU" altLang="ru-RU" dirty="0" smtClean="0"/>
          </a:p>
          <a:p>
            <a:pPr>
              <a:buNone/>
            </a:pPr>
            <a:r>
              <a:rPr lang="ru-RU" altLang="ru-RU" b="1" dirty="0" smtClean="0">
                <a:solidFill>
                  <a:srgbClr val="C00000"/>
                </a:solidFill>
              </a:rPr>
              <a:t>Исходное состояние: </a:t>
            </a:r>
            <a:endParaRPr lang="ru-RU" altLang="ru-RU" dirty="0"/>
          </a:p>
          <a:p>
            <a:pPr marL="560070" indent="-285750">
              <a:buClrTx/>
              <a:buFont typeface="Arial" panose="020B0604020202020204" pitchFamily="34" charset="0"/>
              <a:buChar char="•"/>
            </a:pPr>
            <a:r>
              <a:rPr lang="ru-RU" dirty="0" smtClean="0"/>
              <a:t>выявлено неодинаковое количество пациентов, обслуженное врачом и медицинской сестрой </a:t>
            </a:r>
          </a:p>
          <a:p>
            <a:pPr marL="560070" indent="-285750">
              <a:buClrTx/>
              <a:buFont typeface="Arial" panose="020B0604020202020204" pitchFamily="34" charset="0"/>
              <a:buChar char="•"/>
            </a:pPr>
            <a:r>
              <a:rPr lang="ru-RU" dirty="0" smtClean="0"/>
              <a:t>разница составила 2,5 раза </a:t>
            </a:r>
          </a:p>
          <a:p>
            <a:pPr marL="560070" indent="-285750">
              <a:buClrTx/>
              <a:buFont typeface="Arial" panose="020B0604020202020204" pitchFamily="34" charset="0"/>
              <a:buChar char="•"/>
            </a:pPr>
            <a:r>
              <a:rPr lang="ru-RU" dirty="0" smtClean="0"/>
              <a:t>зафиксированы частые и длительные периоды покидания медсестры кабинета во время приема</a:t>
            </a:r>
          </a:p>
          <a:p>
            <a:pPr>
              <a:buNone/>
            </a:pPr>
            <a:endParaRPr lang="ru-RU" altLang="ru-RU" b="1" dirty="0" smtClean="0">
              <a:solidFill>
                <a:srgbClr val="C00000"/>
              </a:solidFill>
              <a:latin typeface="Segoe UI Light" panose="020B0502040204020203" pitchFamily="34" charset="0"/>
            </a:endParaRPr>
          </a:p>
          <a:p>
            <a:pPr>
              <a:buNone/>
            </a:pPr>
            <a:endParaRPr lang="ru-RU" dirty="0" smtClean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97593781"/>
              </p:ext>
            </p:extLst>
          </p:nvPr>
        </p:nvGraphicFramePr>
        <p:xfrm>
          <a:off x="5458196" y="1237085"/>
          <a:ext cx="3894351" cy="3260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59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НОВОЙ МОДЕЛИ МЕДИЦИНСКОЙ ОРГАНИЗАЦИИ, 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252413" y="1131888"/>
            <a:ext cx="8640762" cy="677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ru-RU" sz="1200" b="1" dirty="0">
                <a:latin typeface="Arial" pitchFamily="34"/>
              </a:rPr>
              <a:t>5.1. Количество штрафов/удержаний/ снятий, взысканных страховыми медицинскими организациями по результатам медико-экономического контроля, экспертизы качества медицинской помощи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ru-RU" sz="1200" b="1" dirty="0">
                <a:latin typeface="Arial" pitchFamily="34"/>
              </a:rPr>
              <a:t>5.2. </a:t>
            </a:r>
            <a:r>
              <a:rPr lang="ru-RU" sz="1200" b="1" dirty="0" smtClean="0">
                <a:latin typeface="Arial" pitchFamily="34"/>
              </a:rPr>
              <a:t>Штрафов/удержаний</a:t>
            </a:r>
            <a:r>
              <a:rPr lang="ru-RU" sz="1200" b="1" dirty="0">
                <a:latin typeface="Arial" pitchFamily="34"/>
              </a:rPr>
              <a:t>/ снятий, взысканных страховыми медицинскими организациями по результатам медико-экономического контроля, экспертизы качества медицинской помощи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5 Качество медицинской помощи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769869"/>
              </p:ext>
            </p:extLst>
          </p:nvPr>
        </p:nvGraphicFramePr>
        <p:xfrm>
          <a:off x="252412" y="2192077"/>
          <a:ext cx="4633914" cy="1152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39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Планомерное снижение показателей не менее чем на 5% ежегодно по сравнению с предыдущим годом</a:t>
                      </a:r>
                    </a:p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Каждый показатель исчисляется количеством/суммой штрафов (удержаний, снятий) на 100 запрошенных СМО медицинских карт ежемесячно (приложение 5)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820366"/>
              </p:ext>
            </p:extLst>
          </p:nvPr>
        </p:nvGraphicFramePr>
        <p:xfrm>
          <a:off x="5108984" y="2148121"/>
          <a:ext cx="3196815" cy="2174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68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46349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7801">
                <a:tc>
                  <a:txBody>
                    <a:bodyPr/>
                    <a:lstStyle/>
                    <a:p>
                      <a:pPr marL="0" lvl="0" indent="0" algn="just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Сводные данные на основании актов экспертизы качества медицинской помощи, медико-экономической экспертизы, утвержденных приказом ФФОМС от 01.12.2010 № 230 «Об утверждении Порядка организации и проведения контроля объемов, сроков, качества и условий предоставления медицинской помощи по обязательному медицинскому страхованию» за истекший календарный период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22" name="Прямая соединительная линия 21"/>
          <p:cNvCxnSpPr/>
          <p:nvPr/>
        </p:nvCxnSpPr>
        <p:spPr>
          <a:xfrm>
            <a:off x="5004210" y="2246820"/>
            <a:ext cx="0" cy="2490280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045980"/>
              </p:ext>
            </p:extLst>
          </p:nvPr>
        </p:nvGraphicFramePr>
        <p:xfrm>
          <a:off x="252410" y="3421107"/>
          <a:ext cx="4633915" cy="130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39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Перечень оснований для отказа в оплате медицинской помощи (уменьшения оплаты медицинской помощи) в соответствии с приложением 8 к приказу ФФОМС от 01.12.2010 № 230 «Об утверждении Порядка организации и проведения контроля объемов, сроков, качества и условий предоставления медицинской помощи по обязательному медицинскому страхованию» (приложение 6)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5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РАСЧЕТ ПОКАЗАТЕЛЕЙ, ОТРАЖАЮЩИХ ФИНАНСОВЫЕ ПОТЕРИ ПО РЕЗУЛЬТАТАМ МЕДИКО-ЭКОНОМИЧЕСКОГО КОНТРОЛЯ, МЕДИКО-ЭКОНОМИЧЕСКОЙ ЭКСПЕРТИЗЫ, ЭКСПЕРТИЗЫ КАЧЕСТВА МЕДИЦИНСКОЙ ПОМОЩИ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252413" y="1122911"/>
                <a:ext cx="5724971" cy="3009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ru-RU" sz="1200" b="1" dirty="0">
                    <a:solidFill>
                      <a:srgbClr val="F13E45"/>
                    </a:solidFill>
                    <a:latin typeface="Arial Black" panose="020B0A040201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Каждый показатель исчисляется количеством/суммой штрафов (удержаний, снятий) на 100 запрошенных СМО случаев оказания медицинской помощи ежемесячно.</a:t>
                </a:r>
                <a:endParaRPr lang="ru-RU" sz="1200" b="1" dirty="0">
                  <a:solidFill>
                    <a:srgbClr val="F13E45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:endParaRPr lang="ru-RU" sz="1000" dirty="0" smtClean="0"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ru-RU" sz="1000" b="1" dirty="0" smtClean="0">
                    <a:solidFill>
                      <a:srgbClr val="0070C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Пример</a:t>
                </a:r>
                <a:r>
                  <a:rPr lang="ru-RU" sz="1000" b="1" dirty="0">
                    <a:solidFill>
                      <a:srgbClr val="0070C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ru-RU" sz="1000" b="1" dirty="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ru-RU" sz="1000" dirty="0">
                    <a:ea typeface="Calibri" panose="020F0502020204030204" pitchFamily="34" charset="0"/>
                    <a:cs typeface="Calibri" panose="020F0502020204030204" pitchFamily="34" charset="0"/>
                  </a:rPr>
                  <a:t>По итогам проверки запрошенных СМО 120 случаев оказания медицинской помощи было наложено 5 штрафов, а по 10 случаям - снижение оплаты. Общая сумма финансовых потерь медицинской организации составила 12,5 тысяч </a:t>
                </a:r>
                <a:r>
                  <a:rPr lang="ru-RU" sz="1000" dirty="0" smtClean="0">
                    <a:ea typeface="Calibri" panose="020F0502020204030204" pitchFamily="34" charset="0"/>
                    <a:cs typeface="Calibri" panose="020F0502020204030204" pitchFamily="34" charset="0"/>
                  </a:rPr>
                  <a:t>рублей</a:t>
                </a:r>
              </a:p>
              <a:p>
                <a:pPr algn="just">
                  <a:spcAft>
                    <a:spcPts val="0"/>
                  </a:spcAft>
                </a:pPr>
                <a:endParaRPr lang="ru-RU" sz="1000" dirty="0">
                  <a:effectLst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ru-RU" sz="1000" b="1" dirty="0">
                    <a:solidFill>
                      <a:srgbClr val="0070C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Для расчета показателей используется формула:</a:t>
                </a:r>
                <a:endParaRPr lang="ru-RU" sz="1000" b="1" dirty="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000" i="0">
                        <a:effectLst/>
                        <a:latin typeface="Cambria Math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x</m:t>
                    </m:r>
                    <m:r>
                      <a:rPr lang="ru-RU" sz="1000" i="0">
                        <a:effectLst/>
                        <a:latin typeface="Cambria Math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ru-RU" sz="1000" i="1">
                            <a:effectLst/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ru-RU" sz="1000" i="0">
                            <a:effectLst/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К∗100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ru-RU" sz="1000" i="0">
                            <a:effectLst/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P</m:t>
                        </m:r>
                      </m:den>
                    </m:f>
                  </m:oMath>
                </a14:m>
                <a:r>
                  <a:rPr lang="ru-RU" sz="1000" dirty="0">
                    <a:ea typeface="Calibri" panose="020F0502020204030204" pitchFamily="34" charset="0"/>
                    <a:cs typeface="Calibri" panose="020F0502020204030204" pitchFamily="34" charset="0"/>
                  </a:rPr>
                  <a:t>, где:</a:t>
                </a:r>
                <a:endParaRPr lang="ru-RU" sz="1000" dirty="0">
                  <a:effectLst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ru-RU" sz="1000" dirty="0">
                    <a:ea typeface="Calibri" panose="020F0502020204030204" pitchFamily="34" charset="0"/>
                    <a:cs typeface="Calibri" panose="020F0502020204030204" pitchFamily="34" charset="0"/>
                  </a:rPr>
                  <a:t>К – количество штрафов (удержаний, снятий), либо сумма штрафов;</a:t>
                </a:r>
                <a:endParaRPr lang="ru-RU" sz="1000" dirty="0">
                  <a:effectLst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1000" dirty="0">
                    <a:ea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ru-RU" sz="1000" dirty="0">
                    <a:ea typeface="Calibri" panose="020F0502020204030204" pitchFamily="34" charset="0"/>
                    <a:cs typeface="Calibri" panose="020F0502020204030204" pitchFamily="34" charset="0"/>
                  </a:rPr>
                  <a:t> – общее количество случаев оказания медицинской помощи, запрошенных СМО.</a:t>
                </a:r>
                <a:endParaRPr lang="ru-RU" sz="1000" dirty="0">
                  <a:effectLst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ru-RU" sz="1000" dirty="0">
                    <a:ea typeface="Calibri" panose="020F0502020204030204" pitchFamily="34" charset="0"/>
                    <a:cs typeface="Calibri" panose="020F0502020204030204" pitchFamily="34" charset="0"/>
                  </a:rPr>
                  <a:t>Таким образом, количественный показатель будет равен:</a:t>
                </a:r>
                <a:endParaRPr lang="ru-RU" sz="1000" dirty="0">
                  <a:effectLst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000">
                        <a:effectLst/>
                        <a:latin typeface="Cambria Math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x</m:t>
                    </m:r>
                    <m:r>
                      <a:rPr lang="ru-RU" sz="1000">
                        <a:effectLst/>
                        <a:latin typeface="Cambria Math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ru-RU" sz="1000" i="1">
                            <a:effectLst/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ru-RU" sz="1000">
                            <a:effectLst/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15</m:t>
                        </m:r>
                        <m:r>
                          <a:rPr lang="ru-RU" sz="1000" i="1">
                            <a:effectLst/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∗</m:t>
                        </m:r>
                        <m:r>
                          <a:rPr lang="ru-RU" sz="1000">
                            <a:effectLst/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100</m:t>
                        </m:r>
                      </m:num>
                      <m:den>
                        <m:r>
                          <a:rPr lang="ru-RU" sz="1000">
                            <a:effectLst/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120</m:t>
                        </m:r>
                      </m:den>
                    </m:f>
                  </m:oMath>
                </a14:m>
                <a:r>
                  <a:rPr lang="ru-RU" sz="1000" dirty="0">
                    <a:ea typeface="Calibri" panose="020F0502020204030204" pitchFamily="34" charset="0"/>
                    <a:cs typeface="Calibri" panose="020F0502020204030204" pitchFamily="34" charset="0"/>
                  </a:rPr>
                  <a:t> = 12,5 (штрафов на 100 случаев оказания медицинской помощи);</a:t>
                </a:r>
                <a:endParaRPr lang="ru-RU" sz="1000" dirty="0">
                  <a:effectLst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ru-RU" sz="1000" dirty="0">
                    <a:ea typeface="Calibri" panose="020F0502020204030204" pitchFamily="34" charset="0"/>
                    <a:cs typeface="Calibri" panose="020F0502020204030204" pitchFamily="34" charset="0"/>
                  </a:rPr>
                  <a:t>финансовый показатель будет равен:</a:t>
                </a:r>
                <a:endParaRPr lang="ru-RU" sz="1000" dirty="0">
                  <a:effectLst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000">
                        <a:effectLst/>
                        <a:latin typeface="Cambria Math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x</m:t>
                    </m:r>
                    <m:r>
                      <a:rPr lang="ru-RU" sz="1000">
                        <a:effectLst/>
                        <a:latin typeface="Cambria Math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ru-RU" sz="1000" i="1">
                            <a:effectLst/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ru-RU" sz="1000">
                            <a:effectLst/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12 500</m:t>
                        </m:r>
                        <m:r>
                          <a:rPr lang="ru-RU" sz="1000" i="1">
                            <a:effectLst/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∗</m:t>
                        </m:r>
                        <m:r>
                          <a:rPr lang="ru-RU" sz="1000">
                            <a:effectLst/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100</m:t>
                        </m:r>
                      </m:num>
                      <m:den>
                        <m:r>
                          <a:rPr lang="ru-RU" sz="1000">
                            <a:effectLst/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120</m:t>
                        </m:r>
                      </m:den>
                    </m:f>
                  </m:oMath>
                </a14:m>
                <a:r>
                  <a:rPr lang="ru-RU" sz="1000" dirty="0">
                    <a:ea typeface="Calibri" panose="020F0502020204030204" pitchFamily="34" charset="0"/>
                    <a:cs typeface="Calibri" panose="020F0502020204030204" pitchFamily="34" charset="0"/>
                  </a:rPr>
                  <a:t> = 10 416 (рублей на 100 случаев оказания медицинской помощи</a:t>
                </a:r>
                <a:r>
                  <a:rPr lang="ru-RU" sz="1000" dirty="0" smtClean="0"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ru-RU" sz="1000" dirty="0">
                  <a:effectLst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13" y="1122911"/>
                <a:ext cx="5724971" cy="3009798"/>
              </a:xfrm>
              <a:prstGeom prst="rect">
                <a:avLst/>
              </a:prstGeom>
              <a:blipFill>
                <a:blip r:embed="rId2"/>
                <a:stretch>
                  <a:fillRect r="-2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00" y="790870"/>
            <a:ext cx="2478648" cy="3474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729" y="4265503"/>
            <a:ext cx="8474522" cy="191004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="b" anchorCtr="0" compatLnSpc="0"/>
          <a:lstStyle/>
          <a:p>
            <a:pPr hangingPunct="0"/>
            <a:r>
              <a:rPr lang="ru-RU" sz="800" dirty="0">
                <a:latin typeface="Arial" pitchFamily="34"/>
                <a:ea typeface="Microsoft YaHei" pitchFamily="2"/>
                <a:cs typeface="Arial" pitchFamily="2"/>
              </a:rPr>
              <a:t>Перечень оснований для отказа в оплате медицинской </a:t>
            </a:r>
            <a:r>
              <a:rPr lang="ru-RU" sz="800" dirty="0" smtClean="0">
                <a:latin typeface="Arial" pitchFamily="34"/>
                <a:ea typeface="Microsoft YaHei" pitchFamily="2"/>
                <a:cs typeface="Arial" pitchFamily="2"/>
              </a:rPr>
              <a:t>помощи (уменьшения </a:t>
            </a:r>
            <a:r>
              <a:rPr lang="ru-RU" sz="800" dirty="0">
                <a:latin typeface="Arial" pitchFamily="34"/>
                <a:ea typeface="Microsoft YaHei" pitchFamily="2"/>
                <a:cs typeface="Arial" pitchFamily="2"/>
              </a:rPr>
              <a:t>оплаты медицинской помощи</a:t>
            </a:r>
            <a:r>
              <a:rPr lang="ru-RU" sz="800" dirty="0" smtClean="0">
                <a:latin typeface="Arial" pitchFamily="34"/>
                <a:ea typeface="Microsoft YaHei" pitchFamily="2"/>
                <a:cs typeface="Arial" pitchFamily="2"/>
              </a:rPr>
              <a:t>)</a:t>
            </a:r>
            <a:endParaRPr lang="ru-RU" sz="800" dirty="0">
              <a:latin typeface="Arial" pitchFamily="34"/>
              <a:ea typeface="Microsoft YaHei" pitchFamily="2"/>
              <a:cs typeface="Arial" pitchFamily="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2413" y="4456507"/>
            <a:ext cx="8474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i="1" spc="13" dirty="0">
                <a:latin typeface="Arial" pitchFamily="34"/>
                <a:ea typeface="Microsoft YaHei" pitchFamily="2"/>
                <a:cs typeface="Arial" pitchFamily="2"/>
              </a:rPr>
              <a:t>Приказ ФФОМС от 01.12.2010 № 230 «Об утверждении Порядка организации и проведения контроля объемов, сроков, качества и условий предоставления медицинской помощи по обязательному медицинскому страхованию»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48191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619" y="255913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5 Качество медицинской помощи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42057768"/>
              </p:ext>
            </p:extLst>
          </p:nvPr>
        </p:nvGraphicFramePr>
        <p:xfrm>
          <a:off x="531980" y="563690"/>
          <a:ext cx="8080039" cy="4335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8589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НОВОЙ МОДЕЛИ МЕДИЦИНСКОЙ ОРГАНИЗАЦИИ, 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593823"/>
              </p:ext>
            </p:extLst>
          </p:nvPr>
        </p:nvGraphicFramePr>
        <p:xfrm>
          <a:off x="252413" y="1852910"/>
          <a:ext cx="1817019" cy="130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Не менее 90% - доля посещений по установленному времени;</a:t>
                      </a:r>
                    </a:p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Не менее 90 % - доля посещений по предварительной записи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36872"/>
              </p:ext>
            </p:extLst>
          </p:nvPr>
        </p:nvGraphicFramePr>
        <p:xfrm>
          <a:off x="2287467" y="1852910"/>
          <a:ext cx="3185181" cy="1152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Сведения о произведенных записях из МИС, ресурса «Электронная регистратура»; наблюдение за процессом проведения амбулаторного приема и опрос пациентов, находящихся в очереди у кабинета приема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2175285" y="1853208"/>
            <a:ext cx="0" cy="27854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410940"/>
              </p:ext>
            </p:extLst>
          </p:nvPr>
        </p:nvGraphicFramePr>
        <p:xfrm>
          <a:off x="252413" y="3330761"/>
          <a:ext cx="1817019" cy="1152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/>
                        <a:t>Прием каждого отдельного специалиста медицинской организации соответствует установленным показателям</a:t>
                      </a:r>
                      <a:endParaRPr lang="ru-RU" sz="100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Объект 1"/>
          <p:cNvSpPr txBox="1">
            <a:spLocks/>
          </p:cNvSpPr>
          <p:nvPr/>
        </p:nvSpPr>
        <p:spPr>
          <a:xfrm>
            <a:off x="1582738" y="1131888"/>
            <a:ext cx="5980112" cy="677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1200" b="1" dirty="0">
                <a:latin typeface="Arial" pitchFamily="34"/>
              </a:rPr>
              <a:t>6.1 Обеспечение амбулаторного приема плановых пациентов врачами строго по времени и по предварительной записи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6 Доступность медицинской помощи</a:t>
            </a:r>
          </a:p>
        </p:txBody>
      </p:sp>
      <p:sp>
        <p:nvSpPr>
          <p:cNvPr id="30" name="Прямоугольник с двумя скругленными соседними углами 29"/>
          <p:cNvSpPr/>
          <p:nvPr/>
        </p:nvSpPr>
        <p:spPr>
          <a:xfrm>
            <a:off x="5850623" y="155448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2"/>
            <a:srcRect/>
            <a:stretch>
              <a:fillRect l="-1116" r="-1116" b="-182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с двумя скругленными соседними углами 30"/>
          <p:cNvSpPr/>
          <p:nvPr/>
        </p:nvSpPr>
        <p:spPr>
          <a:xfrm>
            <a:off x="5850623" y="323434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3"/>
            <a:srcRect/>
            <a:stretch>
              <a:fillRect t="-1" b="-211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2" name="Группа 31"/>
          <p:cNvGrpSpPr/>
          <p:nvPr/>
        </p:nvGrpSpPr>
        <p:grpSpPr>
          <a:xfrm>
            <a:off x="5850623" y="1554481"/>
            <a:ext cx="2476500" cy="597454"/>
            <a:chOff x="5806440" y="1554481"/>
            <a:chExt cx="2476500" cy="597454"/>
          </a:xfrm>
        </p:grpSpPr>
        <p:sp>
          <p:nvSpPr>
            <p:cNvPr id="36" name="Прямоугольник с двумя скругленными соседними углами 35"/>
            <p:cNvSpPr/>
            <p:nvPr/>
          </p:nvSpPr>
          <p:spPr>
            <a:xfrm>
              <a:off x="58064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27" y="1578199"/>
              <a:ext cx="348574" cy="348574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5850623" y="3234340"/>
            <a:ext cx="2476500" cy="597454"/>
            <a:chOff x="5958840" y="1554481"/>
            <a:chExt cx="2476500" cy="597454"/>
          </a:xfrm>
        </p:grpSpPr>
        <p:sp>
          <p:nvSpPr>
            <p:cNvPr id="34" name="Прямоугольник с двумя скругленными соседними углами 33"/>
            <p:cNvSpPr/>
            <p:nvPr/>
          </p:nvSpPr>
          <p:spPr>
            <a:xfrm>
              <a:off x="5958840" y="1554481"/>
              <a:ext cx="2476500" cy="597454"/>
            </a:xfrm>
            <a:prstGeom prst="round2SameRect">
              <a:avLst>
                <a:gd name="adj1" fmla="val 27216"/>
                <a:gd name="adj2" fmla="val 0"/>
              </a:avLst>
            </a:prstGeom>
            <a:gradFill>
              <a:gsLst>
                <a:gs pos="0">
                  <a:schemeClr val="tx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7227" y="1578199"/>
              <a:ext cx="348574" cy="348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24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/>
            <a:r>
              <a:rPr lang="ru-RU" sz="1600" dirty="0">
                <a:latin typeface="Arial" pitchFamily="34"/>
              </a:rPr>
              <a:t>Обеспечение амбулаторного приема плановых пациентов врачами строго по времени и по предварительной записи 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sz="quarter" idx="1"/>
          </p:nvPr>
        </p:nvSpPr>
        <p:spPr>
          <a:xfrm>
            <a:off x="135909" y="629207"/>
            <a:ext cx="9008091" cy="14883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FF0000"/>
                </a:solidFill>
              </a:rPr>
              <a:t>Проведенные мероприятия: </a:t>
            </a:r>
            <a:endParaRPr lang="ru-RU" sz="16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cs typeface="Times New Roman" panose="02020603050405020304" pitchFamily="18" charset="0"/>
              </a:rPr>
              <a:t>роанализирован прием участковых врачей педиатров методом наблюдений в разрезе типа записи на прием</a:t>
            </a:r>
          </a:p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Проанализированы причины обращений пациентов без предварительной записи</a:t>
            </a:r>
            <a:endParaRPr lang="en-US" sz="1600" dirty="0"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ru-RU" sz="1600" dirty="0" smtClean="0"/>
              <a:t>открыты кабинеты неотложной помощи и здорового ребенка; </a:t>
            </a:r>
            <a:endParaRPr lang="en-US" sz="1600" dirty="0" smtClean="0"/>
          </a:p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ru-RU" sz="1600" dirty="0" smtClean="0"/>
              <a:t>педиатры записывают на повторный прием пациентов самостоятельно через МИС.</a:t>
            </a:r>
          </a:p>
          <a:p>
            <a:pPr marL="0" indent="0">
              <a:buNone/>
            </a:pPr>
            <a:r>
              <a:rPr lang="ru-RU" sz="1400" dirty="0" smtClean="0"/>
              <a:t>                                                              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1" y="1816490"/>
            <a:ext cx="7425725" cy="332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6754540" y="4802334"/>
            <a:ext cx="792089" cy="341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5038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/>
              <a:t>КРИТЕРИИ НОВОЙ МОДЕЛИ МЕДИЦИНСКОЙ ОРГАНИЗАЦИИ, 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1582738" y="1131888"/>
            <a:ext cx="5980112" cy="677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200" b="1" dirty="0">
                <a:latin typeface="Arial" pitchFamily="34"/>
              </a:rPr>
              <a:t>6.2. Обеспечение удаленной записи на прием в медицинские организации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6 Доступность медицинской помощи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206203"/>
              </p:ext>
            </p:extLst>
          </p:nvPr>
        </p:nvGraphicFramePr>
        <p:xfrm>
          <a:off x="252413" y="1852910"/>
          <a:ext cx="1817019" cy="100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Доля записей, произведенных без посещения поликлиники, составляет не менее 50%</a:t>
                      </a: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026708"/>
              </p:ext>
            </p:extLst>
          </p:nvPr>
        </p:nvGraphicFramePr>
        <p:xfrm>
          <a:off x="2287467" y="1852910"/>
          <a:ext cx="3185181" cy="100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Сведения о произведенных записях в МИС; сведения о количестве доступного времени (талонов) для записи через Интернет, колл-центр, ресурс «Электронная регистратура»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2175285" y="1853208"/>
            <a:ext cx="0" cy="27854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122395"/>
              </p:ext>
            </p:extLst>
          </p:nvPr>
        </p:nvGraphicFramePr>
        <p:xfrm>
          <a:off x="252413" y="3181411"/>
          <a:ext cx="1817019" cy="1457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/>
                        <a:t>Удаленная запись на прием подразумевает запись: через Интернет (включая мобильные приложения); через инфомат; через колл-центр; из кабинета врача</a:t>
                      </a:r>
                      <a:endParaRPr lang="ru-RU" sz="100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/>
          <a:stretch/>
        </p:blipFill>
        <p:spPr>
          <a:xfrm>
            <a:off x="2406776" y="3105148"/>
            <a:ext cx="2893658" cy="1533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alphaModFix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5"/>
          <a:stretch/>
        </p:blipFill>
        <p:spPr>
          <a:xfrm>
            <a:off x="5960134" y="1567248"/>
            <a:ext cx="2351234" cy="1459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5"/>
          <a:stretch/>
        </p:blipFill>
        <p:spPr>
          <a:xfrm>
            <a:off x="5960134" y="3179136"/>
            <a:ext cx="2351234" cy="1459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7681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/>
              <a:t>КРИТЕРИИ НОВОЙ МОДЕЛИ МЕДИЦИНСКОЙ ОРГАНИЗАЦИИ, 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774700" y="1131888"/>
            <a:ext cx="7596188" cy="677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200" b="1" dirty="0">
                <a:latin typeface="Arial" pitchFamily="34"/>
              </a:rPr>
              <a:t>6.3. Обеспечение выполнения профилактического осмотра и (или) первого этапа диспансеризации взрослого населения за минимальное количество посещений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6 Доступность медицинской помощи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174465"/>
              </p:ext>
            </p:extLst>
          </p:nvPr>
        </p:nvGraphicFramePr>
        <p:xfrm>
          <a:off x="252413" y="1852910"/>
          <a:ext cx="1817019" cy="695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Не более 3 (трех) посещений</a:t>
                      </a: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85542"/>
              </p:ext>
            </p:extLst>
          </p:nvPr>
        </p:nvGraphicFramePr>
        <p:xfrm>
          <a:off x="2287467" y="1852910"/>
          <a:ext cx="3185181" cy="1152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Сведения из МИС;</a:t>
                      </a:r>
                    </a:p>
                    <a:p>
                      <a:pPr marL="0" lvl="0" indent="0" algn="just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учетно-отчетные формы, утвержденные в соответствии с действующим законодательством Российской Федерации в сфере охраны здоровья граждан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2175285" y="1853208"/>
            <a:ext cx="0" cy="27854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Прямоугольник с двумя скругленными соседними углами 14"/>
          <p:cNvSpPr/>
          <p:nvPr/>
        </p:nvSpPr>
        <p:spPr>
          <a:xfrm>
            <a:off x="5861050" y="1853207"/>
            <a:ext cx="2393438" cy="2785467"/>
          </a:xfrm>
          <a:prstGeom prst="round2SameRect">
            <a:avLst>
              <a:gd name="adj1" fmla="val 5500"/>
              <a:gd name="adj2" fmla="val 0"/>
            </a:avLst>
          </a:prstGeom>
          <a:blipFill>
            <a:blip r:embed="rId2"/>
            <a:srcRect/>
            <a:stretch>
              <a:fillRect b="-181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08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ЛУЧШИЙ ПРОЕКТ, РЕАЛИЗОВАННЫЙ В 2018 ГОДУ В РСО-АЛАНИЯ: «СОВЕРШЕНСТВОВАНИЕ ПРОФИЛАКТИЧЕСКОЙ РАБОТЫ. СОЗДАНИЕ ОТДЕЛЕНИЯ МЕДИЦИНСКОЙ ПРОФИЛАКТИКИ» В ГБУЗ «ПОЛИКЛИНИКА №1»</a:t>
            </a:r>
            <a:endParaRPr lang="ru-RU" dirty="0"/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1701800" y="966889"/>
            <a:ext cx="2657731" cy="2716672"/>
          </a:xfrm>
          <a:prstGeom prst="round2SameRect">
            <a:avLst>
              <a:gd name="adj1" fmla="val 5500"/>
              <a:gd name="adj2" fmla="val 0"/>
            </a:avLst>
          </a:prstGeom>
          <a:blipFill>
            <a:blip r:embed="rId2"/>
            <a:srcRect/>
            <a:stretch>
              <a:fillRect l="-31539" r="-315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01800" y="3864214"/>
            <a:ext cx="26577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Перед отделением установлен медицинский пост, где пациенты получают необходимую информацию о порядке прохождения диспансеризации и помощь при заполнении анкет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09" y="1406062"/>
            <a:ext cx="3268133" cy="1838325"/>
          </a:xfrm>
          <a:prstGeom prst="roundRect">
            <a:avLst>
              <a:gd name="adj" fmla="val 106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914900" y="3086100"/>
            <a:ext cx="3429000" cy="597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895851" y="3244387"/>
            <a:ext cx="1952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Кабинет </a:t>
            </a:r>
            <a:r>
              <a:rPr lang="ru-RU" sz="1000" dirty="0"/>
              <a:t>для прохождения </a:t>
            </a:r>
            <a:r>
              <a:rPr lang="ru-RU" sz="1000" dirty="0" smtClean="0"/>
              <a:t>анкетирования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7697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№1 Управление потоками пациентов</a:t>
            </a:r>
            <a:br>
              <a:rPr lang="ru-RU" dirty="0">
                <a:solidFill>
                  <a:srgbClr val="F13E45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29206"/>
            <a:ext cx="59661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Провести </a:t>
            </a:r>
            <a:r>
              <a:rPr lang="ru-RU" sz="1600" dirty="0">
                <a:solidFill>
                  <a:srgbClr val="FF0000"/>
                </a:solidFill>
              </a:rPr>
              <a:t>мероприятия:</a:t>
            </a:r>
          </a:p>
          <a:p>
            <a:r>
              <a:rPr lang="ru-RU" sz="1600" dirty="0"/>
              <a:t>    -</a:t>
            </a:r>
            <a:r>
              <a:rPr lang="ru-RU" sz="1600" dirty="0" smtClean="0"/>
              <a:t>Составить схемы </a:t>
            </a:r>
            <a:r>
              <a:rPr lang="ru-RU" sz="1600" dirty="0"/>
              <a:t>движения пациентов</a:t>
            </a:r>
          </a:p>
          <a:p>
            <a:r>
              <a:rPr lang="ru-RU" sz="1600" dirty="0"/>
              <a:t>    - </a:t>
            </a:r>
            <a:r>
              <a:rPr lang="ru-RU" sz="1600" dirty="0" smtClean="0"/>
              <a:t>Проанализировать </a:t>
            </a:r>
            <a:r>
              <a:rPr lang="ru-RU" sz="1600" dirty="0"/>
              <a:t>маршруты пациентов</a:t>
            </a:r>
          </a:p>
          <a:p>
            <a:r>
              <a:rPr lang="ru-RU" sz="1600" dirty="0"/>
              <a:t>    - </a:t>
            </a:r>
            <a:r>
              <a:rPr lang="ru-RU" sz="1600" dirty="0" smtClean="0"/>
              <a:t>Определить </a:t>
            </a:r>
            <a:r>
              <a:rPr lang="ru-RU" sz="1600" dirty="0"/>
              <a:t>количество пересечений в потоке</a:t>
            </a:r>
          </a:p>
          <a:p>
            <a:r>
              <a:rPr lang="ru-RU" sz="1600" dirty="0">
                <a:solidFill>
                  <a:srgbClr val="FF0000"/>
                </a:solidFill>
              </a:rPr>
              <a:t>Текущее состояние: </a:t>
            </a:r>
          </a:p>
          <a:p>
            <a:r>
              <a:rPr lang="ru-RU" sz="1600" dirty="0"/>
              <a:t>    - При прохождении профилактического осмотра выявлено 3  пересечения.</a:t>
            </a:r>
          </a:p>
          <a:p>
            <a:r>
              <a:rPr lang="ru-RU" sz="1600" dirty="0"/>
              <a:t>    - При прохождении диспансеризации выявлено  от 3 до 4   пересечений.</a:t>
            </a:r>
          </a:p>
        </p:txBody>
      </p:sp>
      <p:pic>
        <p:nvPicPr>
          <p:cNvPr id="5" name="Picture 3" descr="C:\Users\Komp-5\Desktop\IMG-20181123-WA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71"/>
          <a:stretch/>
        </p:blipFill>
        <p:spPr bwMode="auto">
          <a:xfrm>
            <a:off x="3437764" y="2964373"/>
            <a:ext cx="2041901" cy="196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omp-5\Desktop\IMG-20181123-WA0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62"/>
          <a:stretch/>
        </p:blipFill>
        <p:spPr bwMode="auto">
          <a:xfrm>
            <a:off x="6229751" y="2964373"/>
            <a:ext cx="2295510" cy="196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Komp-5\Desktop\IMG-20181123-WA00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51"/>
          <a:stretch/>
        </p:blipFill>
        <p:spPr bwMode="auto">
          <a:xfrm>
            <a:off x="197283" y="2964373"/>
            <a:ext cx="2206854" cy="196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81016" y="686256"/>
            <a:ext cx="4572000" cy="21098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регистратура;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кабинет флюорографии;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кабинет маммографии;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г) кабинет забора крови;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д) смотровой кабинет;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е) кабинет ЭКГ исследования;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ж) кабинет врача-терапевта.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5281016" y="1427748"/>
            <a:ext cx="831026" cy="2332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0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ЛУЧШИЙ ПРОЕКТ, РЕАЛИЗОВАННЫЙ В 2018 ГОДУ В РСО-АЛАНИЯ: «СОВЕРШЕНСТВОВАНИЕ ПРОФИЛАКТИЧЕСКОЙ РАБОТЫ. СОЗДАНИЕ ОТДЕЛЕНИЯ МЕДИЦИНСКОЙ ПРОФИЛАКТИКИ» В ГБУЗ «ПОЛИКЛИНИКА №1»</a:t>
            </a: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401126" y="1131888"/>
            <a:ext cx="2657731" cy="2716672"/>
          </a:xfrm>
          <a:prstGeom prst="round2SameRect">
            <a:avLst>
              <a:gd name="adj1" fmla="val 5500"/>
              <a:gd name="adj2" fmla="val 0"/>
            </a:avLst>
          </a:prstGeom>
          <a:blipFill>
            <a:blip r:embed="rId2"/>
            <a:srcRect/>
            <a:stretch>
              <a:fillRect l="-4660" t="-5251" b="-31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3234813" y="1131888"/>
            <a:ext cx="2657731" cy="2716672"/>
          </a:xfrm>
          <a:prstGeom prst="round2SameRect">
            <a:avLst>
              <a:gd name="adj1" fmla="val 5500"/>
              <a:gd name="adj2" fmla="val 0"/>
            </a:avLst>
          </a:prstGeom>
          <a:blipFill>
            <a:blip r:embed="rId3"/>
            <a:srcRect/>
            <a:stretch>
              <a:fillRect l="-2330" t="-17114" r="-2330" b="-210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6079357" y="1131888"/>
            <a:ext cx="2657731" cy="2716672"/>
          </a:xfrm>
          <a:prstGeom prst="round2SameRect">
            <a:avLst>
              <a:gd name="adj1" fmla="val 5500"/>
              <a:gd name="adj2" fmla="val 0"/>
            </a:avLst>
          </a:prstGeom>
          <a:blipFill>
            <a:blip r:embed="rId4"/>
            <a:srcRect/>
            <a:stretch>
              <a:fillRect l="-4660" t="-5251" b="-31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4813" y="4067176"/>
            <a:ext cx="26577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Создан ЭКГ-кабинет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1126" y="4067175"/>
            <a:ext cx="2657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Организован </a:t>
            </a:r>
            <a:r>
              <a:rPr lang="ru-RU" sz="1000" dirty="0"/>
              <a:t>дополнительный кабинет забора </a:t>
            </a:r>
            <a:r>
              <a:rPr lang="ru-RU" sz="1000" dirty="0" smtClean="0"/>
              <a:t>крови</a:t>
            </a:r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79357" y="4021009"/>
            <a:ext cx="2657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Организован гинекологический кабинет </a:t>
            </a:r>
            <a:r>
              <a:rPr lang="ru-RU" sz="1000" dirty="0"/>
              <a:t>для взятия мазков</a:t>
            </a:r>
          </a:p>
        </p:txBody>
      </p:sp>
    </p:spTree>
    <p:extLst>
      <p:ext uri="{BB962C8B-B14F-4D97-AF65-F5344CB8AC3E}">
        <p14:creationId xmlns:p14="http://schemas.microsoft.com/office/powerpoint/2010/main" val="310761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/>
              <a:t>КРИТЕРИИ НОВОЙ МОДЕЛИ МЕДИЦИНСКОЙ ОРГАНИЗАЦИИ, 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061432"/>
              </p:ext>
            </p:extLst>
          </p:nvPr>
        </p:nvGraphicFramePr>
        <p:xfrm>
          <a:off x="252413" y="1852910"/>
          <a:ext cx="1817019" cy="1152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Не менее 1 проекта по улучшению в год у руководителя медицинской организации и его заместителей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166926"/>
              </p:ext>
            </p:extLst>
          </p:nvPr>
        </p:nvGraphicFramePr>
        <p:xfrm>
          <a:off x="2287467" y="1852910"/>
          <a:ext cx="3185181" cy="84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Визуальное управление процессами (наличие проектной комнаты, инфоцентра, визуализация проекта)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2175285" y="1853208"/>
            <a:ext cx="0" cy="27854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Объект 1"/>
          <p:cNvSpPr txBox="1">
            <a:spLocks/>
          </p:cNvSpPr>
          <p:nvPr/>
        </p:nvSpPr>
        <p:spPr>
          <a:xfrm>
            <a:off x="1168400" y="1131888"/>
            <a:ext cx="6808788" cy="677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1200" b="1" dirty="0">
                <a:latin typeface="Arial" pitchFamily="34"/>
              </a:rPr>
              <a:t>7.1 Вовлеченность руководителей медицинских организаций и их заместителей во внедрение бережливых технологий    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7 Вовлеченность персонала в улучшения процессов  </a:t>
            </a:r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5850623" y="155448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2"/>
            <a:srcRect/>
            <a:stretch>
              <a:fillRect l="-1116" r="-1116" b="-182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5850623" y="3234340"/>
            <a:ext cx="2476500" cy="149770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3"/>
            <a:srcRect/>
            <a:stretch>
              <a:fillRect t="-1" b="-211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6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>
                <a:latin typeface="Arial" pitchFamily="34"/>
              </a:rPr>
              <a:t>Вовлеченность руководителей медицинских организаций и их заместителей во внедрение бережливых технологий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75610" y="772050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dirty="0" smtClean="0">
                <a:solidFill>
                  <a:srgbClr val="C00000"/>
                </a:solidFill>
              </a:rPr>
              <a:t>Проведенные мероприятия:</a:t>
            </a:r>
            <a:endParaRPr lang="ru-RU" altLang="ru-RU" sz="1600" dirty="0">
              <a:solidFill>
                <a:srgbClr val="C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600" dirty="0"/>
              <a:t> </a:t>
            </a:r>
            <a:r>
              <a:rPr lang="ru-RU" altLang="ru-RU" sz="1600" dirty="0" smtClean="0"/>
              <a:t>обучение главного врача на базе Центра бережливых технологий в здравоохранении </a:t>
            </a:r>
            <a:r>
              <a:rPr lang="ru-RU" altLang="ru-RU" sz="1600" dirty="0" err="1" smtClean="0"/>
              <a:t>СибГМУ</a:t>
            </a:r>
            <a:r>
              <a:rPr lang="ru-RU" altLang="ru-RU" sz="1600" dirty="0" smtClean="0"/>
              <a:t> г. Томск цикл «Бережливый менеджмент для руководителей»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27" y="2620522"/>
            <a:ext cx="4332222" cy="24324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281" y="1677231"/>
            <a:ext cx="2784727" cy="33695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5609" y="1789525"/>
            <a:ext cx="54070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600" dirty="0"/>
              <a:t> обучение заместителей главного врача на базе Учебно-методического центра ПАО «НЗХК» теоретический минимум и «Фабрика процессов»</a:t>
            </a:r>
          </a:p>
        </p:txBody>
      </p:sp>
    </p:spTree>
    <p:extLst>
      <p:ext uri="{BB962C8B-B14F-4D97-AF65-F5344CB8AC3E}">
        <p14:creationId xmlns:p14="http://schemas.microsoft.com/office/powerpoint/2010/main" val="15823323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/>
              <a:t>КРИТЕРИИ НОВОЙ МОДЕЛИ МЕДИЦИНСКОЙ ОРГАНИЗАЦИИ, 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578941"/>
              </p:ext>
            </p:extLst>
          </p:nvPr>
        </p:nvGraphicFramePr>
        <p:xfrm>
          <a:off x="252413" y="1852910"/>
          <a:ext cx="1817019" cy="130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Доля реализованных улучшений от принятых предложений составляет не менее 30%, с увеличением на 5% ежегодно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11033"/>
              </p:ext>
            </p:extLst>
          </p:nvPr>
        </p:nvGraphicFramePr>
        <p:xfrm>
          <a:off x="2287467" y="1852910"/>
          <a:ext cx="3185181" cy="130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just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Наличие Положения о подаче и реализации предложений по улучшениям, листов проблем/предложений, перечня выявленных потерь и проведенных мероприятий, бланков заявления на подачу  предложения по улучшению </a:t>
                      </a:r>
                      <a:br>
                        <a:rPr lang="ru-RU" sz="1000" dirty="0" smtClean="0">
                          <a:latin typeface="Arial" pitchFamily="34"/>
                        </a:rPr>
                      </a:br>
                      <a:r>
                        <a:rPr lang="ru-RU" sz="1000" dirty="0" smtClean="0">
                          <a:latin typeface="Arial" pitchFamily="34"/>
                        </a:rPr>
                        <a:t>(приложение 7)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2175285" y="1853208"/>
            <a:ext cx="0" cy="27854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Объект 1"/>
          <p:cNvSpPr txBox="1">
            <a:spLocks/>
          </p:cNvSpPr>
          <p:nvPr/>
        </p:nvSpPr>
        <p:spPr>
          <a:xfrm>
            <a:off x="1168400" y="1131888"/>
            <a:ext cx="6808788" cy="677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200" b="1" dirty="0">
                <a:latin typeface="Arial" pitchFamily="34"/>
              </a:rPr>
              <a:t>7.2 Работа системы подачи и реализации </a:t>
            </a:r>
            <a:r>
              <a:rPr lang="ru-RU" sz="1200" b="1" dirty="0" smtClean="0">
                <a:latin typeface="Arial" pitchFamily="34"/>
              </a:rPr>
              <a:t>предложений </a:t>
            </a:r>
            <a:r>
              <a:rPr lang="ru-RU" sz="1200" b="1" dirty="0">
                <a:latin typeface="Arial" pitchFamily="34"/>
              </a:rPr>
              <a:t>по </a:t>
            </a:r>
            <a:r>
              <a:rPr lang="ru-RU" sz="1200" b="1" dirty="0" smtClean="0">
                <a:latin typeface="Arial" pitchFamily="34"/>
              </a:rPr>
              <a:t>улучшению</a:t>
            </a:r>
            <a:endParaRPr lang="ru-RU" sz="1200" b="1" dirty="0">
              <a:latin typeface="Arial" pitchFamily="3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7 Вовлеченность персонала в улучшения процессов 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301" y="1470818"/>
            <a:ext cx="2330018" cy="326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5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1"/>
          <p:cNvSpPr txBox="1">
            <a:spLocks/>
          </p:cNvSpPr>
          <p:nvPr/>
        </p:nvSpPr>
        <p:spPr>
          <a:xfrm>
            <a:off x="1582738" y="1131888"/>
            <a:ext cx="5980112" cy="677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200" b="1" dirty="0">
                <a:latin typeface="Arial" pitchFamily="34"/>
              </a:rPr>
              <a:t>8.1 Визуальное управление процессами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8  Формирование системы управления 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953307"/>
              </p:ext>
            </p:extLst>
          </p:nvPr>
        </p:nvGraphicFramePr>
        <p:xfrm>
          <a:off x="252413" y="1852910"/>
          <a:ext cx="2875372" cy="84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3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Не менее 5 процессов (в соответствии с блоками системы SQDCM) управляются через инфоцентр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746602"/>
              </p:ext>
            </p:extLst>
          </p:nvPr>
        </p:nvGraphicFramePr>
        <p:xfrm>
          <a:off x="3378199" y="1852910"/>
          <a:ext cx="5034281" cy="84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42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Перечень показателей, представленный графиками, диаграммами и пр. элементами визуализации, отражающих динамику того или иного показателя, данные МИС;  руководитель медицинской организации и его заместители  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3254785" y="1853208"/>
            <a:ext cx="0" cy="2883892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790378"/>
              </p:ext>
            </p:extLst>
          </p:nvPr>
        </p:nvGraphicFramePr>
        <p:xfrm>
          <a:off x="252413" y="2975036"/>
          <a:ext cx="2875372" cy="176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3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/>
                        <a:t>Отображаются показатели текущей деятельности медицинской организации, необходимые для принятия руководителем медицинской организации (заместителями руководителя) управленческих решений в отношении безопасности, качества, достижения плановых показателей, финансовых затрат, корпоративной культуры (SQDCM)</a:t>
                      </a:r>
                      <a:endParaRPr lang="ru-RU" sz="100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/>
              <a:t>КРИТЕРИИ НОВОЙ МОДЕЛИ МЕДИЦИНСКОЙ ОРГАНИЗАЦИИ, 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/>
          <a:stretch/>
        </p:blipFill>
        <p:spPr>
          <a:xfrm>
            <a:off x="3866355" y="2813792"/>
            <a:ext cx="3532665" cy="189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8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/>
            <a:r>
              <a:rPr lang="ru-RU" sz="1600" dirty="0">
                <a:latin typeface="Arial" pitchFamily="34"/>
              </a:rPr>
              <a:t>Визуальное управление процессами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077" y="629206"/>
            <a:ext cx="80994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SzPct val="150000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над созданием механизма управления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процессами–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Инфоцентра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SzPct val="150000"/>
            </a:pPr>
            <a:endParaRPr lang="ru-RU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Clr>
                <a:srgbClr val="C00000"/>
              </a:buClr>
              <a:buSzPct val="150000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Это </a:t>
            </a:r>
            <a:r>
              <a:rPr lang="ru-RU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инструмент агрегации и визуализации информации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оперативного управления и мониторинга производственных и управленческих процессов. Позволяет </a:t>
            </a:r>
            <a:r>
              <a:rPr lang="ru-RU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выявлять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на различных уровнях управления </a:t>
            </a:r>
            <a:r>
              <a:rPr lang="ru-RU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проблемы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обеспечивать эффективную </a:t>
            </a:r>
            <a:r>
              <a:rPr lang="ru-RU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коммуникацию между участниками процессов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их оперативному урегулированию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77" y="2649065"/>
            <a:ext cx="3944454" cy="2414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414" y="2649064"/>
            <a:ext cx="3670110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549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/>
            <a:r>
              <a:rPr lang="ru-RU" sz="1600" dirty="0">
                <a:latin typeface="Arial" pitchFamily="34"/>
              </a:rPr>
              <a:t>Визуальное управление процессами       </a:t>
            </a: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98" y="629206"/>
            <a:ext cx="6437312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0921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1"/>
          <p:cNvSpPr txBox="1">
            <a:spLocks/>
          </p:cNvSpPr>
          <p:nvPr/>
        </p:nvSpPr>
        <p:spPr>
          <a:xfrm>
            <a:off x="1582738" y="1131888"/>
            <a:ext cx="5980112" cy="677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>
                <a:latin typeface="Arial" pitchFamily="34"/>
              </a:rPr>
              <a:t>9.1  Производственная нагрузка оборудования (далее – ПН)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9  Эффективность использования </a:t>
            </a:r>
            <a:r>
              <a:rPr lang="ru-RU" sz="1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>оборудования</a:t>
            </a:r>
            <a:endParaRPr lang="ru-RU" sz="1400" b="1" dirty="0">
              <a:solidFill>
                <a:srgbClr val="F13E45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1875232" y="72893"/>
            <a:ext cx="6811568" cy="556313"/>
          </a:xfrm>
        </p:spPr>
        <p:txBody>
          <a:bodyPr/>
          <a:lstStyle/>
          <a:p>
            <a:r>
              <a:rPr lang="ru-RU" dirty="0"/>
              <a:t>КРИТЕРИИ НОВОЙ МОДЕЛИ МЕДИЦИНСКОЙ ОРГАНИЗАЦИИ, 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2133" r="21958" b="6422"/>
          <a:stretch/>
        </p:blipFill>
        <p:spPr>
          <a:xfrm>
            <a:off x="5958840" y="1372393"/>
            <a:ext cx="1973580" cy="3266282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565943"/>
              </p:ext>
            </p:extLst>
          </p:nvPr>
        </p:nvGraphicFramePr>
        <p:xfrm>
          <a:off x="252413" y="1852910"/>
          <a:ext cx="1817019" cy="130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Коэффициент: не менее 80% в отношении оборудования, используемого в диагностических целях, кроме оборудования КДЛ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152432"/>
              </p:ext>
            </p:extLst>
          </p:nvPr>
        </p:nvGraphicFramePr>
        <p:xfrm>
          <a:off x="2287467" y="1852910"/>
          <a:ext cx="3185181" cy="1609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12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ru-RU" sz="1000" dirty="0" smtClean="0">
                          <a:latin typeface="Arial" pitchFamily="34"/>
                        </a:rPr>
                        <a:t>Список оборудования (медицинское, немедицинское) с примечанием рабочее/нерабочее (срок) состояние, % износа; сальдовая ведомость; журнал использования оборудования;  аналитические отчеты из BIOS оборудования за период 1-3 мес. (при наличии возможности); бухгалтер, заведующий поликлиникой</a:t>
                      </a:r>
                      <a:endParaRPr lang="ru-RU" sz="100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17" name="Прямая соединительная линия 16"/>
          <p:cNvCxnSpPr/>
          <p:nvPr/>
        </p:nvCxnSpPr>
        <p:spPr>
          <a:xfrm>
            <a:off x="2175285" y="1853208"/>
            <a:ext cx="0" cy="2785467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458675"/>
              </p:ext>
            </p:extLst>
          </p:nvPr>
        </p:nvGraphicFramePr>
        <p:xfrm>
          <a:off x="252413" y="3181411"/>
          <a:ext cx="1817019" cy="66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000" dirty="0" smtClean="0"/>
                        <a:t>Приложение 7</a:t>
                      </a:r>
                      <a:endParaRPr lang="ru-RU" sz="100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18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ПРОИЗВОДСТВЕННАЯ НАГРУЗКА ОБОРУДОВАНИЯ</a:t>
            </a:r>
            <a:endParaRPr lang="ru-RU" dirty="0"/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1582738" y="1470819"/>
            <a:ext cx="5980112" cy="338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hangingPunct="0">
              <a:spcBef>
                <a:spcPts val="69"/>
              </a:spcBef>
              <a:buNone/>
            </a:pPr>
            <a:r>
              <a:rPr lang="ru-RU" sz="1200" b="1" dirty="0">
                <a:solidFill>
                  <a:srgbClr val="0070C0"/>
                </a:solidFill>
                <a:latin typeface="Arial" pitchFamily="34"/>
              </a:rPr>
              <a:t>Расчет коэффициента производственной нагрузки: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413" y="849470"/>
            <a:ext cx="8640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Bef>
                <a:spcPts val="69"/>
              </a:spcBef>
            </a:pPr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Производственная нагрузка (ПН) – </a:t>
            </a:r>
            <a:r>
              <a:rPr lang="ru-RU" sz="1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/>
            </a:r>
            <a:br>
              <a:rPr lang="ru-RU" sz="1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</a:br>
            <a:r>
              <a:rPr lang="ru-RU" sz="1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>производственная </a:t>
            </a:r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эффективность работы оборудования.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4369" y="2409825"/>
            <a:ext cx="4397631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Bef>
                <a:spcPts val="600"/>
              </a:spcBef>
            </a:pPr>
            <a:r>
              <a:rPr lang="ru-RU" sz="1100" b="1" dirty="0">
                <a:solidFill>
                  <a:srgbClr val="0070C0"/>
                </a:solidFill>
                <a:ea typeface="Microsoft YaHei" pitchFamily="2"/>
                <a:cs typeface="Arial" pitchFamily="2"/>
              </a:rPr>
              <a:t>∑</a:t>
            </a:r>
            <a:r>
              <a:rPr lang="ru-RU" sz="1050" b="1" dirty="0">
                <a:solidFill>
                  <a:srgbClr val="0070C0"/>
                </a:solidFill>
                <a:ea typeface="Microsoft YaHei" pitchFamily="2"/>
                <a:cs typeface="Arial" pitchFamily="2"/>
              </a:rPr>
              <a:t> </a:t>
            </a:r>
            <a:r>
              <a:rPr lang="ru-RU" sz="1000" b="1" dirty="0">
                <a:solidFill>
                  <a:srgbClr val="0070C0"/>
                </a:solidFill>
                <a:ea typeface="Microsoft YaHei" pitchFamily="2"/>
                <a:cs typeface="Arial" pitchFamily="2"/>
              </a:rPr>
              <a:t>– сумма времени, </a:t>
            </a:r>
            <a:r>
              <a:rPr lang="ru-RU" sz="1050" dirty="0">
                <a:ea typeface="Microsoft YaHei" pitchFamily="2"/>
                <a:cs typeface="Arial" pitchFamily="2"/>
              </a:rPr>
              <a:t>затраченного на проведение исследования каждого из пациентов, включая время раздевания/одевания, время подготовки к исследованию/проведению процедуры (укладка пациента, прикрепление датчиков, электродов и пр</a:t>
            </a:r>
            <a:r>
              <a:rPr lang="ru-RU" sz="1050" dirty="0" smtClean="0">
                <a:ea typeface="Microsoft YaHei" pitchFamily="2"/>
                <a:cs typeface="Arial" pitchFamily="2"/>
              </a:rPr>
              <a:t>.)</a:t>
            </a:r>
            <a:endParaRPr lang="ru-RU" sz="1050" dirty="0">
              <a:ea typeface="Microsoft YaHei" pitchFamily="2"/>
              <a:cs typeface="Arial" pitchFamily="2"/>
            </a:endParaRPr>
          </a:p>
          <a:p>
            <a:pPr hangingPunct="0">
              <a:spcBef>
                <a:spcPts val="600"/>
              </a:spcBef>
            </a:pPr>
            <a:r>
              <a:rPr lang="ru-RU" sz="1000" b="1" dirty="0">
                <a:solidFill>
                  <a:srgbClr val="0070C0"/>
                </a:solidFill>
                <a:ea typeface="Microsoft YaHei" pitchFamily="2"/>
                <a:cs typeface="Arial" pitchFamily="2"/>
              </a:rPr>
              <a:t>Общее время работы:</a:t>
            </a:r>
          </a:p>
          <a:p>
            <a:pPr marL="606834" indent="-171450" hangingPunct="0">
              <a:spcBef>
                <a:spcPts val="600"/>
              </a:spcBef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50" dirty="0">
                <a:ea typeface="Microsoft YaHei" pitchFamily="2"/>
                <a:cs typeface="Arial" pitchFamily="2"/>
              </a:rPr>
              <a:t>время работы оборудования в сутки, указанное в техническом </a:t>
            </a:r>
            <a:r>
              <a:rPr lang="ru-RU" sz="1050" dirty="0" smtClean="0">
                <a:ea typeface="Microsoft YaHei" pitchFamily="2"/>
                <a:cs typeface="Arial" pitchFamily="2"/>
              </a:rPr>
              <a:t>паспорте</a:t>
            </a:r>
            <a:endParaRPr lang="ru-RU" sz="1050" dirty="0">
              <a:ea typeface="Microsoft YaHei" pitchFamily="2"/>
              <a:cs typeface="Arial" pitchFamily="2"/>
            </a:endParaRPr>
          </a:p>
          <a:p>
            <a:pPr marL="606834" indent="-171450" hangingPunct="0">
              <a:spcBef>
                <a:spcPts val="600"/>
              </a:spcBef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50" dirty="0">
                <a:ea typeface="Microsoft YaHei" pitchFamily="2"/>
                <a:cs typeface="Arial" pitchFamily="2"/>
              </a:rPr>
              <a:t>время работы поликлиники - при отсутствии ограничения в соответствии с техническим </a:t>
            </a:r>
            <a:r>
              <a:rPr lang="ru-RU" sz="1050" dirty="0" smtClean="0">
                <a:ea typeface="Microsoft YaHei" pitchFamily="2"/>
                <a:cs typeface="Arial" pitchFamily="2"/>
              </a:rPr>
              <a:t>паспортом</a:t>
            </a:r>
            <a:endParaRPr lang="ru-RU" sz="1050" dirty="0">
              <a:ea typeface="Microsoft YaHei" pitchFamily="2"/>
              <a:cs typeface="Arial" pitchFamily="2"/>
            </a:endParaRPr>
          </a:p>
          <a:p>
            <a:pPr hangingPunct="0">
              <a:spcBef>
                <a:spcPts val="600"/>
              </a:spcBef>
            </a:pPr>
            <a:r>
              <a:rPr lang="ru-RU" sz="1000" b="1" dirty="0">
                <a:solidFill>
                  <a:srgbClr val="0070C0"/>
                </a:solidFill>
                <a:ea typeface="Microsoft YaHei" pitchFamily="2"/>
                <a:cs typeface="Arial" pitchFamily="2"/>
              </a:rPr>
              <a:t>Время плановых простоев</a:t>
            </a:r>
            <a:r>
              <a:rPr lang="ru-RU" sz="1000" dirty="0">
                <a:solidFill>
                  <a:srgbClr val="0070C0"/>
                </a:solidFill>
                <a:ea typeface="Microsoft YaHei" pitchFamily="2"/>
                <a:cs typeface="Arial" pitchFamily="2"/>
              </a:rPr>
              <a:t> </a:t>
            </a:r>
            <a:r>
              <a:rPr lang="ru-RU" sz="1050" dirty="0">
                <a:ea typeface="Microsoft YaHei" pitchFamily="2"/>
                <a:cs typeface="Arial" pitchFamily="2"/>
              </a:rPr>
              <a:t>– обеденные перерывы, технологические перерывы, плановое техническое </a:t>
            </a:r>
            <a:r>
              <a:rPr lang="ru-RU" sz="1050" dirty="0" smtClean="0">
                <a:ea typeface="Microsoft YaHei" pitchFamily="2"/>
                <a:cs typeface="Arial" pitchFamily="2"/>
              </a:rPr>
              <a:t>обслуживание</a:t>
            </a:r>
            <a:endParaRPr lang="ru-RU" sz="1050" dirty="0">
              <a:ea typeface="Microsoft YaHei" pitchFamily="2"/>
              <a:cs typeface="Arial" pitchFamily="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794" y="2428578"/>
            <a:ext cx="432038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Bef>
                <a:spcPts val="600"/>
              </a:spcBef>
            </a:pPr>
            <a:r>
              <a:rPr lang="ru-RU" sz="1000" b="1" dirty="0">
                <a:solidFill>
                  <a:srgbClr val="0070C0"/>
                </a:solidFill>
                <a:ea typeface="Microsoft YaHei" pitchFamily="2"/>
                <a:cs typeface="Arial" pitchFamily="2"/>
              </a:rPr>
              <a:t>Основные причины простоя оборудования:</a:t>
            </a:r>
          </a:p>
          <a:p>
            <a:pPr marL="228600" indent="-228600" algn="just" hangingPunct="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1000" dirty="0" smtClean="0">
                <a:ea typeface="Microsoft YaHei" pitchFamily="2"/>
                <a:cs typeface="Arial" pitchFamily="2"/>
              </a:rPr>
              <a:t>поломка</a:t>
            </a:r>
            <a:endParaRPr lang="ru-RU" sz="1000" dirty="0">
              <a:ea typeface="Microsoft YaHei" pitchFamily="2"/>
              <a:cs typeface="Arial" pitchFamily="2"/>
            </a:endParaRPr>
          </a:p>
          <a:p>
            <a:pPr marL="228600" indent="-228600" algn="just" hangingPunct="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1000" dirty="0">
                <a:ea typeface="Microsoft YaHei" pitchFamily="2"/>
                <a:cs typeface="Arial" pitchFamily="2"/>
              </a:rPr>
              <a:t>затраты времени на первоначальный пуск оборудования до момента стабилизации режима его </a:t>
            </a:r>
            <a:r>
              <a:rPr lang="ru-RU" sz="1000" dirty="0" smtClean="0">
                <a:ea typeface="Microsoft YaHei" pitchFamily="2"/>
                <a:cs typeface="Arial" pitchFamily="2"/>
              </a:rPr>
              <a:t>работы</a:t>
            </a:r>
            <a:endParaRPr lang="ru-RU" sz="1000" dirty="0">
              <a:ea typeface="Microsoft YaHei" pitchFamily="2"/>
              <a:cs typeface="Arial" pitchFamily="2"/>
            </a:endParaRPr>
          </a:p>
          <a:p>
            <a:pPr marL="228600" indent="-228600" algn="just" hangingPunct="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1000" dirty="0">
                <a:ea typeface="Microsoft YaHei" pitchFamily="2"/>
                <a:cs typeface="Arial" pitchFamily="2"/>
              </a:rPr>
              <a:t>переналадки и регулировки – потери времени, связанные с переходом на другой вид исследования. В процесс переналадки также входят повторный запуск и проверка </a:t>
            </a:r>
            <a:r>
              <a:rPr lang="ru-RU" sz="1000" dirty="0" smtClean="0">
                <a:ea typeface="Microsoft YaHei" pitchFamily="2"/>
                <a:cs typeface="Arial" pitchFamily="2"/>
              </a:rPr>
              <a:t>функционирования</a:t>
            </a:r>
            <a:endParaRPr lang="ru-RU" sz="1000" dirty="0">
              <a:ea typeface="Microsoft YaHei" pitchFamily="2"/>
              <a:cs typeface="Arial" pitchFamily="2"/>
            </a:endParaRPr>
          </a:p>
          <a:p>
            <a:pPr marL="228600" indent="-228600" algn="just" hangingPunct="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1000" dirty="0">
                <a:ea typeface="Microsoft YaHei" pitchFamily="2"/>
                <a:cs typeface="Arial" pitchFamily="2"/>
              </a:rPr>
              <a:t>кратковременная остановка оборудования без отказа оборудования (кратковременная остановка в работе оборудования часто происходит на автоматических линиях, например, в клинико-диагностических лабораториях</a:t>
            </a:r>
            <a:r>
              <a:rPr lang="ru-RU" sz="1000" dirty="0" smtClean="0">
                <a:ea typeface="Microsoft YaHei" pitchFamily="2"/>
                <a:cs typeface="Arial" pitchFamily="2"/>
              </a:rPr>
              <a:t>)</a:t>
            </a:r>
            <a:endParaRPr lang="ru-RU" sz="1000" dirty="0">
              <a:ea typeface="Microsoft YaHei" pitchFamily="2"/>
              <a:cs typeface="Arial" pitchFamily="2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94044"/>
              </p:ext>
            </p:extLst>
          </p:nvPr>
        </p:nvGraphicFramePr>
        <p:xfrm>
          <a:off x="1656919" y="1702162"/>
          <a:ext cx="6356438" cy="539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3290">
                  <a:extLst>
                    <a:ext uri="{9D8B030D-6E8A-4147-A177-3AD203B41FA5}">
                      <a16:colId xmlns:a16="http://schemas.microsoft.com/office/drawing/2014/main" xmlns="" val="2986086287"/>
                    </a:ext>
                  </a:extLst>
                </a:gridCol>
                <a:gridCol w="294821">
                  <a:extLst>
                    <a:ext uri="{9D8B030D-6E8A-4147-A177-3AD203B41FA5}">
                      <a16:colId xmlns:a16="http://schemas.microsoft.com/office/drawing/2014/main" xmlns="" val="768875706"/>
                    </a:ext>
                  </a:extLst>
                </a:gridCol>
                <a:gridCol w="4480652">
                  <a:extLst>
                    <a:ext uri="{9D8B030D-6E8A-4147-A177-3AD203B41FA5}">
                      <a16:colId xmlns:a16="http://schemas.microsoft.com/office/drawing/2014/main" xmlns="" val="41336738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120598630"/>
                    </a:ext>
                  </a:extLst>
                </a:gridCol>
                <a:gridCol w="909395">
                  <a:extLst>
                    <a:ext uri="{9D8B030D-6E8A-4147-A177-3AD203B41FA5}">
                      <a16:colId xmlns:a16="http://schemas.microsoft.com/office/drawing/2014/main" xmlns="" val="1760927690"/>
                    </a:ext>
                  </a:extLst>
                </a:gridCol>
              </a:tblGrid>
              <a:tr h="269575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ПН</a:t>
                      </a:r>
                      <a:endParaRPr lang="ru-RU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/>
                        <a:t>=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∑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i="1" baseline="0" dirty="0" smtClean="0"/>
                        <a:t>Время, затраченное на проведение исследования/процедуры</a:t>
                      </a:r>
                      <a:endParaRPr lang="ru-RU" sz="1100" i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/>
                        <a:t>*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050" dirty="0" smtClean="0"/>
                        <a:t>100</a:t>
                      </a:r>
                      <a:r>
                        <a:rPr lang="ru-RU" sz="1000" dirty="0" smtClean="0"/>
                        <a:t>%, где </a:t>
                      </a:r>
                      <a:endParaRPr lang="ru-RU" sz="1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65177068"/>
                  </a:ext>
                </a:extLst>
              </a:tr>
              <a:tr h="26957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Общее время работы – время плановых простоев</a:t>
                      </a:r>
                      <a:endParaRPr lang="ru-RU" sz="110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5057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20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sz="1600" dirty="0">
                <a:latin typeface="Arial" pitchFamily="34"/>
              </a:rPr>
              <a:t>Производственная нагрузка оборудования (далее – ПН)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706116"/>
              </p:ext>
            </p:extLst>
          </p:nvPr>
        </p:nvGraphicFramePr>
        <p:xfrm>
          <a:off x="154855" y="732724"/>
          <a:ext cx="8827030" cy="4258818"/>
        </p:xfrm>
        <a:graphic>
          <a:graphicData uri="http://schemas.openxmlformats.org/drawingml/2006/table">
            <a:tbl>
              <a:tblPr/>
              <a:tblGrid>
                <a:gridCol w="21087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90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6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6479">
                  <a:extLst>
                    <a:ext uri="{9D8B030D-6E8A-4147-A177-3AD203B41FA5}">
                      <a16:colId xmlns:a16="http://schemas.microsoft.com/office/drawing/2014/main" xmlns="" val="2127495511"/>
                    </a:ext>
                  </a:extLst>
                </a:gridCol>
                <a:gridCol w="38265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72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Наименование  оборудования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Times New Roman" pitchFamily="18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ОЕЕ  на  начало  проекта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Times New Roman" pitchFamily="18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Целевое  ОЕЕ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Times New Roman" pitchFamily="18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ОЕЕ  на  31.10.2018 г.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Times New Roman" pitchFamily="18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Мероприятия, проведённые  для  повышения  эффективности  оборудования</a:t>
                      </a: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Times New Roman" pitchFamily="18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14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Оборудование  УЗИ: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Times New Roman" pitchFamily="18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15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Разработаны  алгоритмы  работы  на  оборудовании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Разработаны  и  внедрены  элементы  визуализации  в  отделении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Составлен  график  ремонтно – предупредительных  работ  на  год 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Разработаны регламенты  технического  обслуживания  оборудования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Автоматизация  выдачи  направлений  на  исследования  и  результатов  исследований – не  теряются  результаты  исследований, не приходят  пациенты  и  сотрудники  за  дубликатами,  не  назначаются  повторные  исследования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Расширение  спектра  выполняемых  исследований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Автоматизация  выдачи  направлений  на  исследования  и  результатов  исследований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Оптимизация  работы  процедурного  кабинета (забор  крови  одновременно на  полный  анализ  крови  и  биохимические исследования) – освобождение  1  лаборанта  от  работы  в  гематологическом  разделе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Перераспределение  нагрузки  между  сотрудниками КДЛ – в  биохимическом   разделе  работают  2  человека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2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Аппарат ультразвуковой диагностический 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DC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-№6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74%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83%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614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Оборудование  отделения  функциональной  диагностики: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Times New Roman" pitchFamily="18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6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ЭКГ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 SHILLER  Cardiovit AT-1 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Times New Roman" pitchFamily="18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66%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81%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614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Оборудование  клинико – диагностической  лаборатории: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Times New Roman" pitchFamily="18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61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50292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Анализатор мочи 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Clinitec Status 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Times New Roman" pitchFamily="18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70%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71%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50292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Анализатор биохимический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Hymalizer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 2000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69%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85%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2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50292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Анализатор  автоматический биохимический  АССЕ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NT 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75%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143%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84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50292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Анализатор свертывания крови двухканальный автоматизированный АСКа 2-01 «Астра»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26%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32%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37%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361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50292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Анализатор гематологический ВС -3200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79%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102%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3614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Оборудование  рентгеновского  кабинета: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Times New Roman" pitchFamily="18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44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Флюорограф цифровой малодозный с автоматическим режимом съемки в прямой и боковой проекциях «ФЦМБарс»- Ренекс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193%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2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Аппарат  рентгеновский   цифровой  для пульмонологии АРЦП «Медипром»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 Light" pitchFamily="34" charset="0"/>
                        <a:cs typeface="Arial" pitchFamily="34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92%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3614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Эндоскопическое оборудование: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Times New Roman" pitchFamily="18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361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Гастрофиброскоп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FG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29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W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UI Light" pitchFamily="34" charset="0"/>
                        <a:cs typeface="Times New Roman" pitchFamily="18" charset="0"/>
                      </a:endParaRP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Arial" pitchFamily="34" charset="0"/>
                        </a:rPr>
                        <a:t>55 %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80 %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UI Light" pitchFamily="34" charset="0"/>
                          <a:cs typeface="Times New Roman" pitchFamily="18" charset="0"/>
                        </a:rPr>
                        <a:t>88%</a:t>
                      </a:r>
                    </a:p>
                  </a:txBody>
                  <a:tcPr marL="15857" marR="158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1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36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027632" y="225293"/>
            <a:ext cx="6811568" cy="556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808038" algn="l"/>
              </a:tabLst>
              <a:defRPr sz="1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№1 Управление потоками пациентов</a:t>
            </a:r>
            <a:br>
              <a:rPr lang="ru-RU" dirty="0" smtClean="0">
                <a:solidFill>
                  <a:srgbClr val="F13E45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6562" y="674978"/>
            <a:ext cx="884743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  <a:latin typeface="Segoe UI Light" pitchFamily="34" charset="0"/>
              </a:rPr>
              <a:t>Решение:</a:t>
            </a:r>
          </a:p>
          <a:p>
            <a:r>
              <a:rPr lang="ru-RU" altLang="ru-RU" sz="1200" b="1" dirty="0">
                <a:solidFill>
                  <a:srgbClr val="002060"/>
                </a:solidFill>
                <a:latin typeface="Segoe UI Light" pitchFamily="34" charset="0"/>
              </a:rPr>
              <a:t>- 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создано отделение профилактики с отдельным входом;</a:t>
            </a:r>
          </a:p>
          <a:p>
            <a:pPr>
              <a:buFontTx/>
              <a:buChar char="-"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проведена информатизация отделения профилактики;</a:t>
            </a:r>
          </a:p>
          <a:p>
            <a:pPr>
              <a:buFontTx/>
              <a:buChar char="-"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созданы комфортные условия пребывания пациентов в отделении профилактики, навигация и визуализация</a:t>
            </a:r>
          </a:p>
          <a:p>
            <a:pPr>
              <a:buFontTx/>
              <a:buChar char="-"/>
            </a:pPr>
            <a:endParaRPr lang="ru-RU" altLang="ru-RU" sz="1200" dirty="0">
              <a:solidFill>
                <a:srgbClr val="002060"/>
              </a:solidFill>
              <a:latin typeface="Segoe UI Light" pitchFamily="34" charset="0"/>
            </a:endParaRPr>
          </a:p>
          <a:p>
            <a:r>
              <a:rPr lang="ru-RU" altLang="ru-RU" b="1" dirty="0">
                <a:solidFill>
                  <a:srgbClr val="C00000"/>
                </a:solidFill>
                <a:latin typeface="Segoe UI Light" pitchFamily="34" charset="0"/>
              </a:rPr>
              <a:t>Неизбежно: </a:t>
            </a:r>
          </a:p>
          <a:p>
            <a:pPr>
              <a:buFontTx/>
              <a:buChar char="-"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пересечение потока пациентов в кабинете флюорографии</a:t>
            </a:r>
            <a:endParaRPr lang="ru-RU" altLang="ru-RU" sz="1200" dirty="0">
              <a:solidFill>
                <a:srgbClr val="002060"/>
              </a:solidFill>
              <a:latin typeface="Segoe UI Light" pitchFamily="34" charset="0"/>
            </a:endParaRPr>
          </a:p>
        </p:txBody>
      </p:sp>
      <p:pic>
        <p:nvPicPr>
          <p:cNvPr id="6" name="Picture 2" descr="C:\Users\iar6307\Desktop\Стало\P6275769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90636" y="2975641"/>
            <a:ext cx="2273992" cy="2011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iar6307\Desktop\Стало\P6275769.JPG"/>
          <p:cNvPicPr>
            <a:picLocks noChangeAspect="1" noChangeArrowheads="1"/>
          </p:cNvPicPr>
          <p:nvPr/>
        </p:nvPicPr>
        <p:blipFill>
          <a:blip r:embed="rId3"/>
          <a:srcRect l="9526" b="604"/>
          <a:stretch>
            <a:fillRect/>
          </a:stretch>
        </p:blipFill>
        <p:spPr bwMode="auto">
          <a:xfrm>
            <a:off x="4769642" y="2998048"/>
            <a:ext cx="3163396" cy="196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75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sz="1600" dirty="0">
                <a:latin typeface="Arial" pitchFamily="34"/>
              </a:rPr>
              <a:t>Производственная нагрузка оборудования (далее – ПН)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890697"/>
            <a:ext cx="8967537" cy="360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Обслуживание  и эффективность   использования медицинского оборудования</a:t>
            </a:r>
            <a:r>
              <a:rPr lang="ru-RU" b="1" dirty="0">
                <a:solidFill>
                  <a:srgbClr val="002060"/>
                </a:solidFill>
              </a:rPr>
              <a:t>». Выявление проблем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939462" y="1174121"/>
            <a:ext cx="4124328" cy="1585913"/>
          </a:xfrm>
          <a:prstGeom prst="rect">
            <a:avLst/>
          </a:prstGeom>
          <a:ln>
            <a:solidFill>
              <a:srgbClr val="C00000"/>
            </a:solidFill>
            <a:prstDash val="dash"/>
          </a:ln>
        </p:spPr>
        <p:txBody>
          <a:bodyPr/>
          <a:lstStyle/>
          <a:p>
            <a:pPr>
              <a:defRPr/>
            </a:pPr>
            <a:r>
              <a:rPr lang="ru-RU" sz="1400" b="1" dirty="0">
                <a:solidFill>
                  <a:srgbClr val="FF0000"/>
                </a:solidFill>
                <a:ea typeface="+mj-ea"/>
                <a:cs typeface="+mj-cs"/>
              </a:rPr>
              <a:t>Проблема: </a:t>
            </a:r>
            <a:br>
              <a:rPr lang="ru-RU" sz="1400" b="1" dirty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en-US" sz="1400" dirty="0">
                <a:solidFill>
                  <a:srgbClr val="002060"/>
                </a:solidFill>
                <a:ea typeface="+mj-ea"/>
                <a:cs typeface="+mj-cs"/>
              </a:rPr>
              <a:t>- </a:t>
            </a: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низкий коэффициент использования эндоскопического оборудования 53%</a:t>
            </a:r>
          </a:p>
          <a:p>
            <a:pPr marL="228600" indent="-228600">
              <a:defRPr/>
            </a:pPr>
            <a:r>
              <a:rPr lang="en-US" sz="1200" dirty="0">
                <a:solidFill>
                  <a:srgbClr val="002060"/>
                </a:solidFill>
                <a:cs typeface="Times New Roman" pitchFamily="18" charset="0"/>
              </a:rPr>
              <a:t>- </a:t>
            </a: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низкий коэффициент использования ультразвукового оборудования  44%</a:t>
            </a:r>
          </a:p>
          <a:p>
            <a:pPr marL="228600" indent="-228600">
              <a:defRPr/>
            </a:pPr>
            <a:r>
              <a:rPr lang="en-US" sz="1200" dirty="0">
                <a:solidFill>
                  <a:srgbClr val="002060"/>
                </a:solidFill>
                <a:cs typeface="Times New Roman" pitchFamily="18" charset="0"/>
              </a:rPr>
              <a:t>- </a:t>
            </a: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частые  поломки  оборудования  и  длительный  ремонт</a:t>
            </a:r>
          </a:p>
        </p:txBody>
      </p:sp>
      <p:graphicFrame>
        <p:nvGraphicFramePr>
          <p:cNvPr id="9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80122083"/>
              </p:ext>
            </p:extLst>
          </p:nvPr>
        </p:nvGraphicFramePr>
        <p:xfrm>
          <a:off x="113461" y="1512775"/>
          <a:ext cx="4699171" cy="346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939462" y="2874187"/>
            <a:ext cx="4124328" cy="210258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r>
              <a:rPr lang="ru-RU" sz="1400" b="1" dirty="0">
                <a:solidFill>
                  <a:srgbClr val="006600"/>
                </a:solidFill>
              </a:rPr>
              <a:t>Решение:</a:t>
            </a:r>
          </a:p>
          <a:p>
            <a:pPr>
              <a:defRPr/>
            </a:pP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- разработка </a:t>
            </a:r>
            <a:r>
              <a:rPr lang="ru-RU" sz="1200" dirty="0" err="1">
                <a:solidFill>
                  <a:srgbClr val="002060"/>
                </a:solidFill>
                <a:cs typeface="Times New Roman" pitchFamily="18" charset="0"/>
              </a:rPr>
              <a:t>Чек-листов</a:t>
            </a: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  по самообслуживанию оборудования, графиков ремонтно-предупредительных работ</a:t>
            </a:r>
          </a:p>
          <a:p>
            <a:pPr>
              <a:defRPr/>
            </a:pP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- разработка  памяток для пациентов по подготовке к исследованиям</a:t>
            </a:r>
          </a:p>
          <a:p>
            <a:pPr>
              <a:defRPr/>
            </a:pP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- разработка и внедрение Порядка взаимодействия с организацией, обслуживающей медицинское оборудование</a:t>
            </a:r>
          </a:p>
          <a:p>
            <a:pPr>
              <a:defRPr/>
            </a:pP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- разработка и внедрение шаблонов описаний обследований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42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азвание 1"/>
          <p:cNvSpPr txBox="1">
            <a:spLocks/>
          </p:cNvSpPr>
          <p:nvPr/>
        </p:nvSpPr>
        <p:spPr>
          <a:xfrm>
            <a:off x="1722437" y="-85663"/>
            <a:ext cx="6264696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03597" algn="ctr">
              <a:buClr>
                <a:srgbClr val="C00000"/>
              </a:buClr>
              <a:buSzPct val="150000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Уровни принятия управленческих решений. «Пирамида проблем»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251836" y="569444"/>
            <a:ext cx="2487038" cy="4477804"/>
            <a:chOff x="224157" y="293371"/>
            <a:chExt cx="2742941" cy="4747002"/>
          </a:xfrm>
        </p:grpSpPr>
        <p:sp>
          <p:nvSpPr>
            <p:cNvPr id="11" name="Равнобедренный треугольник 10"/>
            <p:cNvSpPr/>
            <p:nvPr>
              <p:custDataLst>
                <p:tags r:id="rId5"/>
              </p:custDataLst>
            </p:nvPr>
          </p:nvSpPr>
          <p:spPr>
            <a:xfrm>
              <a:off x="224157" y="620657"/>
              <a:ext cx="2742941" cy="4419716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6" dirty="0"/>
            </a:p>
          </p:txBody>
        </p:sp>
        <p:sp>
          <p:nvSpPr>
            <p:cNvPr id="12" name="Равнобедренный треугольник 11"/>
            <p:cNvSpPr/>
            <p:nvPr>
              <p:custDataLst>
                <p:tags r:id="rId6"/>
              </p:custDataLst>
            </p:nvPr>
          </p:nvSpPr>
          <p:spPr>
            <a:xfrm>
              <a:off x="639118" y="569415"/>
              <a:ext cx="1891683" cy="3079595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6" dirty="0"/>
            </a:p>
          </p:txBody>
        </p:sp>
        <p:sp>
          <p:nvSpPr>
            <p:cNvPr id="13" name="Rectangle 286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895657" y="3996153"/>
              <a:ext cx="1382509" cy="48513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0" indent="0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3675" indent="-192088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457200" indent="-261938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614363" indent="-1555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746125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Clr>
                  <a:srgbClr val="002960"/>
                </a:buClr>
              </a:pPr>
              <a:r>
                <a:rPr lang="ru-RU" sz="1051" b="1" dirty="0">
                  <a:latin typeface="Arial"/>
                </a:rPr>
                <a:t>Медицинская организация, рабочая группа</a:t>
              </a:r>
            </a:p>
          </p:txBody>
        </p:sp>
        <p:sp>
          <p:nvSpPr>
            <p:cNvPr id="14" name="Rectangle 286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93705" y="2620415"/>
              <a:ext cx="1382509" cy="80855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0" indent="0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3675" indent="-192088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457200" indent="-261938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614363" indent="-1555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746125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Clr>
                  <a:srgbClr val="002960"/>
                </a:buClr>
              </a:pPr>
              <a:r>
                <a:rPr lang="ru-RU" sz="1051" b="1" dirty="0">
                  <a:latin typeface="Arial"/>
                </a:rPr>
                <a:t>Орган исполнительной власти субъекта </a:t>
              </a:r>
            </a:p>
            <a:p>
              <a:pPr algn="ctr">
                <a:buClr>
                  <a:srgbClr val="002960"/>
                </a:buClr>
              </a:pPr>
              <a:r>
                <a:rPr lang="ru-RU" sz="1051" b="1" dirty="0">
                  <a:latin typeface="Arial"/>
                </a:rPr>
                <a:t>в сфере здравоохранения</a:t>
              </a:r>
              <a:endParaRPr lang="en-US" sz="1051" b="1" dirty="0">
                <a:latin typeface="Arial"/>
              </a:endParaRPr>
            </a:p>
          </p:txBody>
        </p:sp>
        <p:sp>
          <p:nvSpPr>
            <p:cNvPr id="15" name="Равнобедренный треугольник 14"/>
            <p:cNvSpPr/>
            <p:nvPr>
              <p:custDataLst>
                <p:tags r:id="rId9"/>
              </p:custDataLst>
            </p:nvPr>
          </p:nvSpPr>
          <p:spPr>
            <a:xfrm>
              <a:off x="1058293" y="553091"/>
              <a:ext cx="1039683" cy="1720672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6" dirty="0"/>
            </a:p>
          </p:txBody>
        </p:sp>
        <p:sp>
          <p:nvSpPr>
            <p:cNvPr id="16" name="Rectangle 28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36743" y="1844794"/>
              <a:ext cx="882785" cy="16171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0" indent="0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3675" indent="-192088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457200" indent="-261938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614363" indent="-1555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746125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Clr>
                  <a:srgbClr val="002960"/>
                </a:buClr>
              </a:pPr>
              <a:r>
                <a:rPr lang="ru-RU" sz="1051" b="1" dirty="0">
                  <a:solidFill>
                    <a:schemeClr val="bg1"/>
                  </a:solidFill>
                  <a:latin typeface="Arial"/>
                </a:rPr>
                <a:t>МЗ РФ</a:t>
              </a:r>
              <a:endParaRPr lang="en-US" sz="1051" b="1" dirty="0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46524" y="293371"/>
              <a:ext cx="2199101" cy="228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defTabSz="895350" eaLnBrk="0" hangingPunct="0">
                <a:buClr>
                  <a:schemeClr val="tx1"/>
                </a:buCl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5350" eaLnBrk="0" hangingPunct="0">
                <a:buClr>
                  <a:schemeClr val="tx1"/>
                </a:buClr>
                <a:buFont typeface="Arial" charset="0"/>
                <a:buChar char="▪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5350" eaLnBrk="0" hangingPunct="0">
                <a:buClr>
                  <a:schemeClr val="tx1"/>
                </a:buClr>
                <a:buFont typeface="Arial" charset="0"/>
                <a:buChar char="&gt;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5350" eaLnBrk="0" hangingPunct="0">
                <a:buClr>
                  <a:schemeClr val="tx1"/>
                </a:buClr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5350" eaLnBrk="0" hangingPunct="0">
                <a:buClr>
                  <a:schemeClr val="tx1"/>
                </a:buClr>
                <a:buFont typeface="Arial" charset="0"/>
                <a:buChar char="-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-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-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-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-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altLang="ru-RU" sz="1401" b="1" dirty="0"/>
                <a:t>Уровни управления</a:t>
              </a:r>
              <a:endParaRPr lang="en-US" altLang="ru-RU" sz="1401" b="1" dirty="0"/>
            </a:p>
          </p:txBody>
        </p:sp>
        <p:sp>
          <p:nvSpPr>
            <p:cNvPr id="18" name="Line 9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539438" y="536767"/>
              <a:ext cx="24276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840" tIns="45921" rIns="91840" bIns="45921"/>
            <a:lstStyle/>
            <a:p>
              <a:endParaRPr lang="ru-RU" sz="1576" dirty="0"/>
            </a:p>
          </p:txBody>
        </p:sp>
      </p:grpSp>
      <p:sp>
        <p:nvSpPr>
          <p:cNvPr id="19" name="Rectangle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03748" y="598864"/>
            <a:ext cx="4554441" cy="21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defTabSz="895350" eaLnBrk="0" hangingPunct="0">
              <a:buClr>
                <a:schemeClr val="tx1"/>
              </a:buCl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5350" eaLnBrk="0" hangingPunct="0">
              <a:buClr>
                <a:schemeClr val="tx1"/>
              </a:buClr>
              <a:buFont typeface="Arial" charset="0"/>
              <a:buChar char="▪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5350" eaLnBrk="0" hangingPunct="0">
              <a:buClr>
                <a:schemeClr val="tx1"/>
              </a:buClr>
              <a:buFont typeface="Arial" charset="0"/>
              <a:buChar char="&gt;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5350" eaLnBrk="0" hangingPunct="0">
              <a:buClr>
                <a:schemeClr val="tx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5350" eaLnBrk="0" hangingPunct="0">
              <a:buClr>
                <a:schemeClr val="tx1"/>
              </a:buClr>
              <a:buFont typeface="Arial" charset="0"/>
              <a:buChar char="-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-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1" b="1" dirty="0"/>
              <a:t>Принимаемые управленческие решения</a:t>
            </a:r>
            <a:endParaRPr lang="en-US" altLang="ru-RU" sz="1401" b="1" dirty="0"/>
          </a:p>
        </p:txBody>
      </p:sp>
      <p:sp>
        <p:nvSpPr>
          <p:cNvPr id="20" name="Line 1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204015" y="814436"/>
            <a:ext cx="548588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840" tIns="45921" rIns="91840" bIns="45921"/>
          <a:lstStyle/>
          <a:p>
            <a:endParaRPr lang="ru-RU" sz="1576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719405" y="847374"/>
            <a:ext cx="673082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260" indent="-25026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Решения по отклонениям от:</a:t>
            </a:r>
          </a:p>
          <a:p>
            <a:pPr marL="239137" lvl="2" defTabSz="784148">
              <a:buClr>
                <a:schemeClr val="tx2"/>
              </a:buClr>
              <a:buSzPct val="120000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ключевых целевых показателей эффективности работы системы</a:t>
            </a:r>
          </a:p>
          <a:p>
            <a:pPr marL="239137" lvl="2" defTabSz="784148">
              <a:spcAft>
                <a:spcPts val="600"/>
              </a:spcAft>
              <a:buClr>
                <a:schemeClr val="tx2"/>
              </a:buClr>
              <a:buSzPct val="120000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приоритетных (национальных) проектов</a:t>
            </a:r>
          </a:p>
          <a:p>
            <a:pPr marL="250260" lvl="2" indent="-25026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Контроль реализации планов корректирующих мероприятий</a:t>
            </a:r>
          </a:p>
          <a:p>
            <a:pPr marL="250260" lvl="2" indent="-25026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Решения для устранения наиболее существенных проблем в масштабах страны</a:t>
            </a:r>
          </a:p>
          <a:p>
            <a:pPr marL="250260" lvl="2" indent="-25026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Исправление «системных» ошибок, в том числе в нормативной правовой базе</a:t>
            </a:r>
          </a:p>
        </p:txBody>
      </p:sp>
      <p:sp>
        <p:nvSpPr>
          <p:cNvPr id="22" name="Line 2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719405" y="2437530"/>
            <a:ext cx="6242554" cy="0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576" dirty="0"/>
          </a:p>
        </p:txBody>
      </p:sp>
      <p:sp>
        <p:nvSpPr>
          <p:cNvPr id="23" name="Line 2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857206" y="3622494"/>
            <a:ext cx="5961150" cy="45384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576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738874" y="2511215"/>
            <a:ext cx="60794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260" indent="-25026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Ведомственный контроль качества оказания МП</a:t>
            </a:r>
          </a:p>
          <a:p>
            <a:pPr marL="250260" indent="-25026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и решения по отклонениям в достижении целевых показателей, освоения объемов МП в рамках ТПГГ и пр. </a:t>
            </a:r>
          </a:p>
          <a:p>
            <a:pPr marL="250260" indent="-25026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Принятие управленческих решений по проблемам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768020" y="3667878"/>
            <a:ext cx="5921876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260" indent="-250260"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конкретных задач/этапов процесса оказания МП в поликлинике (отделении, подразделении МО)</a:t>
            </a:r>
          </a:p>
          <a:p>
            <a:pPr marL="250260" indent="-250260"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Решения по отклонениям показателей от норматива</a:t>
            </a:r>
          </a:p>
          <a:p>
            <a:pPr marL="250260" indent="-250260"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Решения по случаям несоблюдения правил техники безопасности, случаев производственного травматизма</a:t>
            </a:r>
          </a:p>
          <a:p>
            <a:pPr marL="250260" indent="-250260"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Внутренний контроль качества оказания МП</a:t>
            </a:r>
          </a:p>
        </p:txBody>
      </p:sp>
    </p:spTree>
    <p:extLst>
      <p:ext uri="{BB962C8B-B14F-4D97-AF65-F5344CB8AC3E}">
        <p14:creationId xmlns:p14="http://schemas.microsoft.com/office/powerpoint/2010/main" val="308392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6"/>
          <a:stretch/>
        </p:blipFill>
        <p:spPr>
          <a:xfrm>
            <a:off x="1876425" y="688975"/>
            <a:ext cx="7267575" cy="44545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2412" y="1596509"/>
            <a:ext cx="3081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F13E45"/>
                </a:solidFill>
                <a:latin typeface="Arial Black" panose="020B0A04020102020204" pitchFamily="34" charset="0"/>
              </a:rPr>
              <a:t>СПАСИБО </a:t>
            </a:r>
            <a:r>
              <a:rPr lang="ru-RU" sz="2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/>
            </a:r>
            <a:br>
              <a:rPr lang="ru-RU" sz="2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>ЗА ВНИМАНИЕ!</a:t>
            </a:r>
            <a:endParaRPr lang="ru-RU" sz="2400" b="1" dirty="0">
              <a:solidFill>
                <a:srgbClr val="F13E45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Shape 1"/>
          <p:cNvSpPr txBox="1"/>
          <p:nvPr/>
        </p:nvSpPr>
        <p:spPr>
          <a:xfrm>
            <a:off x="252413" y="2695888"/>
            <a:ext cx="2957512" cy="29903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400" b="1" spc="-1" dirty="0" smtClean="0">
                <a:solidFill>
                  <a:srgbClr val="0070C0"/>
                </a:solidFill>
                <a:latin typeface="Arial Black"/>
              </a:rPr>
              <a:t>cpmsp@rosminzdrav.ru</a:t>
            </a:r>
            <a:endParaRPr lang="ru-RU" sz="1400" b="1" spc="-1" dirty="0">
              <a:solidFill>
                <a:srgbClr val="0070C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212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114826" y="100556"/>
            <a:ext cx="6811568" cy="556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808038" algn="l"/>
              </a:tabLst>
              <a:defRPr sz="1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№1 Управление потоками пациентов</a:t>
            </a:r>
            <a:br>
              <a:rPr lang="ru-RU" dirty="0" smtClean="0">
                <a:solidFill>
                  <a:srgbClr val="F13E45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49242" y="3106518"/>
            <a:ext cx="7277152" cy="1256520"/>
          </a:xfrm>
          <a:prstGeom prst="roundRect">
            <a:avLst/>
          </a:prstGeom>
          <a:noFill/>
          <a:ln w="19050" cap="flat" cmpd="sng" algn="ctr">
            <a:solidFill>
              <a:srgbClr val="70AD47"/>
            </a:solidFill>
            <a:prstDash val="dash"/>
            <a:miter lim="800000"/>
          </a:ln>
          <a:effectLst/>
        </p:spPr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2295406" y="2855193"/>
            <a:ext cx="5258944" cy="40322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Отделение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профилактических осмотров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18"/>
          <p:cNvSpPr txBox="1"/>
          <p:nvPr/>
        </p:nvSpPr>
        <p:spPr>
          <a:xfrm rot="10800000" flipV="1">
            <a:off x="2424202" y="1283728"/>
            <a:ext cx="2427737" cy="784225"/>
          </a:xfrm>
          <a:prstGeom prst="roundRect">
            <a:avLst>
              <a:gd name="adj" fmla="val 14312"/>
            </a:avLst>
          </a:prstGeom>
          <a:solidFill>
            <a:srgbClr val="70AD47"/>
          </a:solidFill>
          <a:ln w="9525" cmpd="sng">
            <a:noFill/>
          </a:ln>
          <a:effectLst/>
        </p:spPr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Администратор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(приглашение, дата, время)</a:t>
            </a:r>
          </a:p>
        </p:txBody>
      </p:sp>
      <p:sp>
        <p:nvSpPr>
          <p:cNvPr id="22" name="TextBox 18"/>
          <p:cNvSpPr txBox="1"/>
          <p:nvPr/>
        </p:nvSpPr>
        <p:spPr>
          <a:xfrm rot="10800000" flipV="1">
            <a:off x="6572387" y="1052276"/>
            <a:ext cx="2354007" cy="1304520"/>
          </a:xfrm>
          <a:prstGeom prst="roundRect">
            <a:avLst>
              <a:gd name="adj" fmla="val 8879"/>
            </a:avLst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ru-RU"/>
            </a:defPPr>
            <a:lvl1pPr indent="0" algn="ctr">
              <a:defRPr sz="1600" b="1">
                <a:solidFill>
                  <a:prstClr val="black"/>
                </a:solidFill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l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диная 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нформационная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истема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дравоохранения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ермского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рая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(списки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детей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30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форма)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3517600" y="2109226"/>
            <a:ext cx="3175" cy="584200"/>
          </a:xfrm>
          <a:prstGeom prst="straightConnector1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Прямая со стрелкой 23"/>
          <p:cNvCxnSpPr/>
          <p:nvPr/>
        </p:nvCxnSpPr>
        <p:spPr>
          <a:xfrm flipH="1" flipV="1">
            <a:off x="4924878" y="1704536"/>
            <a:ext cx="1469887" cy="0"/>
          </a:xfrm>
          <a:prstGeom prst="straightConnector1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Прямая со стрелкой 24"/>
          <p:cNvCxnSpPr/>
          <p:nvPr/>
        </p:nvCxnSpPr>
        <p:spPr>
          <a:xfrm flipH="1">
            <a:off x="1699752" y="2272952"/>
            <a:ext cx="460153" cy="641375"/>
          </a:xfrm>
          <a:prstGeom prst="straightConnector1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TextBox 18"/>
          <p:cNvSpPr txBox="1"/>
          <p:nvPr/>
        </p:nvSpPr>
        <p:spPr>
          <a:xfrm rot="10800000" flipV="1">
            <a:off x="2593391" y="3830040"/>
            <a:ext cx="1231405" cy="781050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ru-RU"/>
            </a:defPPr>
            <a:lvl1pPr indent="0">
              <a:defRPr sz="1100">
                <a:solidFill>
                  <a:prstClr val="white"/>
                </a:solidFill>
              </a:defRPr>
            </a:lvl1pPr>
            <a:lvl2pPr indent="0">
              <a:defRPr sz="1100">
                <a:solidFill>
                  <a:schemeClr val="lt1"/>
                </a:solidFill>
              </a:defRPr>
            </a:lvl2pPr>
            <a:lvl3pPr indent="0">
              <a:defRPr sz="1100">
                <a:solidFill>
                  <a:schemeClr val="lt1"/>
                </a:solidFill>
              </a:defRPr>
            </a:lvl3pPr>
            <a:lvl4pPr indent="0">
              <a:defRPr sz="1100">
                <a:solidFill>
                  <a:schemeClr val="lt1"/>
                </a:solidFill>
              </a:defRPr>
            </a:lvl4pPr>
            <a:lvl5pPr indent="0">
              <a:defRPr sz="1100">
                <a:solidFill>
                  <a:schemeClr val="lt1"/>
                </a:solidFill>
              </a:defRPr>
            </a:lvl5pPr>
            <a:lvl6pPr indent="0">
              <a:defRPr sz="1100">
                <a:solidFill>
                  <a:schemeClr val="lt1"/>
                </a:solidFill>
              </a:defRPr>
            </a:lvl6pPr>
            <a:lvl7pPr indent="0">
              <a:defRPr sz="1100">
                <a:solidFill>
                  <a:schemeClr val="lt1"/>
                </a:solidFill>
              </a:defRPr>
            </a:lvl7pPr>
            <a:lvl8pPr indent="0">
              <a:defRPr sz="1100">
                <a:solidFill>
                  <a:schemeClr val="lt1"/>
                </a:solidFill>
              </a:defRPr>
            </a:lvl8pPr>
            <a:lvl9pPr indent="0">
              <a:defRPr sz="1100"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Заборный             пункт</a:t>
            </a:r>
          </a:p>
        </p:txBody>
      </p:sp>
      <p:sp>
        <p:nvSpPr>
          <p:cNvPr id="27" name="TextBox 18"/>
          <p:cNvSpPr txBox="1"/>
          <p:nvPr/>
        </p:nvSpPr>
        <p:spPr>
          <a:xfrm rot="10800000" flipV="1">
            <a:off x="7146181" y="3860154"/>
            <a:ext cx="870447" cy="781050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ru-RU"/>
            </a:defPPr>
            <a:lvl1pPr indent="0" algn="ctr"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>
              <a:defRPr sz="1100">
                <a:solidFill>
                  <a:schemeClr val="lt1"/>
                </a:solidFill>
              </a:defRPr>
            </a:lvl2pPr>
            <a:lvl3pPr indent="0">
              <a:defRPr sz="1100">
                <a:solidFill>
                  <a:schemeClr val="lt1"/>
                </a:solidFill>
              </a:defRPr>
            </a:lvl3pPr>
            <a:lvl4pPr indent="0">
              <a:defRPr sz="1100">
                <a:solidFill>
                  <a:schemeClr val="lt1"/>
                </a:solidFill>
              </a:defRPr>
            </a:lvl4pPr>
            <a:lvl5pPr indent="0">
              <a:defRPr sz="1100">
                <a:solidFill>
                  <a:schemeClr val="lt1"/>
                </a:solidFill>
              </a:defRPr>
            </a:lvl5pPr>
            <a:lvl6pPr indent="0">
              <a:defRPr sz="1100">
                <a:solidFill>
                  <a:schemeClr val="lt1"/>
                </a:solidFill>
              </a:defRPr>
            </a:lvl6pPr>
            <a:lvl7pPr indent="0">
              <a:defRPr sz="1100">
                <a:solidFill>
                  <a:schemeClr val="lt1"/>
                </a:solidFill>
              </a:defRPr>
            </a:lvl7pPr>
            <a:lvl8pPr indent="0">
              <a:defRPr sz="1100">
                <a:solidFill>
                  <a:schemeClr val="lt1"/>
                </a:solidFill>
              </a:defRPr>
            </a:lvl8pPr>
            <a:lvl9pPr indent="0">
              <a:defRPr sz="1100"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ЭКГ</a:t>
            </a:r>
          </a:p>
        </p:txBody>
      </p:sp>
      <p:sp>
        <p:nvSpPr>
          <p:cNvPr id="28" name="TextBox 18"/>
          <p:cNvSpPr txBox="1"/>
          <p:nvPr/>
        </p:nvSpPr>
        <p:spPr>
          <a:xfrm rot="10800000" flipV="1">
            <a:off x="4251652" y="3830040"/>
            <a:ext cx="2509440" cy="781050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ru-RU"/>
            </a:defPPr>
            <a:lvl1pPr indent="0" algn="ctr"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>
              <a:defRPr sz="1100">
                <a:solidFill>
                  <a:schemeClr val="lt1"/>
                </a:solidFill>
              </a:defRPr>
            </a:lvl2pPr>
            <a:lvl3pPr indent="0">
              <a:defRPr sz="1100">
                <a:solidFill>
                  <a:schemeClr val="lt1"/>
                </a:solidFill>
              </a:defRPr>
            </a:lvl3pPr>
            <a:lvl4pPr indent="0">
              <a:defRPr sz="1100">
                <a:solidFill>
                  <a:schemeClr val="lt1"/>
                </a:solidFill>
              </a:defRPr>
            </a:lvl4pPr>
            <a:lvl5pPr indent="0">
              <a:defRPr sz="1100">
                <a:solidFill>
                  <a:schemeClr val="lt1"/>
                </a:solidFill>
              </a:defRPr>
            </a:lvl5pPr>
            <a:lvl6pPr indent="0">
              <a:defRPr sz="1100">
                <a:solidFill>
                  <a:schemeClr val="lt1"/>
                </a:solidFill>
              </a:defRPr>
            </a:lvl6pPr>
            <a:lvl7pPr indent="0">
              <a:defRPr sz="1100">
                <a:solidFill>
                  <a:schemeClr val="lt1"/>
                </a:solidFill>
              </a:defRPr>
            </a:lvl7pPr>
            <a:lvl8pPr indent="0">
              <a:defRPr sz="1100">
                <a:solidFill>
                  <a:schemeClr val="lt1"/>
                </a:solidFill>
              </a:defRPr>
            </a:lvl8pPr>
            <a:lvl9pPr indent="0">
              <a:defRPr sz="1100"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последовательно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врачи-специалисты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Рисунок 1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71" y="946161"/>
            <a:ext cx="1185211" cy="216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Объект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583" y="3410628"/>
            <a:ext cx="1105231" cy="123057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998" y="3642800"/>
            <a:ext cx="535204" cy="66988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414" y="3650332"/>
            <a:ext cx="535204" cy="669880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-1244061" y="530314"/>
            <a:ext cx="12192000" cy="518911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2800" b="1">
                <a:solidFill>
                  <a:schemeClr val="accent6"/>
                </a:solidFill>
              </a:defRPr>
            </a:lvl1pPr>
          </a:lstStyle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Проведение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</a:rPr>
              <a:t>профосмотра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детей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1 года, 3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лет</a:t>
            </a:r>
          </a:p>
        </p:txBody>
      </p:sp>
    </p:spTree>
    <p:extLst>
      <p:ext uri="{BB962C8B-B14F-4D97-AF65-F5344CB8AC3E}">
        <p14:creationId xmlns:p14="http://schemas.microsoft.com/office/powerpoint/2010/main" val="39257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НОВОЙ МОДЕЛИ МЕДИЦИНСКОЙ ОРГАНИЗАЦИИ,</a:t>
            </a:r>
            <a:br>
              <a:rPr lang="ru-RU" dirty="0"/>
            </a:br>
            <a:r>
              <a:rPr lang="ru-RU" dirty="0"/>
              <a:t>ОКАЗЫВАЮЩЕЙ ПЕРВИЧНУЮ МЕДИКО-САНИТАРНУЮ ПОМОЩЬ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2413" y="849470"/>
            <a:ext cx="8640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</a:t>
            </a:r>
            <a:r>
              <a:rPr lang="ru-RU" sz="1400" b="1" dirty="0" smtClean="0">
                <a:solidFill>
                  <a:srgbClr val="F13E45"/>
                </a:solidFill>
                <a:latin typeface="Arial Black" panose="020B0A04020102020204" pitchFamily="34" charset="0"/>
              </a:rPr>
              <a:t>№1 </a:t>
            </a:r>
            <a:r>
              <a:rPr lang="ru-RU" sz="1400" b="1" dirty="0">
                <a:solidFill>
                  <a:srgbClr val="F13E45"/>
                </a:solidFill>
                <a:latin typeface="Arial Black" panose="020B0A04020102020204" pitchFamily="34" charset="0"/>
              </a:rPr>
              <a:t>Управление потоками пациентов</a:t>
            </a: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252413" y="1131888"/>
            <a:ext cx="8640761" cy="663025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ru-RU" sz="1200" b="1" dirty="0">
                <a:latin typeface="Arial" pitchFamily="34"/>
              </a:rPr>
              <a:t>1.2</a:t>
            </a:r>
            <a:r>
              <a:rPr lang="ru-RU" sz="1200" b="1" dirty="0" smtClean="0">
                <a:latin typeface="Arial" pitchFamily="34"/>
              </a:rPr>
              <a:t>. Количество </a:t>
            </a:r>
            <a:r>
              <a:rPr lang="ru-RU" sz="1200" b="1" dirty="0">
                <a:latin typeface="Arial" pitchFamily="34"/>
              </a:rPr>
              <a:t>пересечений потоков пациентов при предоставлении платных медицинских услуг и медицинской помощи в рамках территориальной программы государственных гарантий на соответствующий календарный год и плановый период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587176"/>
              </p:ext>
            </p:extLst>
          </p:nvPr>
        </p:nvGraphicFramePr>
        <p:xfrm>
          <a:off x="252413" y="1852910"/>
          <a:ext cx="1817019" cy="66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Arial" pitchFamily="34"/>
                        </a:rPr>
                        <a:t>Не более 1 пересечения</a:t>
                      </a: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144021"/>
              </p:ext>
            </p:extLst>
          </p:nvPr>
        </p:nvGraphicFramePr>
        <p:xfrm>
          <a:off x="2287467" y="1852910"/>
          <a:ext cx="3185181" cy="2981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9024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ru-RU" sz="1000" b="1" kern="0" baseline="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  <a:endParaRPr lang="ru-RU" sz="1000" b="1" kern="0" baseline="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ru-RU" sz="1000" kern="0" baseline="0" dirty="0" smtClean="0">
                          <a:latin typeface="Arial" pitchFamily="34"/>
                        </a:rPr>
                        <a:t>Картирование процессов, являющихся составной частью процесса оказания платных медицинских услуг – выявление пересечений потоков пациентов у кабинетов (в т.ч., в регистратуре (фронт-офисе)), входящих в состав процесса предоставления платных медицинских услуг, одновременно (в одних и тех же условиях) с потоком пациентов, получающих данную услугу в рамках территориальной программы государственных гарантий</a:t>
                      </a:r>
                    </a:p>
                    <a:p>
                      <a:pPr marL="0" lvl="0" indent="0" algn="l">
                        <a:buNone/>
                      </a:pPr>
                      <a:endParaRPr lang="ru-RU" sz="1000" kern="0" baseline="0" dirty="0" smtClean="0">
                        <a:latin typeface="Arial" pitchFamily="34"/>
                      </a:endParaRPr>
                    </a:p>
                    <a:p>
                      <a:pPr marL="0" lvl="0" indent="0" algn="l">
                        <a:buNone/>
                      </a:pPr>
                      <a:r>
                        <a:rPr lang="ru-RU" sz="1000" b="1" dirty="0" smtClean="0">
                          <a:latin typeface="Arial" pitchFamily="34"/>
                        </a:rPr>
                        <a:t>Ответственный: </a:t>
                      </a:r>
                      <a:r>
                        <a:rPr lang="ru-RU" sz="1000" kern="0" baseline="0" dirty="0" smtClean="0">
                          <a:latin typeface="Arial" pitchFamily="34"/>
                        </a:rPr>
                        <a:t>заместитель руководителя по медицинской части, заведующий поликлиникой (отделением, филиалом поликлиники), заведующий отделением, филиалом поликлиники), заведующий отделением платных медицинских услуг (при наличии)</a:t>
                      </a:r>
                      <a:endParaRPr lang="ru-RU" sz="1000" kern="0" baseline="0" dirty="0">
                        <a:latin typeface="Arial" pitchFamily="34"/>
                      </a:endParaRPr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5744845" y="2042160"/>
            <a:ext cx="2797175" cy="2470546"/>
          </a:xfrm>
          <a:prstGeom prst="round2SameRect">
            <a:avLst>
              <a:gd name="adj1" fmla="val 11269"/>
              <a:gd name="adj2" fmla="val 0"/>
            </a:avLst>
          </a:prstGeom>
          <a:blipFill>
            <a:blip r:embed="rId2"/>
            <a:srcRect/>
            <a:stretch>
              <a:fillRect l="-5178" t="-6824" r="-5176" b="-35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175285" y="1853208"/>
            <a:ext cx="0" cy="2817852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186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tafWrmTU.gzHHxTMza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zlfFAckOp1P0kMe6WJ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wexwXsaEycweQy9TSZ8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_gKYnFflEC4_4RF220N1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KB3nuJHeECrTier0oS0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x6m33qF0ioCPokBvSKI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x6m33qF0ioCPokBvSKI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M466jBTEK4YtN71SAY6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bfBkZSgUGUNc1lDWOGW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CuBu1n2kWu0gME.RJpu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NEi7h4tZ0KJaEmj291m0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uciUyze06wtDEk.l4Low"/>
</p:tagLst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theme/_rels/themeOverr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1">
    <a:dk1>
      <a:srgbClr val="FFFFFF"/>
    </a:dk1>
    <a:lt1>
      <a:srgbClr val="FFFFFF"/>
    </a:lt1>
    <a:dk2>
      <a:srgbClr val="FFFFFF"/>
    </a:dk2>
    <a:lt2>
      <a:srgbClr val="FFFFFF"/>
    </a:lt2>
    <a:accent1>
      <a:srgbClr val="0000BF"/>
    </a:accent1>
    <a:accent2>
      <a:srgbClr val="C000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Бумажная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Бумажная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Другая 1">
    <a:dk1>
      <a:srgbClr val="FFFFFF"/>
    </a:dk1>
    <a:lt1>
      <a:srgbClr val="FFFFFF"/>
    </a:lt1>
    <a:dk2>
      <a:srgbClr val="FFFFFF"/>
    </a:dk2>
    <a:lt2>
      <a:srgbClr val="FFFFFF"/>
    </a:lt2>
    <a:accent1>
      <a:srgbClr val="0000BF"/>
    </a:accent1>
    <a:accent2>
      <a:srgbClr val="C000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Бумажная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Бумажная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3.xml><?xml version="1.0" encoding="utf-8"?>
<a:themeOverride xmlns:a="http://schemas.openxmlformats.org/drawingml/2006/main">
  <a:clrScheme name="Другая 1">
    <a:dk1>
      <a:srgbClr val="FFFFFF"/>
    </a:dk1>
    <a:lt1>
      <a:srgbClr val="FFFFFF"/>
    </a:lt1>
    <a:dk2>
      <a:srgbClr val="FFFFFF"/>
    </a:dk2>
    <a:lt2>
      <a:srgbClr val="FFFFFF"/>
    </a:lt2>
    <a:accent1>
      <a:srgbClr val="0000BF"/>
    </a:accent1>
    <a:accent2>
      <a:srgbClr val="C000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Бумажная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Бумажная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4.xml><?xml version="1.0" encoding="utf-8"?>
<a:themeOverride xmlns:a="http://schemas.openxmlformats.org/drawingml/2006/main">
  <a:clrScheme name="Другая 1">
    <a:dk1>
      <a:srgbClr val="FFFFFF"/>
    </a:dk1>
    <a:lt1>
      <a:srgbClr val="FFFFFF"/>
    </a:lt1>
    <a:dk2>
      <a:srgbClr val="FFFFFF"/>
    </a:dk2>
    <a:lt2>
      <a:srgbClr val="FFFFFF"/>
    </a:lt2>
    <a:accent1>
      <a:srgbClr val="0000BF"/>
    </a:accent1>
    <a:accent2>
      <a:srgbClr val="C000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Бумажная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Бумажная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6679</Words>
  <Application>Microsoft Office PowerPoint</Application>
  <PresentationFormat>Экран (16:9)</PresentationFormat>
  <Paragraphs>1271</Paragraphs>
  <Slides>72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72</vt:i4>
      </vt:variant>
    </vt:vector>
  </HeadingPairs>
  <TitlesOfParts>
    <vt:vector size="75" baseType="lpstr">
      <vt:lpstr>Тема Office</vt:lpstr>
      <vt:lpstr>Acrobat Document</vt:lpstr>
      <vt:lpstr>Документ</vt:lpstr>
      <vt:lpstr>Презентация PowerPoint</vt:lpstr>
      <vt:lpstr>ОСНОВНЫЕ ТЕРМИНЫ</vt:lpstr>
      <vt:lpstr>ОСНОВНЫЕ ТЕРМИНЫ</vt:lpstr>
      <vt:lpstr>От отдельных проектов – к единой модели поликлиники с акцентами на доступность и качество медицинской помощи,  экономию ресурсов через критерии «Новой модели медицинской организации»</vt:lpstr>
      <vt:lpstr>КРИТЕРИИ НОВОЙ МОДЕЛИ МЕДИЦИНСКОЙ ОРГАНИЗАЦИИ, ОКАЗЫВАЮЩЕЙ ПЕРВИЧНУЮ МЕДИКО-САНИТАРНУЮ ПОМОЩЬ </vt:lpstr>
      <vt:lpstr>Критерий №1 Управление потоками пациентов </vt:lpstr>
      <vt:lpstr>Презентация PowerPoint</vt:lpstr>
      <vt:lpstr>Презентация PowerPoint</vt:lpstr>
      <vt:lpstr>КРИТЕРИИ НОВОЙ МОДЕЛИ МЕДИЦИНСКОЙ ОРГАНИЗАЦИИ, ОКАЗЫВАЮЩЕЙ ПЕРВИЧНУЮ МЕДИКО-САНИТАРНУЮ ПОМОЩЬ </vt:lpstr>
      <vt:lpstr>КРИТЕРИИ НОВОЙ МОДЕЛИ МЕДИЦИНСКОЙ ОРГАНИЗАЦИИ, ОКАЗЫВАЮЩЕЙ ПЕРВИЧНУЮ МЕДИКО-САНИТАРНУЮ ПОМОЩЬ </vt:lpstr>
      <vt:lpstr>Презентация PowerPoint</vt:lpstr>
      <vt:lpstr>Презентация PowerPoint</vt:lpstr>
      <vt:lpstr>Паспорт проекта</vt:lpstr>
      <vt:lpstr>КРИТЕРИИ НОВОЙ МОДЕЛИ МЕДИЦИНСКОЙ ОРГАНИЗАЦИИ, ОКАЗЫВАЮЩЕЙ ПЕРВИЧНУЮ МЕДИКО-САНИТАРНУЮ ПОМОЩЬ </vt:lpstr>
      <vt:lpstr>ЗОНА КОМФОРТНОГО ОЖИДАНИЯ</vt:lpstr>
      <vt:lpstr>ЗОНА КОМФОРТНОГО ОЖИДАНИЯ</vt:lpstr>
      <vt:lpstr>ЗОНА КОМФОРТНОГО ОЖИДАНИЯ</vt:lpstr>
      <vt:lpstr>ЗОНА КОМФОРТНОГО ОЖИДАНИЯ</vt:lpstr>
      <vt:lpstr>КРИТЕРИИ НОВОЙ МОДЕЛИ МЕДИЦИНСКОЙ ОРГАНИЗАЦИИ,  ОКАЗЫВАЮЩЕЙ ПЕРВИЧНУЮ МЕДИКО-САНИТАРНУЮ ПОМОЩЬ</vt:lpstr>
      <vt:lpstr>СИСТЕМА НАВИГАЦИИ</vt:lpstr>
      <vt:lpstr>СИСТЕМА НАВИГАЦИИ</vt:lpstr>
      <vt:lpstr>СИСТЕМА НАВИГАЦИИ</vt:lpstr>
      <vt:lpstr>СИСТЕМА НАВИГАЦИИ</vt:lpstr>
      <vt:lpstr>СИСТЕМА НАВИГАЦИИ</vt:lpstr>
      <vt:lpstr>СИСТЕМА НАВИГАЦИИ</vt:lpstr>
      <vt:lpstr>КРИТЕРИИ НОВОЙ МОДЕЛИ МЕДИЦИНСКОЙ ОРГАНИЗАЦИИ,  ОКАЗЫВАЮЩЕЙ ПЕРВИЧНУЮ МЕДИКО-САНИТАРНУЮ ПОМОЩЬ </vt:lpstr>
      <vt:lpstr>ОРГАНИЗАЦИЯ РАБОЧИХ МЕСТ ПО СИСТЕМЕ 5S</vt:lpstr>
      <vt:lpstr>ОРГАНИЗАЦИЯ РАБОЧИХ МЕСТ ПО СИСТЕМЕ 5S</vt:lpstr>
      <vt:lpstr>ОРГАНИЗАЦИЯ РАБОЧИХ МЕСТ ПО СИСТЕМЕ 5S</vt:lpstr>
      <vt:lpstr>ОРГАНИЗАЦИЯ РАБОЧИХ МЕСТ ПО СИСТЕМЕ 5S</vt:lpstr>
      <vt:lpstr>ОРГАНИЗАЦИЯ РАБОЧИХ МЕСТ ПО СИСТЕМЕ 5S</vt:lpstr>
      <vt:lpstr>ОРГАНИЗАЦИЯ РАБОЧИХ МЕСТ ПО СИСТЕМЕ 5S</vt:lpstr>
      <vt:lpstr>КРИТЕРИИ НОВОЙ МОДЕЛИ МЕДИЦИНСКОЙ ОРГАНИЗАЦИИ,  ОКАЗЫВАЮЩЕЙ ПЕРВИЧНУЮ МЕДИКО-САНИТАРНУЮ ПОМОЩЬ </vt:lpstr>
      <vt:lpstr>ХАРАКТЕРИСТИКА ЭЛЕМЕНТОВ СИСТЕМЫ ИНФОРМИРОВАНИЯ И ТРЕБОВАНИЯ К НИМ</vt:lpstr>
      <vt:lpstr>ХАРАКТЕРИСТИКА ЭЛЕМЕНТОВ СИСТЕМЫ ИНФОРМИРОВАНИЯ И ТРЕБОВАНИЯ К НИМ</vt:lpstr>
      <vt:lpstr>ХАРАКТЕРИСТИКА ЭЛЕМЕНТОВ СИСТЕМЫ ИНФОРМИРОВАНИЯ И ТРЕБОВАНИЯ К НИМ</vt:lpstr>
      <vt:lpstr>ХАРАКТЕРИСТИКА ЭЛЕМЕНТОВ СИСТЕМЫ ИНФОРМИРОВАНИЯ И ТРЕБОВАНИЯ К НИМ</vt:lpstr>
      <vt:lpstr>КРИТЕРИИ НОВОЙ МОДЕЛИ МЕДИЦИНСКОЙ ОРГАНИЗАЦИИ,  ОКАЗЫВАЮЩЕЙ ПЕРВИЧНУЮ МЕДИКО-САНИТАРНУЮ ПОМОЩЬ </vt:lpstr>
      <vt:lpstr>Критерий № 3 Управление запасами</vt:lpstr>
      <vt:lpstr>КРИТЕРИИ НОВОЙ МОДЕЛИ МЕДИЦИНСКОЙ ОРГАНИЗАЦИИ,  ОКАЗЫВАЮЩЕЙ ПЕРВИЧНУЮ МЕДИКО-САНИТАРНУЮ ПОМОЩЬ </vt:lpstr>
      <vt:lpstr>ОТДЕЛЬНЫЕ КАТЕГОРИИ МАТЕРИАЛЬНЫХ ЗАПАСОВ</vt:lpstr>
      <vt:lpstr>Презентация PowerPoint</vt:lpstr>
      <vt:lpstr>Презентация PowerPoint</vt:lpstr>
      <vt:lpstr>КРИТЕРИИ НОВОЙ МОДЕЛИ МЕДИЦИНСКОЙ ОРГАНИЗАЦИИ,  ОКАЗЫВАЮЩЕЙ ПЕРВИЧНУЮ МЕДИКО-САНИТАРНУЮ ПОМОЩЬ </vt:lpstr>
      <vt:lpstr>СТАНДАРТИЗАЦИЯ ПРОЦЕССОВ</vt:lpstr>
      <vt:lpstr>СТАНДАРТИЗАЦИЯ ПРОЦЕССОВ</vt:lpstr>
      <vt:lpstr>КРИТЕРИИ НОВОЙ МОДЕЛИ МЕДИЦИНСКОЙ ОРГАНИЗАЦИИ,  ОКАЗЫВАЮЩЕЙ ПЕРВИЧНУЮ МЕДИКО-САНИТАРНУЮ ПОМОЩЬ </vt:lpstr>
      <vt:lpstr>КРИТЕРИИ НОВОЙ МОДЕЛИ МЕДИЦИНСКОЙ ОРГАНИЗАЦИИ,  ОКАЗЫВАЮЩЕЙ ПЕРВИЧНУЮ МЕДИКО-САНИТАРНУЮ ПОМОЩЬ </vt:lpstr>
      <vt:lpstr>Время добавления ценности на приеме пациентов врачом</vt:lpstr>
      <vt:lpstr>КРИТЕРИИ НОВОЙ МОДЕЛИ МЕДИЦИНСКОЙ ОРГАНИЗАЦИИ,  ОКАЗЫВАЮЩЕЙ ПЕРВИЧНУЮ МЕДИКО-САНИТАРНУЮ ПОМОЩЬ </vt:lpstr>
      <vt:lpstr>Выравнивание нагрузки между сотрудниками в процессе трудовой деятельности в одном рабочем помещении</vt:lpstr>
      <vt:lpstr>КРИТЕРИИ НОВОЙ МОДЕЛИ МЕДИЦИНСКОЙ ОРГАНИЗАЦИИ,  ОКАЗЫВАЮЩЕЙ ПЕРВИЧНУЮ МЕДИКО-САНИТАРНУЮ ПОМОЩЬ </vt:lpstr>
      <vt:lpstr>РАСЧЕТ ПОКАЗАТЕЛЕЙ, ОТРАЖАЮЩИХ ФИНАНСОВЫЕ ПОТЕРИ ПО РЕЗУЛЬТАТАМ МЕДИКО-ЭКОНОМИЧЕСКОГО КОНТРОЛЯ, МЕДИКО-ЭКОНОМИЧЕСКОЙ ЭКСПЕРТИЗЫ, ЭКСПЕРТИЗЫ КАЧЕСТВА МЕДИЦИНСКОЙ ПОМОЩИ</vt:lpstr>
      <vt:lpstr>Презентация PowerPoint</vt:lpstr>
      <vt:lpstr>КРИТЕРИИ НОВОЙ МОДЕЛИ МЕДИЦИНСКОЙ ОРГАНИЗАЦИИ,  ОКАЗЫВАЮЩЕЙ ПЕРВИЧНУЮ МЕДИКО-САНИТАРНУЮ ПОМОЩЬ </vt:lpstr>
      <vt:lpstr>Обеспечение амбулаторного приема плановых пациентов врачами строго по времени и по предварительной записи </vt:lpstr>
      <vt:lpstr>КРИТЕРИИ НОВОЙ МОДЕЛИ МЕДИЦИНСКОЙ ОРГАНИЗАЦИИ,  ОКАЗЫВАЮЩЕЙ ПЕРВИЧНУЮ МЕДИКО-САНИТАРНУЮ ПОМОЩЬ </vt:lpstr>
      <vt:lpstr>КРИТЕРИИ НОВОЙ МОДЕЛИ МЕДИЦИНСКОЙ ОРГАНИЗАЦИИ,  ОКАЗЫВАЮЩЕЙ ПЕРВИЧНУЮ МЕДИКО-САНИТАРНУЮ ПОМОЩЬ </vt:lpstr>
      <vt:lpstr>ЛУЧШИЙ ПРОЕКТ, РЕАЛИЗОВАННЫЙ В 2018 ГОДУ В РСО-АЛАНИЯ: «СОВЕРШЕНСТВОВАНИЕ ПРОФИЛАКТИЧЕСКОЙ РАБОТЫ. СОЗДАНИЕ ОТДЕЛЕНИЯ МЕДИЦИНСКОЙ ПРОФИЛАКТИКИ» В ГБУЗ «ПОЛИКЛИНИКА №1»</vt:lpstr>
      <vt:lpstr>ЛУЧШИЙ ПРОЕКТ, РЕАЛИЗОВАННЫЙ В 2018 ГОДУ В РСО-АЛАНИЯ: «СОВЕРШЕНСТВОВАНИЕ ПРОФИЛАКТИЧЕСКОЙ РАБОТЫ. СОЗДАНИЕ ОТДЕЛЕНИЯ МЕДИЦИНСКОЙ ПРОФИЛАКТИКИ» В ГБУЗ «ПОЛИКЛИНИКА №1»</vt:lpstr>
      <vt:lpstr>КРИТЕРИИ НОВОЙ МОДЕЛИ МЕДИЦИНСКОЙ ОРГАНИЗАЦИИ,  ОКАЗЫВАЮЩЕЙ ПЕРВИЧНУЮ МЕДИКО-САНИТАРНУЮ ПОМОЩЬ </vt:lpstr>
      <vt:lpstr>Вовлеченность руководителей медицинских организаций и их заместителей во внедрение бережливых технологий</vt:lpstr>
      <vt:lpstr>КРИТЕРИИ НОВОЙ МОДЕЛИ МЕДИЦИНСКОЙ ОРГАНИЗАЦИИ,  ОКАЗЫВАЮЩЕЙ ПЕРВИЧНУЮ МЕДИКО-САНИТАРНУЮ ПОМОЩЬ </vt:lpstr>
      <vt:lpstr>КРИТЕРИИ НОВОЙ МОДЕЛИ МЕДИЦИНСКОЙ ОРГАНИЗАЦИИ,  ОКАЗЫВАЮЩЕЙ ПЕРВИЧНУЮ МЕДИКО-САНИТАРНУЮ ПОМОЩЬ </vt:lpstr>
      <vt:lpstr>Визуальное управление процессами       </vt:lpstr>
      <vt:lpstr>Визуальное управление процессами       </vt:lpstr>
      <vt:lpstr>КРИТЕРИИ НОВОЙ МОДЕЛИ МЕДИЦИНСКОЙ ОРГАНИЗАЦИИ,  ОКАЗЫВАЮЩЕЙ ПЕРВИЧНУЮ МЕДИКО-САНИТАРНУЮ ПОМОЩЬ </vt:lpstr>
      <vt:lpstr>ПРОИЗВОДСТВЕННАЯ НАГРУЗКА ОБОРУДОВАНИЯ</vt:lpstr>
      <vt:lpstr>Производственная нагрузка оборудования (далее – ПН) </vt:lpstr>
      <vt:lpstr>Производственная нагрузка оборудования (далее – ПН) 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Konstantin Kalikin</dc:creator>
  <cp:lastModifiedBy>Удотова Екатерина Сергеевна</cp:lastModifiedBy>
  <cp:revision>174</cp:revision>
  <dcterms:created xsi:type="dcterms:W3CDTF">2019-04-13T06:25:27Z</dcterms:created>
  <dcterms:modified xsi:type="dcterms:W3CDTF">2019-05-21T05:04:51Z</dcterms:modified>
</cp:coreProperties>
</file>