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1"/>
  </p:notesMasterIdLst>
  <p:sldIdLst>
    <p:sldId id="314" r:id="rId2"/>
    <p:sldId id="315" r:id="rId3"/>
    <p:sldId id="316" r:id="rId4"/>
    <p:sldId id="317" r:id="rId5"/>
    <p:sldId id="318" r:id="rId6"/>
    <p:sldId id="319" r:id="rId7"/>
    <p:sldId id="320" r:id="rId8"/>
    <p:sldId id="321" r:id="rId9"/>
    <p:sldId id="322" r:id="rId10"/>
    <p:sldId id="323" r:id="rId11"/>
    <p:sldId id="324" r:id="rId12"/>
    <p:sldId id="325" r:id="rId13"/>
    <p:sldId id="326" r:id="rId14"/>
    <p:sldId id="327" r:id="rId15"/>
    <p:sldId id="328" r:id="rId16"/>
    <p:sldId id="329" r:id="rId17"/>
    <p:sldId id="330" r:id="rId18"/>
    <p:sldId id="331" r:id="rId19"/>
    <p:sldId id="332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268" autoAdjust="0"/>
  </p:normalViewPr>
  <p:slideViewPr>
    <p:cSldViewPr>
      <p:cViewPr varScale="1">
        <p:scale>
          <a:sx n="64" d="100"/>
          <a:sy n="64" d="100"/>
        </p:scale>
        <p:origin x="90" y="59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D1A79C-BCF4-4F24-B904-7500040B8AC7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8B66AE-5FF6-4C13-A75E-30F01C6908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357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945FE02-1318-4BA3-AEA5-61E300F2E8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ACA57F4-EDD8-4F9C-8C50-C02FC5262A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9496" y="12509"/>
            <a:ext cx="9073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51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945FE02-1318-4BA3-AEA5-61E300F2E8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55E5C5E-CC03-407E-A733-0B17B81E0F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1" r="12791"/>
          <a:stretch/>
        </p:blipFill>
        <p:spPr>
          <a:xfrm>
            <a:off x="1559496" y="0"/>
            <a:ext cx="9073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565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945FE02-1318-4BA3-AEA5-61E300F2E8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4083319-610A-41A8-9A59-2E559F530607}"/>
              </a:ext>
            </a:extLst>
          </p:cNvPr>
          <p:cNvSpPr/>
          <p:nvPr/>
        </p:nvSpPr>
        <p:spPr>
          <a:xfrm>
            <a:off x="443371" y="-16921"/>
            <a:ext cx="11305256" cy="40011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Поток создания ценности, сокращение потерь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CF0EAA9E-41D1-4092-A724-174B5356358F}"/>
              </a:ext>
            </a:extLst>
          </p:cNvPr>
          <p:cNvSpPr/>
          <p:nvPr/>
        </p:nvSpPr>
        <p:spPr>
          <a:xfrm>
            <a:off x="443372" y="-9832"/>
            <a:ext cx="11305256" cy="40011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Акушер-гинеколог Григорий </a:t>
            </a:r>
            <a:r>
              <a:rPr lang="ru-RU" sz="2000" b="1" dirty="0" err="1"/>
              <a:t>Пенжоян</a:t>
            </a:r>
            <a:r>
              <a:rPr lang="ru-RU" sz="2000" b="1" dirty="0"/>
              <a:t> о самом главном в медицине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D4A29B9-0059-43CE-BC25-D000DC5DB746}"/>
              </a:ext>
            </a:extLst>
          </p:cNvPr>
          <p:cNvSpPr/>
          <p:nvPr/>
        </p:nvSpPr>
        <p:spPr>
          <a:xfrm>
            <a:off x="11136560" y="6205678"/>
            <a:ext cx="857997" cy="4616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</a:rPr>
              <a:t>2:26</a:t>
            </a:r>
            <a:endParaRPr lang="ru-RU" sz="20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99C0545-79F3-48E7-B11D-868F1212023E}"/>
              </a:ext>
            </a:extLst>
          </p:cNvPr>
          <p:cNvSpPr/>
          <p:nvPr/>
        </p:nvSpPr>
        <p:spPr>
          <a:xfrm>
            <a:off x="119336" y="2564904"/>
            <a:ext cx="1728192" cy="64633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Вовлеченность персонала</a:t>
            </a:r>
          </a:p>
        </p:txBody>
      </p:sp>
      <p:pic>
        <p:nvPicPr>
          <p:cNvPr id="7" name="7____Пенжоян _ почему у медиков должна быть самая высокая зарплата">
            <a:hlinkClick r:id="" action="ppaction://media"/>
            <a:extLst>
              <a:ext uri="{FF2B5EF4-FFF2-40B4-BE49-F238E27FC236}">
                <a16:creationId xmlns:a16="http://schemas.microsoft.com/office/drawing/2014/main" xmlns="" id="{35F5D6E7-458E-46E4-A3DC-07314D6915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8441" y="407199"/>
            <a:ext cx="8597688" cy="6460633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1247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945FE02-1318-4BA3-AEA5-61E300F2E8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4083319-610A-41A8-9A59-2E559F530607}"/>
              </a:ext>
            </a:extLst>
          </p:cNvPr>
          <p:cNvSpPr/>
          <p:nvPr/>
        </p:nvSpPr>
        <p:spPr>
          <a:xfrm>
            <a:off x="443371" y="-16921"/>
            <a:ext cx="11305256" cy="40011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Поток создания ценности, сокращение потерь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CF0EAA9E-41D1-4092-A724-174B5356358F}"/>
              </a:ext>
            </a:extLst>
          </p:cNvPr>
          <p:cNvSpPr/>
          <p:nvPr/>
        </p:nvSpPr>
        <p:spPr>
          <a:xfrm>
            <a:off x="443372" y="-9832"/>
            <a:ext cx="11305256" cy="40011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Кардиохирург Александр Мясников о том, как повлиять на персонал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D4A29B9-0059-43CE-BC25-D000DC5DB746}"/>
              </a:ext>
            </a:extLst>
          </p:cNvPr>
          <p:cNvSpPr/>
          <p:nvPr/>
        </p:nvSpPr>
        <p:spPr>
          <a:xfrm>
            <a:off x="11136560" y="6205678"/>
            <a:ext cx="857997" cy="4616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</a:rPr>
              <a:t>0:57</a:t>
            </a:r>
            <a:endParaRPr lang="ru-RU" sz="20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99C0545-79F3-48E7-B11D-868F1212023E}"/>
              </a:ext>
            </a:extLst>
          </p:cNvPr>
          <p:cNvSpPr/>
          <p:nvPr/>
        </p:nvSpPr>
        <p:spPr>
          <a:xfrm>
            <a:off x="119336" y="2564904"/>
            <a:ext cx="1728192" cy="64633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Вовлеченность персонала</a:t>
            </a:r>
          </a:p>
        </p:txBody>
      </p:sp>
      <p:pic>
        <p:nvPicPr>
          <p:cNvPr id="2" name="8___Мясников___Как повлиять на персонал">
            <a:hlinkClick r:id="" action="ppaction://media"/>
            <a:extLst>
              <a:ext uri="{FF2B5EF4-FFF2-40B4-BE49-F238E27FC236}">
                <a16:creationId xmlns:a16="http://schemas.microsoft.com/office/drawing/2014/main" xmlns="" id="{A6424D83-9930-4D51-9B0E-9E3914975F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2438" y="397367"/>
            <a:ext cx="8607122" cy="6467722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697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945FE02-1318-4BA3-AEA5-61E300F2E8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A169BAB4-D515-4984-8311-49F65F534C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 t="30978" b="7072"/>
          <a:stretch/>
        </p:blipFill>
        <p:spPr>
          <a:xfrm>
            <a:off x="55475" y="1772816"/>
            <a:ext cx="12081048" cy="424847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29211AA-72B4-44F1-B6F5-72FBC7A48EC5}"/>
              </a:ext>
            </a:extLst>
          </p:cNvPr>
          <p:cNvSpPr txBox="1"/>
          <p:nvPr/>
        </p:nvSpPr>
        <p:spPr>
          <a:xfrm>
            <a:off x="2135559" y="116632"/>
            <a:ext cx="792088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Влияние фактора неопределенности на инновационность персонала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="" xmlns:a16="http://schemas.microsoft.com/office/drawing/2014/main" id="{5D2E9501-ABBB-4546-9737-DF44ABD2294E}"/>
              </a:ext>
            </a:extLst>
          </p:cNvPr>
          <p:cNvSpPr/>
          <p:nvPr/>
        </p:nvSpPr>
        <p:spPr>
          <a:xfrm>
            <a:off x="10272464" y="5417919"/>
            <a:ext cx="576064" cy="57606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814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945FE02-1318-4BA3-AEA5-61E300F2E8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A441EBB-B3FA-4DEE-983A-A430FCA58F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" t="6828" r="1250" b="13373"/>
          <a:stretch/>
        </p:blipFill>
        <p:spPr>
          <a:xfrm>
            <a:off x="47326" y="1052736"/>
            <a:ext cx="12097345" cy="558370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03CFCA5-B9EA-483A-9444-C61C98D9398C}"/>
              </a:ext>
            </a:extLst>
          </p:cNvPr>
          <p:cNvSpPr txBox="1"/>
          <p:nvPr/>
        </p:nvSpPr>
        <p:spPr>
          <a:xfrm>
            <a:off x="2135559" y="116632"/>
            <a:ext cx="792088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Обзор мнений руководителей, высказанных в ходе обсуждений вовлеченности и корпоративной культуры</a:t>
            </a:r>
          </a:p>
        </p:txBody>
      </p:sp>
    </p:spTree>
    <p:extLst>
      <p:ext uri="{BB962C8B-B14F-4D97-AF65-F5344CB8AC3E}">
        <p14:creationId xmlns:p14="http://schemas.microsoft.com/office/powerpoint/2010/main" val="3207069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945FE02-1318-4BA3-AEA5-61E300F2E8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A169BAB4-D515-4984-8311-49F65F534C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 t="30978" b="7072"/>
          <a:stretch/>
        </p:blipFill>
        <p:spPr>
          <a:xfrm>
            <a:off x="55475" y="1772816"/>
            <a:ext cx="12081048" cy="424847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29211AA-72B4-44F1-B6F5-72FBC7A48EC5}"/>
              </a:ext>
            </a:extLst>
          </p:cNvPr>
          <p:cNvSpPr txBox="1"/>
          <p:nvPr/>
        </p:nvSpPr>
        <p:spPr>
          <a:xfrm>
            <a:off x="2135559" y="116632"/>
            <a:ext cx="792088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Влияние фактора неопределенности на инновационность персонала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="" xmlns:a16="http://schemas.microsoft.com/office/drawing/2014/main" id="{5D2E9501-ABBB-4546-9737-DF44ABD2294E}"/>
              </a:ext>
            </a:extLst>
          </p:cNvPr>
          <p:cNvSpPr/>
          <p:nvPr/>
        </p:nvSpPr>
        <p:spPr>
          <a:xfrm>
            <a:off x="1199456" y="5373216"/>
            <a:ext cx="576064" cy="57606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821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945FE02-1318-4BA3-AEA5-61E300F2E8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D6628CDF-EA80-46C7-8BCB-8CD100E2FE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52" y="1340768"/>
            <a:ext cx="12072093" cy="534748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A06D16C-6C97-4764-BF42-D4FEE0F99F40}"/>
              </a:ext>
            </a:extLst>
          </p:cNvPr>
          <p:cNvSpPr txBox="1"/>
          <p:nvPr/>
        </p:nvSpPr>
        <p:spPr>
          <a:xfrm>
            <a:off x="2135559" y="116632"/>
            <a:ext cx="792088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Инновации и опции</a:t>
            </a:r>
          </a:p>
        </p:txBody>
      </p:sp>
    </p:spTree>
    <p:extLst>
      <p:ext uri="{BB962C8B-B14F-4D97-AF65-F5344CB8AC3E}">
        <p14:creationId xmlns:p14="http://schemas.microsoft.com/office/powerpoint/2010/main" val="551984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945FE02-1318-4BA3-AEA5-61E300F2E8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B1F1EAA-0E06-459A-B4D3-264454A8AC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" t="27828" r="1250" b="7073"/>
          <a:stretch/>
        </p:blipFill>
        <p:spPr>
          <a:xfrm>
            <a:off x="131675" y="1772816"/>
            <a:ext cx="11928648" cy="446449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A28A6A4-C8EB-4FE8-8F6E-A9BB7D9315E8}"/>
              </a:ext>
            </a:extLst>
          </p:cNvPr>
          <p:cNvSpPr txBox="1"/>
          <p:nvPr/>
        </p:nvSpPr>
        <p:spPr>
          <a:xfrm>
            <a:off x="2135559" y="116632"/>
            <a:ext cx="792088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Источник </a:t>
            </a:r>
            <a:r>
              <a:rPr lang="ru-RU" sz="2000" dirty="0" err="1"/>
              <a:t>лоферства</a:t>
            </a:r>
            <a:r>
              <a:rPr lang="ru-RU" sz="2000" dirty="0"/>
              <a:t> – прогресс и социально-философская фантастика</a:t>
            </a:r>
          </a:p>
        </p:txBody>
      </p:sp>
    </p:spTree>
    <p:extLst>
      <p:ext uri="{BB962C8B-B14F-4D97-AF65-F5344CB8AC3E}">
        <p14:creationId xmlns:p14="http://schemas.microsoft.com/office/powerpoint/2010/main" val="4031047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945FE02-1318-4BA3-AEA5-61E300F2E8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B3EACFC-95D1-458F-8566-F2FAD920D89B}"/>
              </a:ext>
            </a:extLst>
          </p:cNvPr>
          <p:cNvSpPr txBox="1"/>
          <p:nvPr/>
        </p:nvSpPr>
        <p:spPr>
          <a:xfrm>
            <a:off x="2135559" y="116632"/>
            <a:ext cx="792088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Основной вопрос о вовлеченности …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D36F131-4C8A-416F-A456-D55DD78C75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032" y="1556792"/>
            <a:ext cx="11917934" cy="453650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72162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945FE02-1318-4BA3-AEA5-61E300F2E8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4083319-610A-41A8-9A59-2E559F530607}"/>
              </a:ext>
            </a:extLst>
          </p:cNvPr>
          <p:cNvSpPr/>
          <p:nvPr/>
        </p:nvSpPr>
        <p:spPr>
          <a:xfrm>
            <a:off x="443371" y="-16921"/>
            <a:ext cx="11305256" cy="40011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Поток создания ценности, сокращение потерь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CF0EAA9E-41D1-4092-A724-174B5356358F}"/>
              </a:ext>
            </a:extLst>
          </p:cNvPr>
          <p:cNvSpPr/>
          <p:nvPr/>
        </p:nvSpPr>
        <p:spPr>
          <a:xfrm>
            <a:off x="443372" y="-9832"/>
            <a:ext cx="11305256" cy="40011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Кардиохирург Александр Мясников о медицине будущего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D4A29B9-0059-43CE-BC25-D000DC5DB746}"/>
              </a:ext>
            </a:extLst>
          </p:cNvPr>
          <p:cNvSpPr/>
          <p:nvPr/>
        </p:nvSpPr>
        <p:spPr>
          <a:xfrm>
            <a:off x="11136560" y="6205678"/>
            <a:ext cx="857997" cy="4616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</a:rPr>
              <a:t>1:27</a:t>
            </a:r>
            <a:endParaRPr lang="ru-RU" sz="20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99C0545-79F3-48E7-B11D-868F1212023E}"/>
              </a:ext>
            </a:extLst>
          </p:cNvPr>
          <p:cNvSpPr/>
          <p:nvPr/>
        </p:nvSpPr>
        <p:spPr>
          <a:xfrm>
            <a:off x="119336" y="2564904"/>
            <a:ext cx="1728192" cy="36933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/>
              <a:t>Кайдзен</a:t>
            </a:r>
          </a:p>
        </p:txBody>
      </p:sp>
      <p:pic>
        <p:nvPicPr>
          <p:cNvPr id="7" name="9____ Мясников _ о медицине будущего">
            <a:hlinkClick r:id="" action="ppaction://media"/>
            <a:extLst>
              <a:ext uri="{FF2B5EF4-FFF2-40B4-BE49-F238E27FC236}">
                <a16:creationId xmlns:a16="http://schemas.microsoft.com/office/drawing/2014/main" xmlns="" id="{9711E2ED-9DC0-4D3C-9E7D-34F86DC9F2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7156" y="407199"/>
            <a:ext cx="8597688" cy="6460633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3881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945FE02-1318-4BA3-AEA5-61E300F2E8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943FF9E-E2D6-4E7E-80FE-0DA3970F25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9496" y="4936"/>
            <a:ext cx="9073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03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945FE02-1318-4BA3-AEA5-61E300F2E8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F38820D-74BB-411C-8D87-7AC44A5BF3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9495" y="0"/>
            <a:ext cx="90730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221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945FE02-1318-4BA3-AEA5-61E300F2E8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0A9D9A7-1198-4BD1-880D-9872739BA2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9496" y="0"/>
            <a:ext cx="9073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424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945FE02-1318-4BA3-AEA5-61E300F2E8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79E0E65-6453-4EF3-8B16-811BF436D7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9495" y="0"/>
            <a:ext cx="90730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763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945FE02-1318-4BA3-AEA5-61E300F2E8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1DEBD04-7C08-42D3-8959-03D6C5A58B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9496" y="0"/>
            <a:ext cx="9073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437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945FE02-1318-4BA3-AEA5-61E300F2E8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9AFD8D7-BD31-48AF-B91D-A7C07D867D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9495" y="0"/>
            <a:ext cx="90730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0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945FE02-1318-4BA3-AEA5-61E300F2E8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25B70C0-EE25-4A11-9839-4B955003D2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9496" y="0"/>
            <a:ext cx="9073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28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945FE02-1318-4BA3-AEA5-61E300F2E8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992D1D1-1A7D-4344-A040-EE79E81D82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9496" y="0"/>
            <a:ext cx="9073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899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4286</TotalTime>
  <Words>89</Words>
  <Application>Microsoft Office PowerPoint</Application>
  <PresentationFormat>Широкоэкранный</PresentationFormat>
  <Paragraphs>18</Paragraphs>
  <Slides>19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2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 h</dc:creator>
  <cp:lastModifiedBy>KVS</cp:lastModifiedBy>
  <cp:revision>145</cp:revision>
  <dcterms:created xsi:type="dcterms:W3CDTF">2017-10-14T14:36:12Z</dcterms:created>
  <dcterms:modified xsi:type="dcterms:W3CDTF">2018-05-30T11:38:11Z</dcterms:modified>
</cp:coreProperties>
</file>