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rts/chart5.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7" r:id="rId3"/>
    <p:sldId id="261" r:id="rId4"/>
    <p:sldId id="263" r:id="rId5"/>
    <p:sldId id="265" r:id="rId6"/>
    <p:sldId id="267" r:id="rId7"/>
    <p:sldId id="269" r:id="rId8"/>
    <p:sldId id="271" r:id="rId9"/>
    <p:sldId id="273" r:id="rId10"/>
    <p:sldId id="275" r:id="rId11"/>
    <p:sldId id="277" r:id="rId12"/>
    <p:sldId id="279" r:id="rId13"/>
    <p:sldId id="281" r:id="rId14"/>
    <p:sldId id="283" r:id="rId15"/>
    <p:sldId id="285" r:id="rId16"/>
    <p:sldId id="287" r:id="rId17"/>
    <p:sldId id="289" r:id="rId18"/>
    <p:sldId id="291" r:id="rId19"/>
    <p:sldId id="293" r:id="rId20"/>
    <p:sldId id="295" r:id="rId21"/>
    <p:sldId id="297" r:id="rId22"/>
    <p:sldId id="299" r:id="rId23"/>
    <p:sldId id="301" r:id="rId24"/>
    <p:sldId id="303" r:id="rId25"/>
    <p:sldId id="305" r:id="rId26"/>
    <p:sldId id="307" r:id="rId27"/>
    <p:sldId id="309" r:id="rId28"/>
    <p:sldId id="311" r:id="rId29"/>
    <p:sldId id="325" r:id="rId30"/>
    <p:sldId id="327"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9" r:id="rId44"/>
    <p:sldId id="331" r:id="rId45"/>
    <p:sldId id="333" r:id="rId46"/>
    <p:sldId id="337" r:id="rId47"/>
    <p:sldId id="339" r:id="rId48"/>
    <p:sldId id="341" r:id="rId49"/>
    <p:sldId id="343" r:id="rId50"/>
    <p:sldId id="348" r:id="rId51"/>
    <p:sldId id="350" r:id="rId52"/>
    <p:sldId id="352" r:id="rId53"/>
    <p:sldId id="354" r:id="rId54"/>
    <p:sldId id="355" r:id="rId55"/>
    <p:sldId id="361" r:id="rId56"/>
    <p:sldId id="357" r:id="rId57"/>
    <p:sldId id="359" r:id="rId58"/>
    <p:sldId id="363" r:id="rId59"/>
    <p:sldId id="366" r:id="rId60"/>
    <p:sldId id="365" r:id="rId61"/>
    <p:sldId id="368" r:id="rId62"/>
    <p:sldId id="370" r:id="rId63"/>
    <p:sldId id="372" r:id="rId64"/>
    <p:sldId id="374" r:id="rId65"/>
    <p:sldId id="376" r:id="rId66"/>
    <p:sldId id="378" r:id="rId67"/>
    <p:sldId id="380" r:id="rId68"/>
    <p:sldId id="382" r:id="rId69"/>
    <p:sldId id="384" r:id="rId70"/>
    <p:sldId id="386" r:id="rId71"/>
    <p:sldId id="390" r:id="rId72"/>
    <p:sldId id="387" r:id="rId73"/>
    <p:sldId id="388" r:id="rId74"/>
    <p:sldId id="392" r:id="rId75"/>
    <p:sldId id="394" r:id="rId76"/>
    <p:sldId id="398" r:id="rId77"/>
    <p:sldId id="400" r:id="rId78"/>
    <p:sldId id="403" r:id="rId79"/>
    <p:sldId id="402" r:id="rId80"/>
    <p:sldId id="404" r:id="rId81"/>
    <p:sldId id="405" r:id="rId82"/>
    <p:sldId id="409" r:id="rId83"/>
    <p:sldId id="407" r:id="rId84"/>
    <p:sldId id="410" r:id="rId8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21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8194444444444448E-2"/>
          <c:y val="0.10839429634221955"/>
          <c:w val="0.83144261264217001"/>
          <c:h val="0.84200867947923153"/>
        </c:manualLayout>
      </c:layout>
      <c:pie3DChart>
        <c:varyColors val="1"/>
        <c:ser>
          <c:idx val="0"/>
          <c:order val="0"/>
          <c:tx>
            <c:strRef>
              <c:f>Лист1!$B$1</c:f>
              <c:strCache>
                <c:ptCount val="1"/>
                <c:pt idx="0">
                  <c:v>ПРОЦЕНТЫ</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4"/>
                <c:pt idx="0">
                  <c:v>ХИРУРГИЯ </c:v>
                </c:pt>
                <c:pt idx="1">
                  <c:v>РЕАНИМАЦИЯ</c:v>
                </c:pt>
                <c:pt idx="2">
                  <c:v>АКУШЕРСТВО</c:v>
                </c:pt>
                <c:pt idx="3">
                  <c:v>ПРОЧИЕ</c:v>
                </c:pt>
              </c:strCache>
            </c:strRef>
          </c:cat>
          <c:val>
            <c:numRef>
              <c:f>Лист1!$B$2:$B$5</c:f>
              <c:numCache>
                <c:formatCode>General</c:formatCode>
                <c:ptCount val="4"/>
                <c:pt idx="0">
                  <c:v>53.120000000000012</c:v>
                </c:pt>
                <c:pt idx="1">
                  <c:v>21.87</c:v>
                </c:pt>
                <c:pt idx="2">
                  <c:v>15.62</c:v>
                </c:pt>
                <c:pt idx="3">
                  <c:v>9.3700000000000028</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0"/>
              <c:layout>
                <c:manualLayout>
                  <c:x val="2.5462018589958044E-2"/>
                  <c:y val="-0.20634246899395089"/>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9792022641465151E-2"/>
                  <c:y val="0.2091937863990177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2"/>
                <c:pt idx="0">
                  <c:v>отсутсвие дефектов</c:v>
                </c:pt>
                <c:pt idx="1">
                  <c:v>наличие дефектов</c:v>
                </c:pt>
              </c:strCache>
            </c:strRef>
          </c:cat>
          <c:val>
            <c:numRef>
              <c:f>Лист1!$B$2:$B$5</c:f>
              <c:numCache>
                <c:formatCode>0.00%</c:formatCode>
                <c:ptCount val="4"/>
                <c:pt idx="0">
                  <c:v>0.46800000000000008</c:v>
                </c:pt>
                <c:pt idx="1">
                  <c:v>0.53200000000000003</c:v>
                </c:pt>
              </c:numCache>
            </c:numRef>
          </c:val>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846115693905814E-3"/>
          <c:y val="0.10282984982336167"/>
          <c:w val="0.88978494623655913"/>
          <c:h val="0.84163473818646262"/>
        </c:manualLayout>
      </c:layout>
      <c:pie3DChart>
        <c:varyColors val="1"/>
        <c:ser>
          <c:idx val="0"/>
          <c:order val="0"/>
          <c:tx>
            <c:strRef>
              <c:f>Лист1!$B$1</c:f>
              <c:strCache>
                <c:ptCount val="1"/>
                <c:pt idx="0">
                  <c:v>Продажи</c:v>
                </c:pt>
              </c:strCache>
            </c:strRef>
          </c:tx>
          <c:spPr>
            <a:ln w="76200">
              <a:solidFill>
                <a:srgbClr val="C00000"/>
              </a:solidFill>
            </a:ln>
            <a:effectLst>
              <a:innerShdw blurRad="63500" dist="50800">
                <a:prstClr val="black">
                  <a:alpha val="50000"/>
                </a:prstClr>
              </a:innerShdw>
            </a:effectLst>
          </c:spPr>
          <c:dPt>
            <c:idx val="0"/>
            <c:bubble3D val="0"/>
            <c:spPr>
              <a:solidFill>
                <a:schemeClr val="accent1"/>
              </a:solidFill>
              <a:ln w="76200">
                <a:solidFill>
                  <a:srgbClr val="C00000"/>
                </a:solidFill>
              </a:ln>
              <a:effectLst>
                <a:innerShdw blurRad="63500" dist="50800">
                  <a:prstClr val="black">
                    <a:alpha val="50000"/>
                  </a:prstClr>
                </a:innerShdw>
              </a:effectLst>
              <a:sp3d contourW="76200">
                <a:contourClr>
                  <a:srgbClr val="C00000"/>
                </a:contourClr>
              </a:sp3d>
            </c:spPr>
          </c:dPt>
          <c:dPt>
            <c:idx val="1"/>
            <c:bubble3D val="0"/>
            <c:spPr>
              <a:solidFill>
                <a:schemeClr val="accent2"/>
              </a:solidFill>
              <a:ln w="76200">
                <a:solidFill>
                  <a:srgbClr val="C00000"/>
                </a:solidFill>
              </a:ln>
              <a:effectLst>
                <a:innerShdw blurRad="63500" dist="50800">
                  <a:prstClr val="black">
                    <a:alpha val="50000"/>
                  </a:prstClr>
                </a:innerShdw>
              </a:effectLst>
              <a:sp3d contourW="76200">
                <a:contourClr>
                  <a:srgbClr val="C00000"/>
                </a:contourClr>
              </a:sp3d>
            </c:spPr>
          </c:dPt>
          <c:dPt>
            <c:idx val="2"/>
            <c:bubble3D val="0"/>
            <c:spPr>
              <a:solidFill>
                <a:schemeClr val="accent3"/>
              </a:solidFill>
              <a:ln w="76200">
                <a:solidFill>
                  <a:srgbClr val="C00000"/>
                </a:solidFill>
              </a:ln>
              <a:effectLst>
                <a:innerShdw blurRad="63500" dist="50800">
                  <a:prstClr val="black">
                    <a:alpha val="50000"/>
                  </a:prstClr>
                </a:innerShdw>
              </a:effectLst>
              <a:sp3d contourW="76200">
                <a:contourClr>
                  <a:srgbClr val="C00000"/>
                </a:contourClr>
              </a:sp3d>
            </c:spPr>
          </c:dPt>
          <c:dPt>
            <c:idx val="3"/>
            <c:bubble3D val="0"/>
            <c:spPr>
              <a:solidFill>
                <a:schemeClr val="accent4"/>
              </a:solidFill>
              <a:ln w="76200">
                <a:solidFill>
                  <a:srgbClr val="C00000"/>
                </a:solidFill>
              </a:ln>
              <a:effectLst>
                <a:innerShdw blurRad="63500" dist="50800">
                  <a:prstClr val="black">
                    <a:alpha val="50000"/>
                  </a:prstClr>
                </a:innerShdw>
              </a:effectLst>
              <a:sp3d contourW="76200">
                <a:contourClr>
                  <a:srgbClr val="C00000"/>
                </a:contourClr>
              </a:sp3d>
            </c:spPr>
          </c:dPt>
          <c:dLbls>
            <c:dLbl>
              <c:idx val="0"/>
              <c:layout>
                <c:manualLayout>
                  <c:x val="0.22402273304546619"/>
                  <c:y val="3.1778843736486984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247946829227"/>
                  <c:y val="-7.7285224404420733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Лист1!$A$2:$A$5</c:f>
              <c:strCache>
                <c:ptCount val="2"/>
                <c:pt idx="0">
                  <c:v>дефекты повлиявшие на исход</c:v>
                </c:pt>
                <c:pt idx="1">
                  <c:v>дефекты не повлиявшие на исход</c:v>
                </c:pt>
              </c:strCache>
            </c:strRef>
          </c:cat>
          <c:val>
            <c:numRef>
              <c:f>Лист1!$B$2:$B$5</c:f>
              <c:numCache>
                <c:formatCode>General</c:formatCode>
                <c:ptCount val="4"/>
                <c:pt idx="0">
                  <c:v>12.1</c:v>
                </c:pt>
                <c:pt idx="1">
                  <c:v>89.9</c:v>
                </c:pt>
              </c:numCache>
            </c:numRef>
          </c:val>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657681554420122E-2"/>
          <c:y val="9.3833655078216213E-2"/>
          <c:w val="0.89956265119369727"/>
          <c:h val="0.70843408686817411"/>
        </c:manualLayout>
      </c:layout>
      <c:bar3DChart>
        <c:barDir val="col"/>
        <c:grouping val="clustered"/>
        <c:varyColors val="0"/>
        <c:ser>
          <c:idx val="0"/>
          <c:order val="0"/>
          <c:tx>
            <c:strRef>
              <c:f>Лист1!$B$1</c:f>
              <c:strCache>
                <c:ptCount val="1"/>
                <c:pt idx="0">
                  <c:v>экспертизы о правильности оказания медицинской помощи</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Лист1!$A$2:$A$10</c:f>
              <c:numCache>
                <c:formatCode>General</c:formatCode>
                <c:ptCount val="9"/>
                <c:pt idx="0">
                  <c:v>2007</c:v>
                </c:pt>
                <c:pt idx="1">
                  <c:v>2008</c:v>
                </c:pt>
                <c:pt idx="2">
                  <c:v>2009</c:v>
                </c:pt>
                <c:pt idx="3">
                  <c:v>2010</c:v>
                </c:pt>
                <c:pt idx="4">
                  <c:v>2012</c:v>
                </c:pt>
                <c:pt idx="5">
                  <c:v>2013</c:v>
                </c:pt>
                <c:pt idx="6">
                  <c:v>2014</c:v>
                </c:pt>
                <c:pt idx="7">
                  <c:v>2015</c:v>
                </c:pt>
                <c:pt idx="8">
                  <c:v>2016</c:v>
                </c:pt>
              </c:numCache>
            </c:numRef>
          </c:cat>
          <c:val>
            <c:numRef>
              <c:f>Лист1!$B$2:$B$10</c:f>
              <c:numCache>
                <c:formatCode>General</c:formatCode>
                <c:ptCount val="9"/>
                <c:pt idx="0">
                  <c:v>6</c:v>
                </c:pt>
                <c:pt idx="1">
                  <c:v>8</c:v>
                </c:pt>
                <c:pt idx="2">
                  <c:v>20</c:v>
                </c:pt>
                <c:pt idx="3">
                  <c:v>14</c:v>
                </c:pt>
                <c:pt idx="4">
                  <c:v>18</c:v>
                </c:pt>
                <c:pt idx="5">
                  <c:v>12</c:v>
                </c:pt>
                <c:pt idx="6">
                  <c:v>32</c:v>
                </c:pt>
                <c:pt idx="7">
                  <c:v>52</c:v>
                </c:pt>
                <c:pt idx="8">
                  <c:v>41</c:v>
                </c:pt>
              </c:numCache>
            </c:numRef>
          </c:val>
        </c:ser>
        <c:ser>
          <c:idx val="1"/>
          <c:order val="1"/>
          <c:tx>
            <c:strRef>
              <c:f>Лист1!$C$1</c:f>
              <c:strCache>
                <c:ptCount val="1"/>
                <c:pt idx="0">
                  <c:v>общее количество экспертиз по гражданским делам</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Лист1!$A$2:$A$10</c:f>
              <c:numCache>
                <c:formatCode>General</c:formatCode>
                <c:ptCount val="9"/>
                <c:pt idx="0">
                  <c:v>2007</c:v>
                </c:pt>
                <c:pt idx="1">
                  <c:v>2008</c:v>
                </c:pt>
                <c:pt idx="2">
                  <c:v>2009</c:v>
                </c:pt>
                <c:pt idx="3">
                  <c:v>2010</c:v>
                </c:pt>
                <c:pt idx="4">
                  <c:v>2012</c:v>
                </c:pt>
                <c:pt idx="5">
                  <c:v>2013</c:v>
                </c:pt>
                <c:pt idx="6">
                  <c:v>2014</c:v>
                </c:pt>
                <c:pt idx="7">
                  <c:v>2015</c:v>
                </c:pt>
                <c:pt idx="8">
                  <c:v>2016</c:v>
                </c:pt>
              </c:numCache>
            </c:numRef>
          </c:cat>
          <c:val>
            <c:numRef>
              <c:f>Лист1!$C$2:$C$10</c:f>
              <c:numCache>
                <c:formatCode>General</c:formatCode>
                <c:ptCount val="9"/>
                <c:pt idx="0">
                  <c:v>30</c:v>
                </c:pt>
                <c:pt idx="1">
                  <c:v>36</c:v>
                </c:pt>
                <c:pt idx="2">
                  <c:v>46</c:v>
                </c:pt>
                <c:pt idx="3">
                  <c:v>79</c:v>
                </c:pt>
                <c:pt idx="4">
                  <c:v>89</c:v>
                </c:pt>
                <c:pt idx="5">
                  <c:v>39</c:v>
                </c:pt>
                <c:pt idx="6">
                  <c:v>99</c:v>
                </c:pt>
                <c:pt idx="7">
                  <c:v>97</c:v>
                </c:pt>
                <c:pt idx="8">
                  <c:v>108</c:v>
                </c:pt>
              </c:numCache>
            </c:numRef>
          </c:val>
        </c:ser>
        <c:dLbls>
          <c:showLegendKey val="0"/>
          <c:showVal val="0"/>
          <c:showCatName val="0"/>
          <c:showSerName val="0"/>
          <c:showPercent val="0"/>
          <c:showBubbleSize val="0"/>
        </c:dLbls>
        <c:gapWidth val="65"/>
        <c:shape val="cylinder"/>
        <c:axId val="121887744"/>
        <c:axId val="121893632"/>
        <c:axId val="0"/>
      </c:bar3DChart>
      <c:catAx>
        <c:axId val="121887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21893632"/>
        <c:crosses val="autoZero"/>
        <c:auto val="1"/>
        <c:lblAlgn val="ctr"/>
        <c:lblOffset val="100"/>
        <c:noMultiLvlLbl val="0"/>
      </c:catAx>
      <c:valAx>
        <c:axId val="1218936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12188774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Лист1!$A$2:$A$5</c:f>
              <c:strCache>
                <c:ptCount val="2"/>
                <c:pt idx="0">
                  <c:v>2012 год</c:v>
                </c:pt>
                <c:pt idx="1">
                  <c:v>2017 год</c:v>
                </c:pt>
              </c:strCache>
            </c:strRef>
          </c:cat>
          <c:val>
            <c:numRef>
              <c:f>Лист1!$B$2:$B$5</c:f>
              <c:numCache>
                <c:formatCode>General</c:formatCode>
                <c:ptCount val="4"/>
                <c:pt idx="0">
                  <c:v>2100</c:v>
                </c:pt>
                <c:pt idx="1">
                  <c:v>6050</c:v>
                </c:pt>
              </c:numCache>
            </c:numRef>
          </c:val>
        </c:ser>
        <c:ser>
          <c:idx val="1"/>
          <c:order val="1"/>
          <c:tx>
            <c:strRef>
              <c:f>Лист1!$C$1</c:f>
              <c:strCache>
                <c:ptCount val="1"/>
                <c:pt idx="0">
                  <c:v>Столбец2</c:v>
                </c:pt>
              </c:strCache>
            </c:strRef>
          </c:tx>
          <c:invertIfNegative val="0"/>
          <c:cat>
            <c:strRef>
              <c:f>Лист1!$A$2:$A$5</c:f>
              <c:strCache>
                <c:ptCount val="2"/>
                <c:pt idx="0">
                  <c:v>2012 год</c:v>
                </c:pt>
                <c:pt idx="1">
                  <c:v>2017 год</c:v>
                </c:pt>
              </c:strCache>
            </c:strRef>
          </c:cat>
          <c:val>
            <c:numRef>
              <c:f>Лист1!$C$2:$C$5</c:f>
              <c:numCache>
                <c:formatCode>General</c:formatCode>
                <c:ptCount val="4"/>
              </c:numCache>
            </c:numRef>
          </c:val>
        </c:ser>
        <c:dLbls>
          <c:showLegendKey val="0"/>
          <c:showVal val="0"/>
          <c:showCatName val="0"/>
          <c:showSerName val="0"/>
          <c:showPercent val="0"/>
          <c:showBubbleSize val="0"/>
        </c:dLbls>
        <c:gapWidth val="150"/>
        <c:axId val="124480128"/>
        <c:axId val="124486016"/>
      </c:barChart>
      <c:catAx>
        <c:axId val="124480128"/>
        <c:scaling>
          <c:orientation val="minMax"/>
        </c:scaling>
        <c:delete val="0"/>
        <c:axPos val="b"/>
        <c:majorTickMark val="out"/>
        <c:minorTickMark val="none"/>
        <c:tickLblPos val="nextTo"/>
        <c:crossAx val="124486016"/>
        <c:crosses val="autoZero"/>
        <c:auto val="1"/>
        <c:lblAlgn val="ctr"/>
        <c:lblOffset val="100"/>
        <c:noMultiLvlLbl val="0"/>
      </c:catAx>
      <c:valAx>
        <c:axId val="124486016"/>
        <c:scaling>
          <c:orientation val="minMax"/>
        </c:scaling>
        <c:delete val="0"/>
        <c:axPos val="l"/>
        <c:majorGridlines/>
        <c:numFmt formatCode="General" sourceLinked="1"/>
        <c:majorTickMark val="out"/>
        <c:minorTickMark val="none"/>
        <c:tickLblPos val="nextTo"/>
        <c:crossAx val="1244801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ata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3d2" qsCatId="3D" csTypeId="urn:microsoft.com/office/officeart/2005/8/colors/colorful2" csCatId="colorful" phldr="1"/>
      <dgm:spPr/>
    </dgm:pt>
    <dgm:pt modelId="{476E4177-EF8D-419E-AB8A-93E66CC82482}">
      <dgm:prSet phldrT="[Text]" custT="1"/>
      <dgm:spPr/>
      <dgm:t>
        <a:bodyPr lIns="73152" tIns="274320" rIns="73152"/>
        <a:lstStyle/>
        <a:p>
          <a:pPr algn="l" defTabSz="914400">
            <a:buNone/>
          </a:pPr>
          <a:r>
            <a:rPr lang="ru-RU" sz="1600" b="0" i="0" dirty="0" smtClean="0">
              <a:latin typeface="Corbel"/>
              <a:ea typeface="+mn-ea"/>
              <a:cs typeface="+mn-cs"/>
            </a:rPr>
            <a:t>Досудебное </a:t>
          </a:r>
        </a:p>
        <a:p>
          <a:pPr algn="l" defTabSz="914400">
            <a:buNone/>
          </a:pPr>
          <a:r>
            <a:rPr lang="ru-RU" sz="1600" b="0" i="0" dirty="0" smtClean="0">
              <a:latin typeface="Corbel"/>
              <a:ea typeface="+mn-ea"/>
              <a:cs typeface="+mn-cs"/>
            </a:rPr>
            <a:t>Урегулирование</a:t>
          </a:r>
        </a:p>
        <a:p>
          <a:pPr algn="l" defTabSz="914400">
            <a:buNone/>
          </a:pPr>
          <a:r>
            <a:rPr lang="ru-RU" sz="7200" b="0" i="0" dirty="0" smtClean="0">
              <a:latin typeface="Corbel"/>
              <a:ea typeface="+mn-ea"/>
              <a:cs typeface="+mn-cs"/>
            </a:rPr>
            <a:t>17</a:t>
          </a:r>
          <a:r>
            <a:rPr lang="ru-RU" sz="1600" b="0" i="0" dirty="0" smtClean="0">
              <a:latin typeface="Corbel"/>
              <a:ea typeface="+mn-ea"/>
              <a:cs typeface="+mn-cs"/>
            </a:rPr>
            <a:t> </a:t>
          </a:r>
          <a:endParaRPr lang="ru-RU" sz="1600" b="0" i="0" dirty="0">
            <a:latin typeface="Corbel"/>
            <a:ea typeface="+mn-ea"/>
            <a:cs typeface="+mn-cs"/>
          </a:endParaRPr>
        </a:p>
      </dgm:t>
    </dgm:pt>
    <dgm:pt modelId="{50A25A56-CEA1-40EB-822C-18475EA4B47A}" type="parTrans" cxnId="{9A40B199-C1E6-4AA6-9486-07915ED7CAE7}">
      <dgm:prSet/>
      <dgm:spPr/>
      <dgm:t>
        <a:bodyPr/>
        <a:lstStyle/>
        <a:p>
          <a:endParaRPr lang="en-US" sz="1600"/>
        </a:p>
      </dgm:t>
    </dgm:pt>
    <dgm:pt modelId="{A91F7A1B-DD1E-4B26-839C-2A5EF0A403AD}" type="sibTrans" cxnId="{9A40B199-C1E6-4AA6-9486-07915ED7CAE7}">
      <dgm:prSet/>
      <dgm:spPr/>
      <dgm:t>
        <a:bodyPr/>
        <a:lstStyle/>
        <a:p>
          <a:endParaRPr lang="en-US" sz="1600"/>
        </a:p>
      </dgm:t>
    </dgm:pt>
    <dgm:pt modelId="{5DD0A7D4-5781-4819-AF33-C5CE25A2D297}">
      <dgm:prSet phldrT="[Text]" custT="1"/>
      <dgm:spPr/>
      <dgm:t>
        <a:bodyPr lIns="73152" tIns="274320" rIns="73152"/>
        <a:lstStyle/>
        <a:p>
          <a:pPr algn="l" defTabSz="914400">
            <a:buNone/>
          </a:pPr>
          <a:r>
            <a:rPr lang="ru-RU" sz="1400" b="0" i="0" dirty="0" smtClean="0">
              <a:latin typeface="Corbel"/>
              <a:ea typeface="+mn-ea"/>
              <a:cs typeface="+mn-cs"/>
            </a:rPr>
            <a:t>Административно –правовая ответственность</a:t>
          </a:r>
          <a:endParaRPr lang="ru-RU" sz="1400" b="0" i="0" dirty="0">
            <a:latin typeface="Corbel"/>
            <a:ea typeface="+mn-ea"/>
            <a:cs typeface="+mn-cs"/>
          </a:endParaRPr>
        </a:p>
      </dgm:t>
    </dgm:pt>
    <dgm:pt modelId="{05B7C26E-C389-4346-849B-05526EF2C457}" type="parTrans" cxnId="{7417CC53-98FE-43F4-BF56-8508FB7DA803}">
      <dgm:prSet/>
      <dgm:spPr/>
      <dgm:t>
        <a:bodyPr/>
        <a:lstStyle/>
        <a:p>
          <a:endParaRPr lang="en-US" sz="1600"/>
        </a:p>
      </dgm:t>
    </dgm:pt>
    <dgm:pt modelId="{FD53903F-8A86-4D24-917A-36748269F973}" type="sibTrans" cxnId="{7417CC53-98FE-43F4-BF56-8508FB7DA803}">
      <dgm:prSet/>
      <dgm:spPr/>
      <dgm:t>
        <a:bodyPr/>
        <a:lstStyle/>
        <a:p>
          <a:endParaRPr lang="en-US" sz="1600"/>
        </a:p>
      </dgm:t>
    </dgm:pt>
    <dgm:pt modelId="{77AF15ED-F058-4A0B-B979-9880C6062DF0}">
      <dgm:prSet phldrT="[Text]" custT="1"/>
      <dgm:spPr/>
      <dgm:t>
        <a:bodyPr lIns="73152" tIns="274320" rIns="73152"/>
        <a:lstStyle/>
        <a:p>
          <a:pPr algn="l" defTabSz="914400">
            <a:buNone/>
          </a:pPr>
          <a:r>
            <a:rPr lang="ru-RU" sz="1400" b="0" i="0" dirty="0" smtClean="0">
              <a:latin typeface="Corbel"/>
              <a:ea typeface="+mn-ea"/>
              <a:cs typeface="+mn-cs"/>
            </a:rPr>
            <a:t>Гражданско- правовые отношения</a:t>
          </a:r>
        </a:p>
        <a:p>
          <a:pPr algn="l" defTabSz="914400">
            <a:buNone/>
          </a:pPr>
          <a:endParaRPr lang="ru-RU" sz="1400" b="0" i="0" dirty="0" smtClean="0">
            <a:latin typeface="Corbel"/>
            <a:ea typeface="+mn-ea"/>
            <a:cs typeface="+mn-cs"/>
          </a:endParaRPr>
        </a:p>
        <a:p>
          <a:pPr algn="l" defTabSz="914400">
            <a:buNone/>
          </a:pPr>
          <a:r>
            <a:rPr lang="ru-RU" sz="7200" b="0" i="0" dirty="0" smtClean="0">
              <a:latin typeface="Corbel"/>
              <a:ea typeface="+mn-ea"/>
              <a:cs typeface="+mn-cs"/>
            </a:rPr>
            <a:t>20</a:t>
          </a:r>
          <a:endParaRPr lang="ru-RU" sz="7200" b="0" i="0" dirty="0">
            <a:latin typeface="Corbel"/>
            <a:ea typeface="+mn-ea"/>
            <a:cs typeface="+mn-cs"/>
          </a:endParaRPr>
        </a:p>
      </dgm:t>
    </dgm:pt>
    <dgm:pt modelId="{0DF2CDB2-0880-4047-8447-A17EAE7580E4}" type="parTrans" cxnId="{CD3B69F4-72CF-49E2-8926-8FD63E771977}">
      <dgm:prSet/>
      <dgm:spPr/>
      <dgm:t>
        <a:bodyPr/>
        <a:lstStyle/>
        <a:p>
          <a:endParaRPr lang="en-US" sz="1600"/>
        </a:p>
      </dgm:t>
    </dgm:pt>
    <dgm:pt modelId="{E3B236AA-E864-46E4-BC91-F2D73633FEA4}" type="sibTrans" cxnId="{CD3B69F4-72CF-49E2-8926-8FD63E771977}">
      <dgm:prSet/>
      <dgm:spPr/>
      <dgm:t>
        <a:bodyPr/>
        <a:lstStyle/>
        <a:p>
          <a:endParaRPr lang="en-US" sz="1600"/>
        </a:p>
      </dgm:t>
    </dgm:pt>
    <dgm:pt modelId="{5DF8D196-4D3D-4940-9F32-682169997D7A}">
      <dgm:prSet phldrT="[Text]" custT="1"/>
      <dgm:spPr/>
      <dgm:t>
        <a:bodyPr lIns="73152" tIns="274320" rIns="73152"/>
        <a:lstStyle/>
        <a:p>
          <a:pPr algn="l" defTabSz="914400">
            <a:buNone/>
          </a:pPr>
          <a:r>
            <a:rPr lang="ru-RU" sz="2000" b="0" i="0" dirty="0" smtClean="0">
              <a:latin typeface="Corbel"/>
              <a:ea typeface="+mn-ea"/>
              <a:cs typeface="+mn-cs"/>
            </a:rPr>
            <a:t>УПК</a:t>
          </a:r>
        </a:p>
        <a:p>
          <a:pPr algn="l" defTabSz="914400">
            <a:buNone/>
          </a:pPr>
          <a:endParaRPr lang="ru-RU" sz="2000" b="0" i="0" dirty="0" smtClean="0">
            <a:latin typeface="Corbel"/>
            <a:ea typeface="+mn-ea"/>
            <a:cs typeface="+mn-cs"/>
          </a:endParaRPr>
        </a:p>
        <a:p>
          <a:pPr algn="l" defTabSz="914400">
            <a:buNone/>
          </a:pPr>
          <a:r>
            <a:rPr lang="ru-RU" sz="7200" b="0" i="0" dirty="0" smtClean="0">
              <a:solidFill>
                <a:srgbClr val="C00000"/>
              </a:solidFill>
              <a:latin typeface="Corbel"/>
              <a:ea typeface="+mn-ea"/>
              <a:cs typeface="+mn-cs"/>
            </a:rPr>
            <a:t>18</a:t>
          </a:r>
          <a:endParaRPr lang="ru-RU" sz="7200" b="0" i="0" dirty="0">
            <a:solidFill>
              <a:srgbClr val="C00000"/>
            </a:solidFill>
            <a:latin typeface="Corbel"/>
            <a:ea typeface="+mn-ea"/>
            <a:cs typeface="+mn-cs"/>
          </a:endParaRPr>
        </a:p>
      </dgm:t>
    </dgm:pt>
    <dgm:pt modelId="{51CE1848-AB2A-4E28-8CF5-8442E546E0C5}" type="parTrans" cxnId="{B9B85342-AC50-4E97-8E9E-2FD870B1E881}">
      <dgm:prSet/>
      <dgm:spPr/>
      <dgm:t>
        <a:bodyPr/>
        <a:lstStyle/>
        <a:p>
          <a:endParaRPr lang="en-US" sz="1600"/>
        </a:p>
      </dgm:t>
    </dgm:pt>
    <dgm:pt modelId="{90C1E242-23BD-452C-B222-DCFA2D4DAE3B}" type="sibTrans" cxnId="{B9B85342-AC50-4E97-8E9E-2FD870B1E881}">
      <dgm:prSet/>
      <dgm:spPr/>
      <dgm:t>
        <a:bodyPr/>
        <a:lstStyle/>
        <a:p>
          <a:endParaRPr lang="en-US" sz="1600"/>
        </a:p>
      </dgm:t>
    </dgm:pt>
    <dgm:pt modelId="{C20F2834-7A4B-463C-ABDE-12FFE93933A3}">
      <dgm:prSet phldrT="[Text]" custT="1"/>
      <dgm:spPr/>
      <dgm:t>
        <a:bodyPr lIns="73152" tIns="274320" rIns="73152"/>
        <a:lstStyle/>
        <a:p>
          <a:pPr algn="l" defTabSz="914400">
            <a:buNone/>
          </a:pPr>
          <a:r>
            <a:rPr lang="ru-RU" sz="1100" b="0" i="0" dirty="0" smtClean="0">
              <a:latin typeface="Corbel"/>
              <a:ea typeface="+mn-ea"/>
              <a:cs typeface="+mn-cs"/>
            </a:rPr>
            <a:t>КОНСУЛЬТАЦИИ </a:t>
          </a:r>
          <a:r>
            <a:rPr lang="ru-RU" sz="6000" b="0" i="0" dirty="0" smtClean="0">
              <a:latin typeface="Corbel"/>
              <a:ea typeface="+mn-ea"/>
              <a:cs typeface="+mn-cs"/>
            </a:rPr>
            <a:t>127</a:t>
          </a:r>
          <a:endParaRPr lang="ru-RU" sz="6000" b="0" i="0" dirty="0">
            <a:latin typeface="Corbel"/>
            <a:ea typeface="+mn-ea"/>
            <a:cs typeface="+mn-cs"/>
          </a:endParaRPr>
        </a:p>
      </dgm:t>
    </dgm:pt>
    <dgm:pt modelId="{BCFE97E8-F389-4CB9-AF67-54F99688D24C}" type="parTrans" cxnId="{4C839C11-576D-4F8B-A506-F28B1DFFF881}">
      <dgm:prSet/>
      <dgm:spPr/>
      <dgm:t>
        <a:bodyPr/>
        <a:lstStyle/>
        <a:p>
          <a:endParaRPr lang="en-US" sz="1600"/>
        </a:p>
      </dgm:t>
    </dgm:pt>
    <dgm:pt modelId="{CAE5F0D1-5C6A-4BF8-ACC0-DB67084C99C7}" type="sibTrans" cxnId="{4C839C11-576D-4F8B-A506-F28B1DFFF881}">
      <dgm:prSet/>
      <dgm:spPr/>
      <dgm:t>
        <a:bodyPr/>
        <a:lstStyle/>
        <a:p>
          <a:endParaRPr lang="en-US" sz="1600"/>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5" custLinFactNeighborX="-1403" custLinFactNeighborY="405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5"/>
      <dgm:spPr/>
    </dgm:pt>
    <dgm:pt modelId="{C43EB61A-2E04-409F-8F87-79F190ED3CE0}" type="pres">
      <dgm:prSet presAssocID="{476E4177-EF8D-419E-AB8A-93E66CC82482}"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dgm:spPr>
      <dgm:t>
        <a:bodyPr/>
        <a:lstStyle/>
        <a:p>
          <a:endParaRPr lang="ru-RU"/>
        </a:p>
      </dgm:t>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5" custScaleX="121754">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5"/>
      <dgm:spPr/>
    </dgm:pt>
    <dgm:pt modelId="{BF646D7A-C7D0-4489-A68F-61F32B7DB0C6}" type="pres">
      <dgm:prSet presAssocID="{5DD0A7D4-5781-4819-AF33-C5CE25A2D297}" presName="imagNode" presStyleLbl="fgImgPlace1" presStyleIdx="1" presStyleCnt="5" custLinFactNeighborX="-3330" custLinFactNeighborY="766"/>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t>
        <a:bodyPr/>
        <a:lstStyle/>
        <a:p>
          <a:endParaRPr lang="ru-RU"/>
        </a:p>
      </dgm:t>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5" custLinFactNeighborX="4144" custLinFactNeighborY="1801">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5"/>
      <dgm:spPr/>
    </dgm:pt>
    <dgm:pt modelId="{41BC1ABA-1F87-4B1E-94EC-41724CD12655}" type="pres">
      <dgm:prSet presAssocID="{77AF15ED-F058-4A0B-B979-9880C6062DF0}"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t>
        <a:bodyPr/>
        <a:lstStyle/>
        <a:p>
          <a:endParaRPr lang="ru-RU"/>
        </a:p>
      </dgm:t>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5" custLinFactNeighborX="-2952" custLinFactNeighborY="1801">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5"/>
      <dgm:spPr/>
    </dgm:pt>
    <dgm:pt modelId="{D88C7409-AB93-4FE3-A61D-F51EE8A4B008}" type="pres">
      <dgm:prSet presAssocID="{5DF8D196-4D3D-4940-9F32-682169997D7A}" presName="imagNode" presStyleLbl="fgImgPlace1" presStyleIdx="3" presStyleCnt="5" custLinFactNeighborX="1033" custLinFactNeighborY="-89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t>
        <a:bodyPr/>
        <a:lstStyle/>
        <a:p>
          <a:endParaRPr lang="ru-RU"/>
        </a:p>
      </dgm:t>
    </dgm:pt>
    <dgm:pt modelId="{CA6E58D0-F06D-4082-9183-0F2955E6C631}" type="pres">
      <dgm:prSet presAssocID="{90C1E242-23BD-452C-B222-DCFA2D4DAE3B}" presName="sibTrans" presStyleLbl="sibTrans2D1" presStyleIdx="0" presStyleCnt="0"/>
      <dgm:spPr/>
      <dgm:t>
        <a:bodyPr/>
        <a:lstStyle/>
        <a:p>
          <a:endParaRPr 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5" custLinFactNeighborX="-3448" custLinFactNeighborY="1801">
        <dgm:presLayoutVars>
          <dgm:bulletEnabled val="1"/>
        </dgm:presLayoutVars>
      </dgm:prSet>
      <dgm:spPr/>
      <dgm:t>
        <a:bodyPr/>
        <a:lstStyle/>
        <a:p>
          <a:endParaRPr lang="en-US"/>
        </a:p>
      </dgm:t>
    </dgm:pt>
    <dgm:pt modelId="{AF8C36F4-A127-4733-8CAC-70994BB842F2}" type="pres">
      <dgm:prSet presAssocID="{C20F2834-7A4B-463C-ABDE-12FFE93933A3}" presName="invisiNode" presStyleLbl="node1" presStyleIdx="4" presStyleCnt="5"/>
      <dgm:spPr/>
    </dgm:pt>
    <dgm:pt modelId="{B68F94D2-D73D-420A-802B-DFDC9BE4ED4C}" type="pres">
      <dgm:prSet presAssocID="{C20F2834-7A4B-463C-ABDE-12FFE93933A3}"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8000" r="-28000"/>
          </a:stretch>
        </a:blipFill>
      </dgm:spPr>
      <dgm:t>
        <a:bodyPr/>
        <a:lstStyle/>
        <a:p>
          <a:endParaRPr lang="ru-RU"/>
        </a:p>
      </dgm:t>
    </dgm:pt>
  </dgm:ptLst>
  <dgm:cxnLst>
    <dgm:cxn modelId="{7417CC53-98FE-43F4-BF56-8508FB7DA803}" srcId="{AA690160-D328-4B69-A035-90D3C82FA0A6}" destId="{5DD0A7D4-5781-4819-AF33-C5CE25A2D297}" srcOrd="1" destOrd="0" parTransId="{05B7C26E-C389-4346-849B-05526EF2C457}" sibTransId="{FD53903F-8A86-4D24-917A-36748269F973}"/>
    <dgm:cxn modelId="{9231A0DD-BF86-4685-B81D-92E342D81450}" type="presOf" srcId="{5DF8D196-4D3D-4940-9F32-682169997D7A}" destId="{87B5BDBA-3C7A-41F1-8C33-F13937A84B36}"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4C839C11-576D-4F8B-A506-F28B1DFFF881}" srcId="{AA690160-D328-4B69-A035-90D3C82FA0A6}" destId="{C20F2834-7A4B-463C-ABDE-12FFE93933A3}" srcOrd="4" destOrd="0" parTransId="{BCFE97E8-F389-4CB9-AF67-54F99688D24C}" sibTransId="{CAE5F0D1-5C6A-4BF8-ACC0-DB67084C99C7}"/>
    <dgm:cxn modelId="{5082FFA5-24D0-4D5D-B03E-74C269E59DBF}" type="presOf" srcId="{77AF15ED-F058-4A0B-B979-9880C6062DF0}" destId="{5284ED54-4761-44DA-8086-D5FD397A1C95}" srcOrd="0" destOrd="0" presId="urn:microsoft.com/office/officeart/2005/8/layout/pList2#1"/>
    <dgm:cxn modelId="{3243418D-91E5-41B5-9E99-9E96C2072A94}" type="presOf" srcId="{90C1E242-23BD-452C-B222-DCFA2D4DAE3B}" destId="{CA6E58D0-F06D-4082-9183-0F2955E6C631}" srcOrd="0" destOrd="0" presId="urn:microsoft.com/office/officeart/2005/8/layout/pList2#1"/>
    <dgm:cxn modelId="{895A08F7-128B-47B4-8675-28B7F8A5BF6A}" type="presOf" srcId="{C20F2834-7A4B-463C-ABDE-12FFE93933A3}" destId="{9B706799-997B-4F74-B652-58B58A51EA58}" srcOrd="0" destOrd="0" presId="urn:microsoft.com/office/officeart/2005/8/layout/pList2#1"/>
    <dgm:cxn modelId="{B9B85342-AC50-4E97-8E9E-2FD870B1E881}" srcId="{AA690160-D328-4B69-A035-90D3C82FA0A6}" destId="{5DF8D196-4D3D-4940-9F32-682169997D7A}" srcOrd="3" destOrd="0" parTransId="{51CE1848-AB2A-4E28-8CF5-8442E546E0C5}" sibTransId="{90C1E242-23BD-452C-B222-DCFA2D4DAE3B}"/>
    <dgm:cxn modelId="{E17D8E8A-C941-4BE3-8C20-2EC3D8B13444}" type="presOf" srcId="{E3B236AA-E864-46E4-BC91-F2D73633FEA4}" destId="{A9D6457D-CBBF-4A28-8C38-C3F75EA43CF1}" srcOrd="0" destOrd="0" presId="urn:microsoft.com/office/officeart/2005/8/layout/pList2#1"/>
    <dgm:cxn modelId="{E58EB810-6D80-4874-B4EA-D8A7F820A3AE}" type="presOf" srcId="{A91F7A1B-DD1E-4B26-839C-2A5EF0A403AD}" destId="{3DB5F289-A8C3-40D5-8393-8636D9BFFD29}" srcOrd="0" destOrd="0" presId="urn:microsoft.com/office/officeart/2005/8/layout/pList2#1"/>
    <dgm:cxn modelId="{1874ED88-AF6C-4661-9BD6-CBFC09F5DA34}" type="presOf" srcId="{AA690160-D328-4B69-A035-90D3C82FA0A6}" destId="{9E4DC8AD-1AC7-4E53-B32C-25202AFDB195}"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9CF2E629-1945-42F5-AF5F-55C581FA37A9}" type="presOf" srcId="{FD53903F-8A86-4D24-917A-36748269F973}" destId="{CAAEED2F-AC44-4514-84C2-160FDC42F579}" srcOrd="0" destOrd="0" presId="urn:microsoft.com/office/officeart/2005/8/layout/pList2#1"/>
    <dgm:cxn modelId="{D4C06C95-B30F-4B86-B830-50ACA2ABA13B}" type="presOf" srcId="{476E4177-EF8D-419E-AB8A-93E66CC82482}" destId="{2572025E-E8B8-4F94-94D0-DC22D7F762FB}" srcOrd="0" destOrd="0" presId="urn:microsoft.com/office/officeart/2005/8/layout/pList2#1"/>
    <dgm:cxn modelId="{6157ECA6-C8AA-404B-876E-0223CCEDA899}" type="presOf" srcId="{5DD0A7D4-5781-4819-AF33-C5CE25A2D297}" destId="{E4B0666F-2CF1-4C21-A251-46E6EBFF7C1D}" srcOrd="0" destOrd="0" presId="urn:microsoft.com/office/officeart/2005/8/layout/pList2#1"/>
    <dgm:cxn modelId="{0AFC8AA7-07B1-4D85-81C9-F28B0599F4B4}" type="presParOf" srcId="{9E4DC8AD-1AC7-4E53-B32C-25202AFDB195}" destId="{ACBF4AF3-FAB8-444C-81AB-52C89640E279}" srcOrd="0" destOrd="0" presId="urn:microsoft.com/office/officeart/2005/8/layout/pList2#1"/>
    <dgm:cxn modelId="{4C20F300-64EE-4643-9ACB-404BEF337AAD}" type="presParOf" srcId="{9E4DC8AD-1AC7-4E53-B32C-25202AFDB195}" destId="{78248EF9-FFBB-4EB0-94C4-16A1D0A1A170}" srcOrd="1" destOrd="0" presId="urn:microsoft.com/office/officeart/2005/8/layout/pList2#1"/>
    <dgm:cxn modelId="{C16B4700-1E5B-4CCA-81E4-8B7B2149E427}" type="presParOf" srcId="{78248EF9-FFBB-4EB0-94C4-16A1D0A1A170}" destId="{CC8831C0-DF59-484B-83B2-A708366B3EB6}" srcOrd="0" destOrd="0" presId="urn:microsoft.com/office/officeart/2005/8/layout/pList2#1"/>
    <dgm:cxn modelId="{FDD6D3EB-13AF-414E-A409-1AA36CE66A44}" type="presParOf" srcId="{CC8831C0-DF59-484B-83B2-A708366B3EB6}" destId="{2572025E-E8B8-4F94-94D0-DC22D7F762FB}" srcOrd="0" destOrd="0" presId="urn:microsoft.com/office/officeart/2005/8/layout/pList2#1"/>
    <dgm:cxn modelId="{81D752CB-CCDB-4A62-8EC0-B5F2DC594E3B}" type="presParOf" srcId="{CC8831C0-DF59-484B-83B2-A708366B3EB6}" destId="{2E2B4276-DB06-4C66-80FF-919CDE10A5FE}" srcOrd="1" destOrd="0" presId="urn:microsoft.com/office/officeart/2005/8/layout/pList2#1"/>
    <dgm:cxn modelId="{9917F841-0A72-46C0-809F-7999FABF43BD}" type="presParOf" srcId="{CC8831C0-DF59-484B-83B2-A708366B3EB6}" destId="{C43EB61A-2E04-409F-8F87-79F190ED3CE0}" srcOrd="2" destOrd="0" presId="urn:microsoft.com/office/officeart/2005/8/layout/pList2#1"/>
    <dgm:cxn modelId="{CB2181DE-DC46-4500-8E60-EC8E03AFD9AA}" type="presParOf" srcId="{78248EF9-FFBB-4EB0-94C4-16A1D0A1A170}" destId="{3DB5F289-A8C3-40D5-8393-8636D9BFFD29}" srcOrd="1" destOrd="0" presId="urn:microsoft.com/office/officeart/2005/8/layout/pList2#1"/>
    <dgm:cxn modelId="{7FC5AE30-D8D0-4B06-8805-A378F8205E9C}" type="presParOf" srcId="{78248EF9-FFBB-4EB0-94C4-16A1D0A1A170}" destId="{0C509E44-86D3-42D8-94FF-9B9788BAB857}" srcOrd="2" destOrd="0" presId="urn:microsoft.com/office/officeart/2005/8/layout/pList2#1"/>
    <dgm:cxn modelId="{F6AA1BA4-BEDA-4738-8E2E-65805D2BAB2D}" type="presParOf" srcId="{0C509E44-86D3-42D8-94FF-9B9788BAB857}" destId="{E4B0666F-2CF1-4C21-A251-46E6EBFF7C1D}" srcOrd="0" destOrd="0" presId="urn:microsoft.com/office/officeart/2005/8/layout/pList2#1"/>
    <dgm:cxn modelId="{A3C3DE0E-6DAE-4957-85E3-F13CE44552BA}" type="presParOf" srcId="{0C509E44-86D3-42D8-94FF-9B9788BAB857}" destId="{BBFA0B92-8C45-4EAA-A200-A78384D846A7}" srcOrd="1" destOrd="0" presId="urn:microsoft.com/office/officeart/2005/8/layout/pList2#1"/>
    <dgm:cxn modelId="{B279B958-8C64-4A46-A29C-9359AF96DBE8}" type="presParOf" srcId="{0C509E44-86D3-42D8-94FF-9B9788BAB857}" destId="{BF646D7A-C7D0-4489-A68F-61F32B7DB0C6}" srcOrd="2" destOrd="0" presId="urn:microsoft.com/office/officeart/2005/8/layout/pList2#1"/>
    <dgm:cxn modelId="{680D91E8-4039-4971-BEAD-32E647059EAE}" type="presParOf" srcId="{78248EF9-FFBB-4EB0-94C4-16A1D0A1A170}" destId="{CAAEED2F-AC44-4514-84C2-160FDC42F579}" srcOrd="3" destOrd="0" presId="urn:microsoft.com/office/officeart/2005/8/layout/pList2#1"/>
    <dgm:cxn modelId="{9D779811-04D6-4A83-AF41-20AAABEB047F}" type="presParOf" srcId="{78248EF9-FFBB-4EB0-94C4-16A1D0A1A170}" destId="{3617A269-0CD9-4948-9932-FA1AD12DE27E}" srcOrd="4" destOrd="0" presId="urn:microsoft.com/office/officeart/2005/8/layout/pList2#1"/>
    <dgm:cxn modelId="{F637A3DD-D1F1-480E-A37D-6D0622DE6501}" type="presParOf" srcId="{3617A269-0CD9-4948-9932-FA1AD12DE27E}" destId="{5284ED54-4761-44DA-8086-D5FD397A1C95}" srcOrd="0" destOrd="0" presId="urn:microsoft.com/office/officeart/2005/8/layout/pList2#1"/>
    <dgm:cxn modelId="{043DA756-9D17-43A0-9317-B4E62C3608C8}" type="presParOf" srcId="{3617A269-0CD9-4948-9932-FA1AD12DE27E}" destId="{9666B65F-B8AB-44AD-8F33-AF566667E781}" srcOrd="1" destOrd="0" presId="urn:microsoft.com/office/officeart/2005/8/layout/pList2#1"/>
    <dgm:cxn modelId="{923CE88C-B443-40E4-A6B7-F9873424945C}" type="presParOf" srcId="{3617A269-0CD9-4948-9932-FA1AD12DE27E}" destId="{41BC1ABA-1F87-4B1E-94EC-41724CD12655}" srcOrd="2" destOrd="0" presId="urn:microsoft.com/office/officeart/2005/8/layout/pList2#1"/>
    <dgm:cxn modelId="{4B05066F-8009-485A-A71B-F3D32DF87DE3}" type="presParOf" srcId="{78248EF9-FFBB-4EB0-94C4-16A1D0A1A170}" destId="{A9D6457D-CBBF-4A28-8C38-C3F75EA43CF1}" srcOrd="5" destOrd="0" presId="urn:microsoft.com/office/officeart/2005/8/layout/pList2#1"/>
    <dgm:cxn modelId="{EF81ECA5-6E04-4E9A-83D9-1CCC162DB3BE}" type="presParOf" srcId="{78248EF9-FFBB-4EB0-94C4-16A1D0A1A170}" destId="{CDFA4098-C274-4C84-9513-F0698696D98A}" srcOrd="6" destOrd="0" presId="urn:microsoft.com/office/officeart/2005/8/layout/pList2#1"/>
    <dgm:cxn modelId="{A6B18C8B-E05C-49D9-ACAC-C6829BA5C7A3}" type="presParOf" srcId="{CDFA4098-C274-4C84-9513-F0698696D98A}" destId="{87B5BDBA-3C7A-41F1-8C33-F13937A84B36}" srcOrd="0" destOrd="0" presId="urn:microsoft.com/office/officeart/2005/8/layout/pList2#1"/>
    <dgm:cxn modelId="{677C86E7-89E7-4D7F-91A1-292DE07C38EB}" type="presParOf" srcId="{CDFA4098-C274-4C84-9513-F0698696D98A}" destId="{928528D1-DD5F-4687-9BFE-878C43D23D5D}" srcOrd="1" destOrd="0" presId="urn:microsoft.com/office/officeart/2005/8/layout/pList2#1"/>
    <dgm:cxn modelId="{B3516D7D-FC80-41AC-BD9A-3D9AFDBF8899}" type="presParOf" srcId="{CDFA4098-C274-4C84-9513-F0698696D98A}" destId="{D88C7409-AB93-4FE3-A61D-F51EE8A4B008}" srcOrd="2" destOrd="0" presId="urn:microsoft.com/office/officeart/2005/8/layout/pList2#1"/>
    <dgm:cxn modelId="{038971D3-0D14-44CB-AEBD-4156831CF80C}" type="presParOf" srcId="{78248EF9-FFBB-4EB0-94C4-16A1D0A1A170}" destId="{CA6E58D0-F06D-4082-9183-0F2955E6C631}" srcOrd="7" destOrd="0" presId="urn:microsoft.com/office/officeart/2005/8/layout/pList2#1"/>
    <dgm:cxn modelId="{71B7327D-4875-4D58-9E60-66B36BCE7BCB}" type="presParOf" srcId="{78248EF9-FFBB-4EB0-94C4-16A1D0A1A170}" destId="{8AC8F713-1879-4B70-BB31-C5C195E24471}" srcOrd="8" destOrd="0" presId="urn:microsoft.com/office/officeart/2005/8/layout/pList2#1"/>
    <dgm:cxn modelId="{6B4CE033-DA96-44A3-A284-3DC8C6C5C06B}" type="presParOf" srcId="{8AC8F713-1879-4B70-BB31-C5C195E24471}" destId="{9B706799-997B-4F74-B652-58B58A51EA58}" srcOrd="0" destOrd="0" presId="urn:microsoft.com/office/officeart/2005/8/layout/pList2#1"/>
    <dgm:cxn modelId="{E7544F6B-0158-48A3-8F1C-49AC445ECB04}" type="presParOf" srcId="{8AC8F713-1879-4B70-BB31-C5C195E24471}" destId="{AF8C36F4-A127-4733-8CAC-70994BB842F2}" srcOrd="1" destOrd="0" presId="urn:microsoft.com/office/officeart/2005/8/layout/pList2#1"/>
    <dgm:cxn modelId="{5D646AA3-BCB2-4D26-853F-08DBB71EA211}"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D49E0E-3878-4686-B477-F6CF2A43A88E}"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ru-RU"/>
        </a:p>
      </dgm:t>
    </dgm:pt>
    <dgm:pt modelId="{7F4D6C9E-F026-44BB-9A71-6A9BC9EB3CED}">
      <dgm:prSet phldrT="[Текст]"/>
      <dgm:spPr/>
      <dgm:t>
        <a:bodyPr/>
        <a:lstStyle/>
        <a:p>
          <a:r>
            <a:rPr lang="ru-RU" dirty="0" smtClean="0"/>
            <a:t>ПРОФИЛАКТИКА ПРЕЦЕДЕНТА</a:t>
          </a:r>
          <a:endParaRPr lang="ru-RU" dirty="0"/>
        </a:p>
      </dgm:t>
    </dgm:pt>
    <dgm:pt modelId="{57047650-EED2-46A6-8C35-30CFBEF22AB2}" type="parTrans" cxnId="{84689D86-99E5-4FBD-8372-D21D29167F35}">
      <dgm:prSet/>
      <dgm:spPr/>
      <dgm:t>
        <a:bodyPr/>
        <a:lstStyle/>
        <a:p>
          <a:endParaRPr lang="ru-RU"/>
        </a:p>
      </dgm:t>
    </dgm:pt>
    <dgm:pt modelId="{669193E0-3118-4D74-ACA3-E746FF588040}" type="sibTrans" cxnId="{84689D86-99E5-4FBD-8372-D21D29167F35}">
      <dgm:prSet/>
      <dgm:spPr/>
      <dgm:t>
        <a:bodyPr/>
        <a:lstStyle/>
        <a:p>
          <a:endParaRPr lang="ru-RU"/>
        </a:p>
      </dgm:t>
    </dgm:pt>
    <dgm:pt modelId="{AD67D656-1157-4F7A-8614-93451BACEBBC}">
      <dgm:prSet phldrT="[Текст]" custT="1"/>
      <dgm:spPr/>
      <dgm:t>
        <a:bodyPr/>
        <a:lstStyle/>
        <a:p>
          <a:r>
            <a:rPr lang="ru-RU" sz="1000" dirty="0" smtClean="0"/>
            <a:t>ИНФОРМИРОВАНИЕ </a:t>
          </a:r>
          <a:endParaRPr lang="ru-RU" sz="1000" dirty="0"/>
        </a:p>
      </dgm:t>
    </dgm:pt>
    <dgm:pt modelId="{B604A47F-1866-48E9-9E82-1A31A7765E8D}" type="parTrans" cxnId="{8FEC112E-8982-4E72-A762-A83920DABBDF}">
      <dgm:prSet/>
      <dgm:spPr/>
      <dgm:t>
        <a:bodyPr/>
        <a:lstStyle/>
        <a:p>
          <a:endParaRPr lang="ru-RU"/>
        </a:p>
      </dgm:t>
    </dgm:pt>
    <dgm:pt modelId="{9A1E0DDE-F1EB-439B-8011-735DF3AAF850}" type="sibTrans" cxnId="{8FEC112E-8982-4E72-A762-A83920DABBDF}">
      <dgm:prSet/>
      <dgm:spPr/>
      <dgm:t>
        <a:bodyPr/>
        <a:lstStyle/>
        <a:p>
          <a:endParaRPr lang="ru-RU"/>
        </a:p>
      </dgm:t>
    </dgm:pt>
    <dgm:pt modelId="{C6517407-FFB0-4894-8FB4-26E9EE0210D7}">
      <dgm:prSet phldrT="[Текст]"/>
      <dgm:spPr/>
      <dgm:t>
        <a:bodyPr/>
        <a:lstStyle/>
        <a:p>
          <a:r>
            <a:rPr lang="ru-RU" dirty="0" smtClean="0"/>
            <a:t>РАБОТА С ПРЕТЕНЗИЕЙ </a:t>
          </a:r>
          <a:endParaRPr lang="ru-RU" dirty="0"/>
        </a:p>
      </dgm:t>
    </dgm:pt>
    <dgm:pt modelId="{B1A8792D-BC54-4DAB-B75C-C510E0704615}" type="parTrans" cxnId="{B317E118-42B6-423B-BB8C-C23CE260A7E5}">
      <dgm:prSet/>
      <dgm:spPr/>
      <dgm:t>
        <a:bodyPr/>
        <a:lstStyle/>
        <a:p>
          <a:endParaRPr lang="ru-RU"/>
        </a:p>
      </dgm:t>
    </dgm:pt>
    <dgm:pt modelId="{E6511CF3-D77B-478A-881A-C286E1AF449A}" type="sibTrans" cxnId="{B317E118-42B6-423B-BB8C-C23CE260A7E5}">
      <dgm:prSet/>
      <dgm:spPr/>
      <dgm:t>
        <a:bodyPr/>
        <a:lstStyle/>
        <a:p>
          <a:endParaRPr lang="ru-RU"/>
        </a:p>
      </dgm:t>
    </dgm:pt>
    <dgm:pt modelId="{28C4D7BA-00E5-4B6F-A075-95217AB15C21}">
      <dgm:prSet phldrT="[Текст]" custT="1"/>
      <dgm:spPr/>
      <dgm:t>
        <a:bodyPr/>
        <a:lstStyle/>
        <a:p>
          <a:r>
            <a:rPr lang="ru-RU" sz="1200" dirty="0" smtClean="0"/>
            <a:t>Протокол ВК Приказ МЗ РФ№502</a:t>
          </a:r>
          <a:endParaRPr lang="ru-RU" sz="1200" dirty="0"/>
        </a:p>
      </dgm:t>
    </dgm:pt>
    <dgm:pt modelId="{093D4F4A-CC4E-488F-AD4F-5452D26166FA}" type="parTrans" cxnId="{F794FABD-CB23-4B28-B64A-8D6B0AB9F2C4}">
      <dgm:prSet/>
      <dgm:spPr/>
      <dgm:t>
        <a:bodyPr/>
        <a:lstStyle/>
        <a:p>
          <a:endParaRPr lang="ru-RU"/>
        </a:p>
      </dgm:t>
    </dgm:pt>
    <dgm:pt modelId="{ED555F6D-5808-4F3E-8294-22869A228F82}" type="sibTrans" cxnId="{F794FABD-CB23-4B28-B64A-8D6B0AB9F2C4}">
      <dgm:prSet/>
      <dgm:spPr/>
      <dgm:t>
        <a:bodyPr/>
        <a:lstStyle/>
        <a:p>
          <a:endParaRPr lang="ru-RU"/>
        </a:p>
      </dgm:t>
    </dgm:pt>
    <dgm:pt modelId="{04F6719F-A764-4871-839E-4F58A6A8479D}">
      <dgm:prSet phldrT="[Текст]"/>
      <dgm:spPr/>
      <dgm:t>
        <a:bodyPr/>
        <a:lstStyle/>
        <a:p>
          <a:r>
            <a:rPr lang="ru-RU" dirty="0" smtClean="0"/>
            <a:t>ВЫСТРАИВАНИЕ ЛИНИИ ЗАЩИТЫ </a:t>
          </a:r>
          <a:endParaRPr lang="ru-RU" dirty="0"/>
        </a:p>
      </dgm:t>
    </dgm:pt>
    <dgm:pt modelId="{3BE0C811-2E20-49C0-87D6-0C0A6BCF68F7}" type="parTrans" cxnId="{BF09BBC9-9345-48A4-8A65-0F65458543EF}">
      <dgm:prSet/>
      <dgm:spPr/>
      <dgm:t>
        <a:bodyPr/>
        <a:lstStyle/>
        <a:p>
          <a:endParaRPr lang="ru-RU"/>
        </a:p>
      </dgm:t>
    </dgm:pt>
    <dgm:pt modelId="{205B6E4D-7B06-41C0-8E17-F22EB7538B0C}" type="sibTrans" cxnId="{BF09BBC9-9345-48A4-8A65-0F65458543EF}">
      <dgm:prSet/>
      <dgm:spPr/>
      <dgm:t>
        <a:bodyPr/>
        <a:lstStyle/>
        <a:p>
          <a:endParaRPr lang="ru-RU"/>
        </a:p>
      </dgm:t>
    </dgm:pt>
    <dgm:pt modelId="{49468747-9B06-441C-AE38-F13DF55FED80}">
      <dgm:prSet phldrT="[Текст]"/>
      <dgm:spPr/>
      <dgm:t>
        <a:bodyPr/>
        <a:lstStyle/>
        <a:p>
          <a:r>
            <a:rPr lang="ru-RU" b="1" dirty="0" smtClean="0">
              <a:solidFill>
                <a:srgbClr val="C00000"/>
              </a:solidFill>
            </a:rPr>
            <a:t>Случилось!</a:t>
          </a:r>
          <a:endParaRPr lang="ru-RU" b="1" dirty="0">
            <a:solidFill>
              <a:srgbClr val="C00000"/>
            </a:solidFill>
          </a:endParaRPr>
        </a:p>
      </dgm:t>
    </dgm:pt>
    <dgm:pt modelId="{71997DF1-6091-444E-BC6B-C396E51C0FA3}" type="parTrans" cxnId="{6CCEF20F-D6AB-485E-A00C-D37707A1A607}">
      <dgm:prSet/>
      <dgm:spPr/>
      <dgm:t>
        <a:bodyPr/>
        <a:lstStyle/>
        <a:p>
          <a:endParaRPr lang="ru-RU"/>
        </a:p>
      </dgm:t>
    </dgm:pt>
    <dgm:pt modelId="{7AAE4D75-34AE-4405-97DD-E50158FE14A5}" type="sibTrans" cxnId="{6CCEF20F-D6AB-485E-A00C-D37707A1A607}">
      <dgm:prSet/>
      <dgm:spPr/>
      <dgm:t>
        <a:bodyPr/>
        <a:lstStyle/>
        <a:p>
          <a:endParaRPr lang="ru-RU"/>
        </a:p>
      </dgm:t>
    </dgm:pt>
    <dgm:pt modelId="{AAD2FD03-EAF1-4060-B824-18FDF22F8093}">
      <dgm:prSet phldrT="[Текст]" custT="1"/>
      <dgm:spPr/>
      <dgm:t>
        <a:bodyPr/>
        <a:lstStyle/>
        <a:p>
          <a:r>
            <a:rPr lang="ru-RU" sz="1000" dirty="0" smtClean="0"/>
            <a:t>РЕГЛАМЕНТЫ И ВЗАИМОДЕЙСТВИЕ СТРУКТУРНЫХ ПОДРАЗДЕЛЕНИЙ</a:t>
          </a:r>
          <a:endParaRPr lang="ru-RU" sz="1000" dirty="0"/>
        </a:p>
      </dgm:t>
    </dgm:pt>
    <dgm:pt modelId="{CB15DA7E-41AA-4D63-A9D0-982730CFCF99}" type="parTrans" cxnId="{EDA682A5-F6FD-41B8-A38F-630EEABE3823}">
      <dgm:prSet/>
      <dgm:spPr/>
      <dgm:t>
        <a:bodyPr/>
        <a:lstStyle/>
        <a:p>
          <a:endParaRPr lang="ru-RU"/>
        </a:p>
      </dgm:t>
    </dgm:pt>
    <dgm:pt modelId="{40073E92-3001-4B62-8940-3E19C7367845}" type="sibTrans" cxnId="{EDA682A5-F6FD-41B8-A38F-630EEABE3823}">
      <dgm:prSet/>
      <dgm:spPr/>
      <dgm:t>
        <a:bodyPr/>
        <a:lstStyle/>
        <a:p>
          <a:endParaRPr lang="ru-RU"/>
        </a:p>
      </dgm:t>
    </dgm:pt>
    <dgm:pt modelId="{9AF4E9D1-14E5-4A56-93A0-C35A71C04DEE}">
      <dgm:prSet phldrT="[Текст]"/>
      <dgm:spPr/>
      <dgm:t>
        <a:bodyPr/>
        <a:lstStyle/>
        <a:p>
          <a:endParaRPr lang="ru-RU" sz="700" dirty="0"/>
        </a:p>
      </dgm:t>
    </dgm:pt>
    <dgm:pt modelId="{3B3AF9CE-0532-422B-9BEB-4B3E92B06AB4}" type="parTrans" cxnId="{5D8DE94E-11E0-4B71-9FD7-B71AD341CB6C}">
      <dgm:prSet/>
      <dgm:spPr/>
      <dgm:t>
        <a:bodyPr/>
        <a:lstStyle/>
        <a:p>
          <a:endParaRPr lang="ru-RU"/>
        </a:p>
      </dgm:t>
    </dgm:pt>
    <dgm:pt modelId="{006E5B02-3AE7-4EBC-AA27-E8F5E0FB265A}" type="sibTrans" cxnId="{5D8DE94E-11E0-4B71-9FD7-B71AD341CB6C}">
      <dgm:prSet/>
      <dgm:spPr/>
      <dgm:t>
        <a:bodyPr/>
        <a:lstStyle/>
        <a:p>
          <a:endParaRPr lang="ru-RU"/>
        </a:p>
      </dgm:t>
    </dgm:pt>
    <dgm:pt modelId="{BC96A7AA-4A27-437C-854D-9190F2EF32AB}">
      <dgm:prSet phldrT="[Текст]" custT="1"/>
      <dgm:spPr/>
      <dgm:t>
        <a:bodyPr/>
        <a:lstStyle/>
        <a:p>
          <a:r>
            <a:rPr lang="ru-RU" sz="1000" dirty="0" smtClean="0"/>
            <a:t>ДОЛЖНОСТНЫЕ ИНСТРУКЦИИ ДОЛЖНЫ СООТВЕТСВОВАТЬ ПОРЯДКАМ</a:t>
          </a:r>
          <a:endParaRPr lang="ru-RU" sz="1000" dirty="0"/>
        </a:p>
      </dgm:t>
    </dgm:pt>
    <dgm:pt modelId="{279EA63D-BC2C-419F-88AB-E3CC394DA4B3}" type="parTrans" cxnId="{21982744-B37C-4DC9-BFF1-EE240EEFAACF}">
      <dgm:prSet/>
      <dgm:spPr/>
      <dgm:t>
        <a:bodyPr/>
        <a:lstStyle/>
        <a:p>
          <a:endParaRPr lang="ru-RU"/>
        </a:p>
      </dgm:t>
    </dgm:pt>
    <dgm:pt modelId="{44FD3487-735D-40EB-9FBE-F9D247FEC628}" type="sibTrans" cxnId="{21982744-B37C-4DC9-BFF1-EE240EEFAACF}">
      <dgm:prSet/>
      <dgm:spPr/>
      <dgm:t>
        <a:bodyPr/>
        <a:lstStyle/>
        <a:p>
          <a:endParaRPr lang="ru-RU"/>
        </a:p>
      </dgm:t>
    </dgm:pt>
    <dgm:pt modelId="{06B09C87-A082-45AD-8CB2-C3DFFD9B6063}">
      <dgm:prSet phldrT="[Текст]"/>
      <dgm:spPr/>
      <dgm:t>
        <a:bodyPr/>
        <a:lstStyle/>
        <a:p>
          <a:endParaRPr lang="ru-RU" sz="700" dirty="0"/>
        </a:p>
      </dgm:t>
    </dgm:pt>
    <dgm:pt modelId="{5E96ED5A-CAD7-45AF-999F-215516BB382C}" type="parTrans" cxnId="{6ADBB7A7-B740-4D2B-B7D2-F6AD72EB6210}">
      <dgm:prSet/>
      <dgm:spPr/>
      <dgm:t>
        <a:bodyPr/>
        <a:lstStyle/>
        <a:p>
          <a:endParaRPr lang="ru-RU"/>
        </a:p>
      </dgm:t>
    </dgm:pt>
    <dgm:pt modelId="{21ACA940-0CDA-400B-A43F-3A70D05C4C17}" type="sibTrans" cxnId="{6ADBB7A7-B740-4D2B-B7D2-F6AD72EB6210}">
      <dgm:prSet/>
      <dgm:spPr/>
      <dgm:t>
        <a:bodyPr/>
        <a:lstStyle/>
        <a:p>
          <a:endParaRPr lang="ru-RU"/>
        </a:p>
      </dgm:t>
    </dgm:pt>
    <dgm:pt modelId="{8D93D372-91AB-4843-AA35-49914A64BBE8}">
      <dgm:prSet phldrT="[Текст]" custT="1"/>
      <dgm:spPr/>
      <dgm:t>
        <a:bodyPr/>
        <a:lstStyle/>
        <a:p>
          <a:r>
            <a:rPr lang="ru-RU" sz="1000" dirty="0" smtClean="0"/>
            <a:t>СООТВЕТСТВИЕ ТРЕБОВАНИЯМ БЕЗОПАСНОСТИ</a:t>
          </a:r>
          <a:endParaRPr lang="ru-RU" sz="1000" dirty="0"/>
        </a:p>
      </dgm:t>
    </dgm:pt>
    <dgm:pt modelId="{0CC35830-4654-4C77-A92B-5B05B0A59489}" type="parTrans" cxnId="{2F22AE6E-5780-4AB7-A746-F0DDA09F9FDF}">
      <dgm:prSet/>
      <dgm:spPr/>
      <dgm:t>
        <a:bodyPr/>
        <a:lstStyle/>
        <a:p>
          <a:endParaRPr lang="ru-RU"/>
        </a:p>
      </dgm:t>
    </dgm:pt>
    <dgm:pt modelId="{ABF3CA5D-2A8F-42C9-AFFC-7EBE8121EF63}" type="sibTrans" cxnId="{2F22AE6E-5780-4AB7-A746-F0DDA09F9FDF}">
      <dgm:prSet/>
      <dgm:spPr/>
      <dgm:t>
        <a:bodyPr/>
        <a:lstStyle/>
        <a:p>
          <a:endParaRPr lang="ru-RU"/>
        </a:p>
      </dgm:t>
    </dgm:pt>
    <dgm:pt modelId="{CC163647-7955-43C6-8317-6E875DABD4A0}">
      <dgm:prSet phldrT="[Текст]" custT="1"/>
      <dgm:spPr/>
      <dgm:t>
        <a:bodyPr/>
        <a:lstStyle/>
        <a:p>
          <a:r>
            <a:rPr lang="ru-RU" sz="1200" dirty="0" smtClean="0"/>
            <a:t>Первичная медицинская документация!!! Консилиум.</a:t>
          </a:r>
          <a:endParaRPr lang="ru-RU" sz="1200" dirty="0"/>
        </a:p>
      </dgm:t>
    </dgm:pt>
    <dgm:pt modelId="{3B9CFC78-ACE4-4DE4-A74B-3825840D7D29}" type="parTrans" cxnId="{A3F9C71D-14DC-4BE0-B8CA-E37E98ABB4BF}">
      <dgm:prSet/>
      <dgm:spPr/>
      <dgm:t>
        <a:bodyPr/>
        <a:lstStyle/>
        <a:p>
          <a:endParaRPr lang="ru-RU"/>
        </a:p>
      </dgm:t>
    </dgm:pt>
    <dgm:pt modelId="{380624A6-9E26-422B-A24E-323BB4CF74AC}" type="sibTrans" cxnId="{A3F9C71D-14DC-4BE0-B8CA-E37E98ABB4BF}">
      <dgm:prSet/>
      <dgm:spPr/>
      <dgm:t>
        <a:bodyPr/>
        <a:lstStyle/>
        <a:p>
          <a:endParaRPr lang="ru-RU"/>
        </a:p>
      </dgm:t>
    </dgm:pt>
    <dgm:pt modelId="{D8782A61-8D0E-423D-8F8A-007FE81CF6F4}">
      <dgm:prSet phldrT="[Текст]" custT="1"/>
      <dgm:spPr/>
      <dgm:t>
        <a:bodyPr/>
        <a:lstStyle/>
        <a:p>
          <a:r>
            <a:rPr lang="ru-RU" sz="1200" dirty="0" smtClean="0"/>
            <a:t>Экспертиза КМП</a:t>
          </a:r>
          <a:endParaRPr lang="ru-RU" sz="1200" dirty="0"/>
        </a:p>
      </dgm:t>
    </dgm:pt>
    <dgm:pt modelId="{78A9E593-2123-47E3-A3F7-F5AE65F95E4D}" type="parTrans" cxnId="{FCCC847D-F71A-44D6-AF43-5033E2FD6026}">
      <dgm:prSet/>
      <dgm:spPr/>
      <dgm:t>
        <a:bodyPr/>
        <a:lstStyle/>
        <a:p>
          <a:endParaRPr lang="ru-RU"/>
        </a:p>
      </dgm:t>
    </dgm:pt>
    <dgm:pt modelId="{C99C4B42-BB59-4596-96EE-92B995034D81}" type="sibTrans" cxnId="{FCCC847D-F71A-44D6-AF43-5033E2FD6026}">
      <dgm:prSet/>
      <dgm:spPr/>
      <dgm:t>
        <a:bodyPr/>
        <a:lstStyle/>
        <a:p>
          <a:endParaRPr lang="ru-RU"/>
        </a:p>
      </dgm:t>
    </dgm:pt>
    <dgm:pt modelId="{4FCD3F2B-523C-4F30-A136-40FED72A466A}">
      <dgm:prSet phldrT="[Текст]" custT="1"/>
      <dgm:spPr/>
      <dgm:t>
        <a:bodyPr/>
        <a:lstStyle/>
        <a:p>
          <a:r>
            <a:rPr lang="ru-RU" sz="1200" dirty="0" smtClean="0"/>
            <a:t>Досудебное урегулирование</a:t>
          </a:r>
          <a:endParaRPr lang="ru-RU" sz="1200" dirty="0"/>
        </a:p>
      </dgm:t>
    </dgm:pt>
    <dgm:pt modelId="{84C8606C-395D-47A4-AE1E-1AEE38AE250C}" type="parTrans" cxnId="{3A79B51D-F5B9-4717-9774-315DA5272267}">
      <dgm:prSet/>
      <dgm:spPr/>
      <dgm:t>
        <a:bodyPr/>
        <a:lstStyle/>
        <a:p>
          <a:endParaRPr lang="ru-RU"/>
        </a:p>
      </dgm:t>
    </dgm:pt>
    <dgm:pt modelId="{E368B2CA-9470-4CFF-B088-C8CFF8AB761F}" type="sibTrans" cxnId="{3A79B51D-F5B9-4717-9774-315DA5272267}">
      <dgm:prSet/>
      <dgm:spPr/>
      <dgm:t>
        <a:bodyPr/>
        <a:lstStyle/>
        <a:p>
          <a:endParaRPr lang="ru-RU"/>
        </a:p>
      </dgm:t>
    </dgm:pt>
    <dgm:pt modelId="{FAEBF7B1-FD4F-450C-9825-65E45C875C98}">
      <dgm:prSet phldrT="[Текст]"/>
      <dgm:spPr/>
      <dgm:t>
        <a:bodyPr/>
        <a:lstStyle/>
        <a:p>
          <a:r>
            <a:rPr lang="ru-RU" dirty="0" smtClean="0"/>
            <a:t>Перспективы дела и риски</a:t>
          </a:r>
          <a:endParaRPr lang="ru-RU" dirty="0"/>
        </a:p>
      </dgm:t>
    </dgm:pt>
    <dgm:pt modelId="{9A73854F-DEE2-4025-BCCD-CD3693651DBF}" type="parTrans" cxnId="{0DAF68E3-A518-45CE-AE51-2BC30B98C89F}">
      <dgm:prSet/>
      <dgm:spPr/>
      <dgm:t>
        <a:bodyPr/>
        <a:lstStyle/>
        <a:p>
          <a:endParaRPr lang="ru-RU"/>
        </a:p>
      </dgm:t>
    </dgm:pt>
    <dgm:pt modelId="{8E81D2E3-D24C-4298-98C4-149355FA05A7}" type="sibTrans" cxnId="{0DAF68E3-A518-45CE-AE51-2BC30B98C89F}">
      <dgm:prSet/>
      <dgm:spPr/>
      <dgm:t>
        <a:bodyPr/>
        <a:lstStyle/>
        <a:p>
          <a:endParaRPr lang="ru-RU"/>
        </a:p>
      </dgm:t>
    </dgm:pt>
    <dgm:pt modelId="{DAB83CA9-A219-4194-89C3-65B9C01E76F8}" type="pres">
      <dgm:prSet presAssocID="{B1D49E0E-3878-4686-B477-F6CF2A43A88E}" presName="rootnode" presStyleCnt="0">
        <dgm:presLayoutVars>
          <dgm:chMax/>
          <dgm:chPref/>
          <dgm:dir/>
          <dgm:animLvl val="lvl"/>
        </dgm:presLayoutVars>
      </dgm:prSet>
      <dgm:spPr/>
      <dgm:t>
        <a:bodyPr/>
        <a:lstStyle/>
        <a:p>
          <a:endParaRPr lang="ru-RU"/>
        </a:p>
      </dgm:t>
    </dgm:pt>
    <dgm:pt modelId="{925753C1-0331-4105-BA58-2C2A3E0B6FDD}" type="pres">
      <dgm:prSet presAssocID="{7F4D6C9E-F026-44BB-9A71-6A9BC9EB3CED}" presName="composite" presStyleCnt="0"/>
      <dgm:spPr/>
    </dgm:pt>
    <dgm:pt modelId="{D3615CD8-E746-4383-8DD5-538CD77F982E}" type="pres">
      <dgm:prSet presAssocID="{7F4D6C9E-F026-44BB-9A71-6A9BC9EB3CED}" presName="bentUpArrow1" presStyleLbl="alignImgPlace1" presStyleIdx="0" presStyleCnt="2" custLinFactNeighborX="711"/>
      <dgm:spPr>
        <a:solidFill>
          <a:schemeClr val="accent2">
            <a:lumMod val="75000"/>
          </a:schemeClr>
        </a:solidFill>
      </dgm:spPr>
    </dgm:pt>
    <dgm:pt modelId="{BA5E6D41-AA8B-4AAB-84B4-666E8AAE6E1A}" type="pres">
      <dgm:prSet presAssocID="{7F4D6C9E-F026-44BB-9A71-6A9BC9EB3CED}" presName="ParentText" presStyleLbl="node1" presStyleIdx="0" presStyleCnt="3">
        <dgm:presLayoutVars>
          <dgm:chMax val="1"/>
          <dgm:chPref val="1"/>
          <dgm:bulletEnabled val="1"/>
        </dgm:presLayoutVars>
      </dgm:prSet>
      <dgm:spPr/>
      <dgm:t>
        <a:bodyPr/>
        <a:lstStyle/>
        <a:p>
          <a:endParaRPr lang="ru-RU"/>
        </a:p>
      </dgm:t>
    </dgm:pt>
    <dgm:pt modelId="{1BD56BE8-8CF3-49DC-A240-DE94BD2D9701}" type="pres">
      <dgm:prSet presAssocID="{7F4D6C9E-F026-44BB-9A71-6A9BC9EB3CED}" presName="ChildText" presStyleLbl="revTx" presStyleIdx="0" presStyleCnt="3" custScaleX="103466" custScaleY="106660">
        <dgm:presLayoutVars>
          <dgm:chMax val="0"/>
          <dgm:chPref val="0"/>
          <dgm:bulletEnabled val="1"/>
        </dgm:presLayoutVars>
      </dgm:prSet>
      <dgm:spPr/>
      <dgm:t>
        <a:bodyPr/>
        <a:lstStyle/>
        <a:p>
          <a:endParaRPr lang="ru-RU"/>
        </a:p>
      </dgm:t>
    </dgm:pt>
    <dgm:pt modelId="{CA8DFD9A-CF28-4B07-8CC0-CB8B8EC8E35C}" type="pres">
      <dgm:prSet presAssocID="{669193E0-3118-4D74-ACA3-E746FF588040}" presName="sibTrans" presStyleCnt="0"/>
      <dgm:spPr/>
    </dgm:pt>
    <dgm:pt modelId="{213422CC-ED22-47BD-8A31-11723FED53E3}" type="pres">
      <dgm:prSet presAssocID="{C6517407-FFB0-4894-8FB4-26E9EE0210D7}" presName="composite" presStyleCnt="0"/>
      <dgm:spPr/>
    </dgm:pt>
    <dgm:pt modelId="{4F91963D-6520-405C-B6ED-5D33A4742740}" type="pres">
      <dgm:prSet presAssocID="{C6517407-FFB0-4894-8FB4-26E9EE0210D7}" presName="bentUpArrow1" presStyleLbl="alignImgPlace1" presStyleIdx="1" presStyleCnt="2"/>
      <dgm:spPr>
        <a:solidFill>
          <a:schemeClr val="accent2">
            <a:lumMod val="75000"/>
          </a:schemeClr>
        </a:solidFill>
      </dgm:spPr>
    </dgm:pt>
    <dgm:pt modelId="{5CCC07C8-DA89-4D34-A25E-C57E5814BA2E}" type="pres">
      <dgm:prSet presAssocID="{C6517407-FFB0-4894-8FB4-26E9EE0210D7}" presName="ParentText" presStyleLbl="node1" presStyleIdx="1" presStyleCnt="3">
        <dgm:presLayoutVars>
          <dgm:chMax val="1"/>
          <dgm:chPref val="1"/>
          <dgm:bulletEnabled val="1"/>
        </dgm:presLayoutVars>
      </dgm:prSet>
      <dgm:spPr/>
      <dgm:t>
        <a:bodyPr/>
        <a:lstStyle/>
        <a:p>
          <a:endParaRPr lang="ru-RU"/>
        </a:p>
      </dgm:t>
    </dgm:pt>
    <dgm:pt modelId="{1E060D8C-D1FA-4052-9741-F26AE0654B7A}" type="pres">
      <dgm:prSet presAssocID="{C6517407-FFB0-4894-8FB4-26E9EE0210D7}" presName="ChildText" presStyleLbl="revTx" presStyleIdx="1" presStyleCnt="3">
        <dgm:presLayoutVars>
          <dgm:chMax val="0"/>
          <dgm:chPref val="0"/>
          <dgm:bulletEnabled val="1"/>
        </dgm:presLayoutVars>
      </dgm:prSet>
      <dgm:spPr/>
      <dgm:t>
        <a:bodyPr/>
        <a:lstStyle/>
        <a:p>
          <a:endParaRPr lang="ru-RU"/>
        </a:p>
      </dgm:t>
    </dgm:pt>
    <dgm:pt modelId="{6CB174F2-3785-4B3F-B13C-0A94273E38B8}" type="pres">
      <dgm:prSet presAssocID="{E6511CF3-D77B-478A-881A-C286E1AF449A}" presName="sibTrans" presStyleCnt="0"/>
      <dgm:spPr/>
    </dgm:pt>
    <dgm:pt modelId="{9F53C4B6-D95D-4062-8918-A85CD4047705}" type="pres">
      <dgm:prSet presAssocID="{04F6719F-A764-4871-839E-4F58A6A8479D}" presName="composite" presStyleCnt="0"/>
      <dgm:spPr/>
    </dgm:pt>
    <dgm:pt modelId="{D6B95C47-102E-4FED-A1D4-8C7EFF572E59}" type="pres">
      <dgm:prSet presAssocID="{04F6719F-A764-4871-839E-4F58A6A8479D}" presName="ParentText" presStyleLbl="node1" presStyleIdx="2" presStyleCnt="3">
        <dgm:presLayoutVars>
          <dgm:chMax val="1"/>
          <dgm:chPref val="1"/>
          <dgm:bulletEnabled val="1"/>
        </dgm:presLayoutVars>
      </dgm:prSet>
      <dgm:spPr/>
      <dgm:t>
        <a:bodyPr/>
        <a:lstStyle/>
        <a:p>
          <a:endParaRPr lang="ru-RU"/>
        </a:p>
      </dgm:t>
    </dgm:pt>
    <dgm:pt modelId="{A6DC14A6-FC3B-4656-BC87-565137F1B352}" type="pres">
      <dgm:prSet presAssocID="{04F6719F-A764-4871-839E-4F58A6A8479D}" presName="FinalChildText" presStyleLbl="revTx" presStyleIdx="2" presStyleCnt="3">
        <dgm:presLayoutVars>
          <dgm:chMax val="0"/>
          <dgm:chPref val="0"/>
          <dgm:bulletEnabled val="1"/>
        </dgm:presLayoutVars>
      </dgm:prSet>
      <dgm:spPr/>
      <dgm:t>
        <a:bodyPr/>
        <a:lstStyle/>
        <a:p>
          <a:endParaRPr lang="ru-RU"/>
        </a:p>
      </dgm:t>
    </dgm:pt>
  </dgm:ptLst>
  <dgm:cxnLst>
    <dgm:cxn modelId="{6ADBB7A7-B740-4D2B-B7D2-F6AD72EB6210}" srcId="{7F4D6C9E-F026-44BB-9A71-6A9BC9EB3CED}" destId="{06B09C87-A082-45AD-8CB2-C3DFFD9B6063}" srcOrd="4" destOrd="0" parTransId="{5E96ED5A-CAD7-45AF-999F-215516BB382C}" sibTransId="{21ACA940-0CDA-400B-A43F-3A70D05C4C17}"/>
    <dgm:cxn modelId="{5E49C586-AAC2-4B73-B336-BDCC7B21E0C5}" type="presOf" srcId="{28C4D7BA-00E5-4B6F-A075-95217AB15C21}" destId="{1E060D8C-D1FA-4052-9741-F26AE0654B7A}" srcOrd="0" destOrd="0" presId="urn:microsoft.com/office/officeart/2005/8/layout/StepDownProcess"/>
    <dgm:cxn modelId="{F794FABD-CB23-4B28-B64A-8D6B0AB9F2C4}" srcId="{C6517407-FFB0-4894-8FB4-26E9EE0210D7}" destId="{28C4D7BA-00E5-4B6F-A075-95217AB15C21}" srcOrd="0" destOrd="0" parTransId="{093D4F4A-CC4E-488F-AD4F-5452D26166FA}" sibTransId="{ED555F6D-5808-4F3E-8294-22869A228F82}"/>
    <dgm:cxn modelId="{5D8DE94E-11E0-4B71-9FD7-B71AD341CB6C}" srcId="{7F4D6C9E-F026-44BB-9A71-6A9BC9EB3CED}" destId="{9AF4E9D1-14E5-4A56-93A0-C35A71C04DEE}" srcOrd="5" destOrd="0" parTransId="{3B3AF9CE-0532-422B-9BEB-4B3E92B06AB4}" sibTransId="{006E5B02-3AE7-4EBC-AA27-E8F5E0FB265A}"/>
    <dgm:cxn modelId="{FCCC847D-F71A-44D6-AF43-5033E2FD6026}" srcId="{C6517407-FFB0-4894-8FB4-26E9EE0210D7}" destId="{D8782A61-8D0E-423D-8F8A-007FE81CF6F4}" srcOrd="2" destOrd="0" parTransId="{78A9E593-2123-47E3-A3F7-F5AE65F95E4D}" sibTransId="{C99C4B42-BB59-4596-96EE-92B995034D81}"/>
    <dgm:cxn modelId="{0DAF68E3-A518-45CE-AE51-2BC30B98C89F}" srcId="{04F6719F-A764-4871-839E-4F58A6A8479D}" destId="{FAEBF7B1-FD4F-450C-9825-65E45C875C98}" srcOrd="1" destOrd="0" parTransId="{9A73854F-DEE2-4025-BCCD-CD3693651DBF}" sibTransId="{8E81D2E3-D24C-4298-98C4-149355FA05A7}"/>
    <dgm:cxn modelId="{84689D86-99E5-4FBD-8372-D21D29167F35}" srcId="{B1D49E0E-3878-4686-B477-F6CF2A43A88E}" destId="{7F4D6C9E-F026-44BB-9A71-6A9BC9EB3CED}" srcOrd="0" destOrd="0" parTransId="{57047650-EED2-46A6-8C35-30CFBEF22AB2}" sibTransId="{669193E0-3118-4D74-ACA3-E746FF588040}"/>
    <dgm:cxn modelId="{231C3518-F739-46EB-B169-923A6B9FEF3E}" type="presOf" srcId="{49468747-9B06-441C-AE38-F13DF55FED80}" destId="{A6DC14A6-FC3B-4656-BC87-565137F1B352}" srcOrd="0" destOrd="0" presId="urn:microsoft.com/office/officeart/2005/8/layout/StepDownProcess"/>
    <dgm:cxn modelId="{16A77B3C-6A7E-4476-95CC-AE503E6AD95B}" type="presOf" srcId="{CC163647-7955-43C6-8317-6E875DABD4A0}" destId="{1E060D8C-D1FA-4052-9741-F26AE0654B7A}" srcOrd="0" destOrd="1" presId="urn:microsoft.com/office/officeart/2005/8/layout/StepDownProcess"/>
    <dgm:cxn modelId="{C411C203-C7FE-4DE9-BFD4-79DD13DE8707}" type="presOf" srcId="{06B09C87-A082-45AD-8CB2-C3DFFD9B6063}" destId="{1BD56BE8-8CF3-49DC-A240-DE94BD2D9701}" srcOrd="0" destOrd="4" presId="urn:microsoft.com/office/officeart/2005/8/layout/StepDownProcess"/>
    <dgm:cxn modelId="{8159DAE4-6B32-4249-9E45-352B36BD7950}" type="presOf" srcId="{4FCD3F2B-523C-4F30-A136-40FED72A466A}" destId="{1E060D8C-D1FA-4052-9741-F26AE0654B7A}" srcOrd="0" destOrd="3" presId="urn:microsoft.com/office/officeart/2005/8/layout/StepDownProcess"/>
    <dgm:cxn modelId="{471954FD-E7B2-404F-A1A1-008127F43EDF}" type="presOf" srcId="{7F4D6C9E-F026-44BB-9A71-6A9BC9EB3CED}" destId="{BA5E6D41-AA8B-4AAB-84B4-666E8AAE6E1A}" srcOrd="0" destOrd="0" presId="urn:microsoft.com/office/officeart/2005/8/layout/StepDownProcess"/>
    <dgm:cxn modelId="{50A7F07B-4AC7-4F39-9E92-25C3C1BA795D}" type="presOf" srcId="{FAEBF7B1-FD4F-450C-9825-65E45C875C98}" destId="{A6DC14A6-FC3B-4656-BC87-565137F1B352}" srcOrd="0" destOrd="1" presId="urn:microsoft.com/office/officeart/2005/8/layout/StepDownProcess"/>
    <dgm:cxn modelId="{BF09BBC9-9345-48A4-8A65-0F65458543EF}" srcId="{B1D49E0E-3878-4686-B477-F6CF2A43A88E}" destId="{04F6719F-A764-4871-839E-4F58A6A8479D}" srcOrd="2" destOrd="0" parTransId="{3BE0C811-2E20-49C0-87D6-0C0A6BCF68F7}" sibTransId="{205B6E4D-7B06-41C0-8E17-F22EB7538B0C}"/>
    <dgm:cxn modelId="{3A79B51D-F5B9-4717-9774-315DA5272267}" srcId="{C6517407-FFB0-4894-8FB4-26E9EE0210D7}" destId="{4FCD3F2B-523C-4F30-A136-40FED72A466A}" srcOrd="3" destOrd="0" parTransId="{84C8606C-395D-47A4-AE1E-1AEE38AE250C}" sibTransId="{E368B2CA-9470-4CFF-B088-C8CFF8AB761F}"/>
    <dgm:cxn modelId="{A3F9C71D-14DC-4BE0-B8CA-E37E98ABB4BF}" srcId="{C6517407-FFB0-4894-8FB4-26E9EE0210D7}" destId="{CC163647-7955-43C6-8317-6E875DABD4A0}" srcOrd="1" destOrd="0" parTransId="{3B9CFC78-ACE4-4DE4-A74B-3825840D7D29}" sibTransId="{380624A6-9E26-422B-A24E-323BB4CF74AC}"/>
    <dgm:cxn modelId="{942D9F25-AED2-4FE9-A14B-269AE96851FB}" type="presOf" srcId="{AD67D656-1157-4F7A-8614-93451BACEBBC}" destId="{1BD56BE8-8CF3-49DC-A240-DE94BD2D9701}" srcOrd="0" destOrd="0" presId="urn:microsoft.com/office/officeart/2005/8/layout/StepDownProcess"/>
    <dgm:cxn modelId="{1035973E-1E4A-4383-A7B3-29717FF29373}" type="presOf" srcId="{C6517407-FFB0-4894-8FB4-26E9EE0210D7}" destId="{5CCC07C8-DA89-4D34-A25E-C57E5814BA2E}" srcOrd="0" destOrd="0" presId="urn:microsoft.com/office/officeart/2005/8/layout/StepDownProcess"/>
    <dgm:cxn modelId="{EDA682A5-F6FD-41B8-A38F-630EEABE3823}" srcId="{7F4D6C9E-F026-44BB-9A71-6A9BC9EB3CED}" destId="{AAD2FD03-EAF1-4060-B824-18FDF22F8093}" srcOrd="1" destOrd="0" parTransId="{CB15DA7E-41AA-4D63-A9D0-982730CFCF99}" sibTransId="{40073E92-3001-4B62-8940-3E19C7367845}"/>
    <dgm:cxn modelId="{6CCEF20F-D6AB-485E-A00C-D37707A1A607}" srcId="{04F6719F-A764-4871-839E-4F58A6A8479D}" destId="{49468747-9B06-441C-AE38-F13DF55FED80}" srcOrd="0" destOrd="0" parTransId="{71997DF1-6091-444E-BC6B-C396E51C0FA3}" sibTransId="{7AAE4D75-34AE-4405-97DD-E50158FE14A5}"/>
    <dgm:cxn modelId="{A9FB0AD5-04B6-4730-BD9B-D3882B603FED}" type="presOf" srcId="{BC96A7AA-4A27-437C-854D-9190F2EF32AB}" destId="{1BD56BE8-8CF3-49DC-A240-DE94BD2D9701}" srcOrd="0" destOrd="2" presId="urn:microsoft.com/office/officeart/2005/8/layout/StepDownProcess"/>
    <dgm:cxn modelId="{8FEC112E-8982-4E72-A762-A83920DABBDF}" srcId="{7F4D6C9E-F026-44BB-9A71-6A9BC9EB3CED}" destId="{AD67D656-1157-4F7A-8614-93451BACEBBC}" srcOrd="0" destOrd="0" parTransId="{B604A47F-1866-48E9-9E82-1A31A7765E8D}" sibTransId="{9A1E0DDE-F1EB-439B-8011-735DF3AAF850}"/>
    <dgm:cxn modelId="{2F22AE6E-5780-4AB7-A746-F0DDA09F9FDF}" srcId="{7F4D6C9E-F026-44BB-9A71-6A9BC9EB3CED}" destId="{8D93D372-91AB-4843-AA35-49914A64BBE8}" srcOrd="3" destOrd="0" parTransId="{0CC35830-4654-4C77-A92B-5B05B0A59489}" sibTransId="{ABF3CA5D-2A8F-42C9-AFFC-7EBE8121EF63}"/>
    <dgm:cxn modelId="{B317E118-42B6-423B-BB8C-C23CE260A7E5}" srcId="{B1D49E0E-3878-4686-B477-F6CF2A43A88E}" destId="{C6517407-FFB0-4894-8FB4-26E9EE0210D7}" srcOrd="1" destOrd="0" parTransId="{B1A8792D-BC54-4DAB-B75C-C510E0704615}" sibTransId="{E6511CF3-D77B-478A-881A-C286E1AF449A}"/>
    <dgm:cxn modelId="{851F0A38-DC74-4A29-849F-98B01733C0B5}" type="presOf" srcId="{04F6719F-A764-4871-839E-4F58A6A8479D}" destId="{D6B95C47-102E-4FED-A1D4-8C7EFF572E59}" srcOrd="0" destOrd="0" presId="urn:microsoft.com/office/officeart/2005/8/layout/StepDownProcess"/>
    <dgm:cxn modelId="{0A63DED7-58FD-4FC7-9B46-C1A625297587}" type="presOf" srcId="{8D93D372-91AB-4843-AA35-49914A64BBE8}" destId="{1BD56BE8-8CF3-49DC-A240-DE94BD2D9701}" srcOrd="0" destOrd="3" presId="urn:microsoft.com/office/officeart/2005/8/layout/StepDownProcess"/>
    <dgm:cxn modelId="{DD48A060-12E1-4EFD-A1D9-25681659C562}" type="presOf" srcId="{D8782A61-8D0E-423D-8F8A-007FE81CF6F4}" destId="{1E060D8C-D1FA-4052-9741-F26AE0654B7A}" srcOrd="0" destOrd="2" presId="urn:microsoft.com/office/officeart/2005/8/layout/StepDownProcess"/>
    <dgm:cxn modelId="{092F2597-1DBC-4FB9-8A42-BB88ABF2EA76}" type="presOf" srcId="{9AF4E9D1-14E5-4A56-93A0-C35A71C04DEE}" destId="{1BD56BE8-8CF3-49DC-A240-DE94BD2D9701}" srcOrd="0" destOrd="5" presId="urn:microsoft.com/office/officeart/2005/8/layout/StepDownProcess"/>
    <dgm:cxn modelId="{F1635942-85C0-415A-A7D7-046429A93FB0}" type="presOf" srcId="{AAD2FD03-EAF1-4060-B824-18FDF22F8093}" destId="{1BD56BE8-8CF3-49DC-A240-DE94BD2D9701}" srcOrd="0" destOrd="1" presId="urn:microsoft.com/office/officeart/2005/8/layout/StepDownProcess"/>
    <dgm:cxn modelId="{AD8C337F-EBEE-4E99-BA16-A208A87389BD}" type="presOf" srcId="{B1D49E0E-3878-4686-B477-F6CF2A43A88E}" destId="{DAB83CA9-A219-4194-89C3-65B9C01E76F8}" srcOrd="0" destOrd="0" presId="urn:microsoft.com/office/officeart/2005/8/layout/StepDownProcess"/>
    <dgm:cxn modelId="{21982744-B37C-4DC9-BFF1-EE240EEFAACF}" srcId="{7F4D6C9E-F026-44BB-9A71-6A9BC9EB3CED}" destId="{BC96A7AA-4A27-437C-854D-9190F2EF32AB}" srcOrd="2" destOrd="0" parTransId="{279EA63D-BC2C-419F-88AB-E3CC394DA4B3}" sibTransId="{44FD3487-735D-40EB-9FBE-F9D247FEC628}"/>
    <dgm:cxn modelId="{2026E593-DA80-4809-B043-60AEDCA11552}" type="presParOf" srcId="{DAB83CA9-A219-4194-89C3-65B9C01E76F8}" destId="{925753C1-0331-4105-BA58-2C2A3E0B6FDD}" srcOrd="0" destOrd="0" presId="urn:microsoft.com/office/officeart/2005/8/layout/StepDownProcess"/>
    <dgm:cxn modelId="{0237A3AC-4714-43C0-9DA9-5222E2C1833F}" type="presParOf" srcId="{925753C1-0331-4105-BA58-2C2A3E0B6FDD}" destId="{D3615CD8-E746-4383-8DD5-538CD77F982E}" srcOrd="0" destOrd="0" presId="urn:microsoft.com/office/officeart/2005/8/layout/StepDownProcess"/>
    <dgm:cxn modelId="{51347E4E-4F11-4FBD-A10C-8F545D834114}" type="presParOf" srcId="{925753C1-0331-4105-BA58-2C2A3E0B6FDD}" destId="{BA5E6D41-AA8B-4AAB-84B4-666E8AAE6E1A}" srcOrd="1" destOrd="0" presId="urn:microsoft.com/office/officeart/2005/8/layout/StepDownProcess"/>
    <dgm:cxn modelId="{38D04E8B-5430-414E-A898-D9D294B74699}" type="presParOf" srcId="{925753C1-0331-4105-BA58-2C2A3E0B6FDD}" destId="{1BD56BE8-8CF3-49DC-A240-DE94BD2D9701}" srcOrd="2" destOrd="0" presId="urn:microsoft.com/office/officeart/2005/8/layout/StepDownProcess"/>
    <dgm:cxn modelId="{A4C42D55-C749-44F4-89EE-AFBFA24948EC}" type="presParOf" srcId="{DAB83CA9-A219-4194-89C3-65B9C01E76F8}" destId="{CA8DFD9A-CF28-4B07-8CC0-CB8B8EC8E35C}" srcOrd="1" destOrd="0" presId="urn:microsoft.com/office/officeart/2005/8/layout/StepDownProcess"/>
    <dgm:cxn modelId="{164365DD-3BBD-4B93-AA5F-AFD381BDF961}" type="presParOf" srcId="{DAB83CA9-A219-4194-89C3-65B9C01E76F8}" destId="{213422CC-ED22-47BD-8A31-11723FED53E3}" srcOrd="2" destOrd="0" presId="urn:microsoft.com/office/officeart/2005/8/layout/StepDownProcess"/>
    <dgm:cxn modelId="{115F4257-E22E-42D6-963D-04D99BAEA43E}" type="presParOf" srcId="{213422CC-ED22-47BD-8A31-11723FED53E3}" destId="{4F91963D-6520-405C-B6ED-5D33A4742740}" srcOrd="0" destOrd="0" presId="urn:microsoft.com/office/officeart/2005/8/layout/StepDownProcess"/>
    <dgm:cxn modelId="{4E36815D-62C2-48DE-816D-CD2020E508C0}" type="presParOf" srcId="{213422CC-ED22-47BD-8A31-11723FED53E3}" destId="{5CCC07C8-DA89-4D34-A25E-C57E5814BA2E}" srcOrd="1" destOrd="0" presId="urn:microsoft.com/office/officeart/2005/8/layout/StepDownProcess"/>
    <dgm:cxn modelId="{7F8C4ABD-7AC6-428F-A6BA-1C5064B7825E}" type="presParOf" srcId="{213422CC-ED22-47BD-8A31-11723FED53E3}" destId="{1E060D8C-D1FA-4052-9741-F26AE0654B7A}" srcOrd="2" destOrd="0" presId="urn:microsoft.com/office/officeart/2005/8/layout/StepDownProcess"/>
    <dgm:cxn modelId="{22489E99-7FE2-4E8D-8FBF-05B50F1FF1DF}" type="presParOf" srcId="{DAB83CA9-A219-4194-89C3-65B9C01E76F8}" destId="{6CB174F2-3785-4B3F-B13C-0A94273E38B8}" srcOrd="3" destOrd="0" presId="urn:microsoft.com/office/officeart/2005/8/layout/StepDownProcess"/>
    <dgm:cxn modelId="{D33CF192-BA1D-4AB2-918B-3883FF577E85}" type="presParOf" srcId="{DAB83CA9-A219-4194-89C3-65B9C01E76F8}" destId="{9F53C4B6-D95D-4062-8918-A85CD4047705}" srcOrd="4" destOrd="0" presId="urn:microsoft.com/office/officeart/2005/8/layout/StepDownProcess"/>
    <dgm:cxn modelId="{2C97C44C-8C30-4337-AA93-EF384E5DA103}" type="presParOf" srcId="{9F53C4B6-D95D-4062-8918-A85CD4047705}" destId="{D6B95C47-102E-4FED-A1D4-8C7EFF572E59}" srcOrd="0" destOrd="0" presId="urn:microsoft.com/office/officeart/2005/8/layout/StepDownProcess"/>
    <dgm:cxn modelId="{3512DC90-00C1-47D5-9043-2C6A3813A8E2}" type="presParOf" srcId="{9F53C4B6-D95D-4062-8918-A85CD4047705}" destId="{A6DC14A6-FC3B-4656-BC87-565137F1B35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345FDC-5DEC-4D70-B055-3AAB8D8CF9FB}" type="doc">
      <dgm:prSet loTypeId="urn:microsoft.com/office/officeart/2005/8/layout/vList3#3" loCatId="list" qsTypeId="urn:microsoft.com/office/officeart/2005/8/quickstyle/simple1" qsCatId="simple" csTypeId="urn:microsoft.com/office/officeart/2005/8/colors/accent1_2" csCatId="accent1" phldr="1"/>
      <dgm:spPr/>
    </dgm:pt>
    <dgm:pt modelId="{23760D1F-716D-4D44-A4A4-E99BBAA173BF}">
      <dgm:prSet phldrT="[Текст]"/>
      <dgm:spPr/>
      <dgm:t>
        <a:bodyPr/>
        <a:lstStyle/>
        <a:p>
          <a:r>
            <a:rPr lang="ru-RU" dirty="0" smtClean="0">
              <a:solidFill>
                <a:srgbClr val="C00000"/>
              </a:solidFill>
            </a:rPr>
            <a:t>ГРУППА РИСКА</a:t>
          </a:r>
        </a:p>
        <a:p>
          <a:r>
            <a:rPr lang="ru-RU" dirty="0" smtClean="0"/>
            <a:t>ХИРУРГИ,АНАСТЕЗИОЛОГИЯ-РЕАНИМАТОЛОГИЯ, АКУШЕРСТВО-ГИНЕКОЛОГИЯ</a:t>
          </a:r>
          <a:endParaRPr lang="ru-RU" dirty="0"/>
        </a:p>
      </dgm:t>
    </dgm:pt>
    <dgm:pt modelId="{B9C872E7-74FC-4C81-9664-C706815A5D5F}" type="parTrans" cxnId="{4B67DF17-D98E-473A-B2FF-762DF6E52459}">
      <dgm:prSet/>
      <dgm:spPr/>
      <dgm:t>
        <a:bodyPr/>
        <a:lstStyle/>
        <a:p>
          <a:endParaRPr lang="ru-RU"/>
        </a:p>
      </dgm:t>
    </dgm:pt>
    <dgm:pt modelId="{56234317-3B6D-415C-A9A1-5FEFCCF66305}" type="sibTrans" cxnId="{4B67DF17-D98E-473A-B2FF-762DF6E52459}">
      <dgm:prSet/>
      <dgm:spPr/>
      <dgm:t>
        <a:bodyPr/>
        <a:lstStyle/>
        <a:p>
          <a:endParaRPr lang="ru-RU"/>
        </a:p>
      </dgm:t>
    </dgm:pt>
    <dgm:pt modelId="{0E985964-F56F-4B13-A37D-A07FA3875C34}">
      <dgm:prSet phldrT="[Текст]"/>
      <dgm:spPr/>
      <dgm:t>
        <a:bodyPr/>
        <a:lstStyle/>
        <a:p>
          <a:r>
            <a:rPr lang="ru-RU" dirty="0" smtClean="0">
              <a:solidFill>
                <a:srgbClr val="C00000"/>
              </a:solidFill>
            </a:rPr>
            <a:t>ЗАКОНОМЕРНОСТИ  ДЕФЕКТОВ </a:t>
          </a:r>
          <a:endParaRPr lang="ru-RU" dirty="0">
            <a:solidFill>
              <a:srgbClr val="C00000"/>
            </a:solidFill>
          </a:endParaRPr>
        </a:p>
      </dgm:t>
    </dgm:pt>
    <dgm:pt modelId="{D0004EC6-8EC1-49DE-98F9-845F11F29222}" type="parTrans" cxnId="{15B9455B-E768-4351-8F11-C6A3349D639F}">
      <dgm:prSet/>
      <dgm:spPr/>
      <dgm:t>
        <a:bodyPr/>
        <a:lstStyle/>
        <a:p>
          <a:endParaRPr lang="ru-RU"/>
        </a:p>
      </dgm:t>
    </dgm:pt>
    <dgm:pt modelId="{8940256B-CC24-4193-A0E4-27B59154D358}" type="sibTrans" cxnId="{15B9455B-E768-4351-8F11-C6A3349D639F}">
      <dgm:prSet/>
      <dgm:spPr/>
      <dgm:t>
        <a:bodyPr/>
        <a:lstStyle/>
        <a:p>
          <a:endParaRPr lang="ru-RU"/>
        </a:p>
      </dgm:t>
    </dgm:pt>
    <dgm:pt modelId="{A7371A2E-8BA1-4E4D-8D29-774290DCDF8A}">
      <dgm:prSet phldrT="[Текст]"/>
      <dgm:spPr/>
      <dgm:t>
        <a:bodyPr/>
        <a:lstStyle/>
        <a:p>
          <a:r>
            <a:rPr lang="ru-RU" dirty="0" smtClean="0"/>
            <a:t>ТИПИЧНЫЕ ОШИБКИ ПОВЕДЕНИЯ МЕДИЦИНСКОЙ ОРГАНИЗАЦИИ</a:t>
          </a:r>
          <a:endParaRPr lang="ru-RU" dirty="0"/>
        </a:p>
      </dgm:t>
    </dgm:pt>
    <dgm:pt modelId="{05D981E6-C874-4446-9FB5-20644A780176}" type="parTrans" cxnId="{52E20F72-AAC1-44DD-8F64-57A05A4FABCB}">
      <dgm:prSet/>
      <dgm:spPr/>
      <dgm:t>
        <a:bodyPr/>
        <a:lstStyle/>
        <a:p>
          <a:endParaRPr lang="ru-RU"/>
        </a:p>
      </dgm:t>
    </dgm:pt>
    <dgm:pt modelId="{889AC426-A34E-4B8C-8A22-F75694391E8F}" type="sibTrans" cxnId="{52E20F72-AAC1-44DD-8F64-57A05A4FABCB}">
      <dgm:prSet/>
      <dgm:spPr/>
      <dgm:t>
        <a:bodyPr/>
        <a:lstStyle/>
        <a:p>
          <a:endParaRPr lang="ru-RU"/>
        </a:p>
      </dgm:t>
    </dgm:pt>
    <dgm:pt modelId="{4C74AE92-FFA0-4FB0-BEA5-7CAF715CBE0B}" type="pres">
      <dgm:prSet presAssocID="{CF345FDC-5DEC-4D70-B055-3AAB8D8CF9FB}" presName="linearFlow" presStyleCnt="0">
        <dgm:presLayoutVars>
          <dgm:dir/>
          <dgm:resizeHandles val="exact"/>
        </dgm:presLayoutVars>
      </dgm:prSet>
      <dgm:spPr/>
    </dgm:pt>
    <dgm:pt modelId="{D8C19CCE-AEE8-4368-80AC-AEAB8F901EA0}" type="pres">
      <dgm:prSet presAssocID="{23760D1F-716D-4D44-A4A4-E99BBAA173BF}" presName="composite" presStyleCnt="0"/>
      <dgm:spPr/>
    </dgm:pt>
    <dgm:pt modelId="{A9528FB6-F7FD-49DA-B20C-8ADE4025D7D5}" type="pres">
      <dgm:prSet presAssocID="{23760D1F-716D-4D44-A4A4-E99BBAA173B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dgm:spPr>
    </dgm:pt>
    <dgm:pt modelId="{60220EBB-72B0-4CCC-934C-60CD9F632FD8}" type="pres">
      <dgm:prSet presAssocID="{23760D1F-716D-4D44-A4A4-E99BBAA173BF}" presName="txShp" presStyleLbl="node1" presStyleIdx="0" presStyleCnt="3" custLinFactNeighborX="-1928" custLinFactNeighborY="2661">
        <dgm:presLayoutVars>
          <dgm:bulletEnabled val="1"/>
        </dgm:presLayoutVars>
      </dgm:prSet>
      <dgm:spPr/>
      <dgm:t>
        <a:bodyPr/>
        <a:lstStyle/>
        <a:p>
          <a:endParaRPr lang="ru-RU"/>
        </a:p>
      </dgm:t>
    </dgm:pt>
    <dgm:pt modelId="{B92E6A43-BFAD-4AC1-BEA3-F4ECED086F2A}" type="pres">
      <dgm:prSet presAssocID="{56234317-3B6D-415C-A9A1-5FEFCCF66305}" presName="spacing" presStyleCnt="0"/>
      <dgm:spPr/>
    </dgm:pt>
    <dgm:pt modelId="{1BF3B0E5-8C0F-458D-956F-FF9830CE599F}" type="pres">
      <dgm:prSet presAssocID="{0E985964-F56F-4B13-A37D-A07FA3875C34}" presName="composite" presStyleCnt="0"/>
      <dgm:spPr/>
    </dgm:pt>
    <dgm:pt modelId="{88711FFB-9E20-4ED0-A7B4-C24C2EC014B5}" type="pres">
      <dgm:prSet presAssocID="{0E985964-F56F-4B13-A37D-A07FA3875C34}"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717CF92-20C2-4D78-880B-332C7212F2C4}" type="pres">
      <dgm:prSet presAssocID="{0E985964-F56F-4B13-A37D-A07FA3875C34}" presName="txShp" presStyleLbl="node1" presStyleIdx="1" presStyleCnt="3">
        <dgm:presLayoutVars>
          <dgm:bulletEnabled val="1"/>
        </dgm:presLayoutVars>
      </dgm:prSet>
      <dgm:spPr/>
      <dgm:t>
        <a:bodyPr/>
        <a:lstStyle/>
        <a:p>
          <a:endParaRPr lang="ru-RU"/>
        </a:p>
      </dgm:t>
    </dgm:pt>
    <dgm:pt modelId="{C51EAD5F-E9DD-4B02-A994-9DC99C619A0C}" type="pres">
      <dgm:prSet presAssocID="{8940256B-CC24-4193-A0E4-27B59154D358}" presName="spacing" presStyleCnt="0"/>
      <dgm:spPr/>
    </dgm:pt>
    <dgm:pt modelId="{7A969EC6-A3DC-488F-A349-C7A4B24EA85C}" type="pres">
      <dgm:prSet presAssocID="{A7371A2E-8BA1-4E4D-8D29-774290DCDF8A}" presName="composite" presStyleCnt="0"/>
      <dgm:spPr/>
    </dgm:pt>
    <dgm:pt modelId="{22CD321F-1542-4163-B05B-62809B0029D6}" type="pres">
      <dgm:prSet presAssocID="{A7371A2E-8BA1-4E4D-8D29-774290DCDF8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EFE679A9-AE81-419E-A70B-B088E921657D}" type="pres">
      <dgm:prSet presAssocID="{A7371A2E-8BA1-4E4D-8D29-774290DCDF8A}" presName="txShp" presStyleLbl="node1" presStyleIdx="2" presStyleCnt="3">
        <dgm:presLayoutVars>
          <dgm:bulletEnabled val="1"/>
        </dgm:presLayoutVars>
      </dgm:prSet>
      <dgm:spPr/>
      <dgm:t>
        <a:bodyPr/>
        <a:lstStyle/>
        <a:p>
          <a:endParaRPr lang="ru-RU"/>
        </a:p>
      </dgm:t>
    </dgm:pt>
  </dgm:ptLst>
  <dgm:cxnLst>
    <dgm:cxn modelId="{350D3588-03FB-403C-8D1D-79B5773BA2D6}" type="presOf" srcId="{23760D1F-716D-4D44-A4A4-E99BBAA173BF}" destId="{60220EBB-72B0-4CCC-934C-60CD9F632FD8}" srcOrd="0" destOrd="0" presId="urn:microsoft.com/office/officeart/2005/8/layout/vList3#3"/>
    <dgm:cxn modelId="{CAC3E4E0-6052-4C4F-8892-657D65A4E6C0}" type="presOf" srcId="{A7371A2E-8BA1-4E4D-8D29-774290DCDF8A}" destId="{EFE679A9-AE81-419E-A70B-B088E921657D}" srcOrd="0" destOrd="0" presId="urn:microsoft.com/office/officeart/2005/8/layout/vList3#3"/>
    <dgm:cxn modelId="{15B9455B-E768-4351-8F11-C6A3349D639F}" srcId="{CF345FDC-5DEC-4D70-B055-3AAB8D8CF9FB}" destId="{0E985964-F56F-4B13-A37D-A07FA3875C34}" srcOrd="1" destOrd="0" parTransId="{D0004EC6-8EC1-49DE-98F9-845F11F29222}" sibTransId="{8940256B-CC24-4193-A0E4-27B59154D358}"/>
    <dgm:cxn modelId="{F7D4EEF4-22F8-454A-B1BE-1A85257DC761}" type="presOf" srcId="{CF345FDC-5DEC-4D70-B055-3AAB8D8CF9FB}" destId="{4C74AE92-FFA0-4FB0-BEA5-7CAF715CBE0B}" srcOrd="0" destOrd="0" presId="urn:microsoft.com/office/officeart/2005/8/layout/vList3#3"/>
    <dgm:cxn modelId="{695404BD-0FED-46A4-876F-343D4C3866FA}" type="presOf" srcId="{0E985964-F56F-4B13-A37D-A07FA3875C34}" destId="{3717CF92-20C2-4D78-880B-332C7212F2C4}" srcOrd="0" destOrd="0" presId="urn:microsoft.com/office/officeart/2005/8/layout/vList3#3"/>
    <dgm:cxn modelId="{52E20F72-AAC1-44DD-8F64-57A05A4FABCB}" srcId="{CF345FDC-5DEC-4D70-B055-3AAB8D8CF9FB}" destId="{A7371A2E-8BA1-4E4D-8D29-774290DCDF8A}" srcOrd="2" destOrd="0" parTransId="{05D981E6-C874-4446-9FB5-20644A780176}" sibTransId="{889AC426-A34E-4B8C-8A22-F75694391E8F}"/>
    <dgm:cxn modelId="{4B67DF17-D98E-473A-B2FF-762DF6E52459}" srcId="{CF345FDC-5DEC-4D70-B055-3AAB8D8CF9FB}" destId="{23760D1F-716D-4D44-A4A4-E99BBAA173BF}" srcOrd="0" destOrd="0" parTransId="{B9C872E7-74FC-4C81-9664-C706815A5D5F}" sibTransId="{56234317-3B6D-415C-A9A1-5FEFCCF66305}"/>
    <dgm:cxn modelId="{07B57F9C-3A9C-435F-BFC1-C930FD41D386}" type="presParOf" srcId="{4C74AE92-FFA0-4FB0-BEA5-7CAF715CBE0B}" destId="{D8C19CCE-AEE8-4368-80AC-AEAB8F901EA0}" srcOrd="0" destOrd="0" presId="urn:microsoft.com/office/officeart/2005/8/layout/vList3#3"/>
    <dgm:cxn modelId="{6067CA53-DE75-455F-8FA3-015A14A3A561}" type="presParOf" srcId="{D8C19CCE-AEE8-4368-80AC-AEAB8F901EA0}" destId="{A9528FB6-F7FD-49DA-B20C-8ADE4025D7D5}" srcOrd="0" destOrd="0" presId="urn:microsoft.com/office/officeart/2005/8/layout/vList3#3"/>
    <dgm:cxn modelId="{819735C5-E86D-467C-AAEA-5DEB533DEFEE}" type="presParOf" srcId="{D8C19CCE-AEE8-4368-80AC-AEAB8F901EA0}" destId="{60220EBB-72B0-4CCC-934C-60CD9F632FD8}" srcOrd="1" destOrd="0" presId="urn:microsoft.com/office/officeart/2005/8/layout/vList3#3"/>
    <dgm:cxn modelId="{445380C1-5FFC-4407-BFD0-118B58C61C6D}" type="presParOf" srcId="{4C74AE92-FFA0-4FB0-BEA5-7CAF715CBE0B}" destId="{B92E6A43-BFAD-4AC1-BEA3-F4ECED086F2A}" srcOrd="1" destOrd="0" presId="urn:microsoft.com/office/officeart/2005/8/layout/vList3#3"/>
    <dgm:cxn modelId="{7921D955-D222-4242-A0E8-0BBAE8D6988F}" type="presParOf" srcId="{4C74AE92-FFA0-4FB0-BEA5-7CAF715CBE0B}" destId="{1BF3B0E5-8C0F-458D-956F-FF9830CE599F}" srcOrd="2" destOrd="0" presId="urn:microsoft.com/office/officeart/2005/8/layout/vList3#3"/>
    <dgm:cxn modelId="{AF4ADA66-6C84-4470-810E-62C2058A46A0}" type="presParOf" srcId="{1BF3B0E5-8C0F-458D-956F-FF9830CE599F}" destId="{88711FFB-9E20-4ED0-A7B4-C24C2EC014B5}" srcOrd="0" destOrd="0" presId="urn:microsoft.com/office/officeart/2005/8/layout/vList3#3"/>
    <dgm:cxn modelId="{BC03962F-F43D-45C2-B4EB-52B07D042032}" type="presParOf" srcId="{1BF3B0E5-8C0F-458D-956F-FF9830CE599F}" destId="{3717CF92-20C2-4D78-880B-332C7212F2C4}" srcOrd="1" destOrd="0" presId="urn:microsoft.com/office/officeart/2005/8/layout/vList3#3"/>
    <dgm:cxn modelId="{0E1985FB-5655-4F78-9ADB-E7E34AB5491C}" type="presParOf" srcId="{4C74AE92-FFA0-4FB0-BEA5-7CAF715CBE0B}" destId="{C51EAD5F-E9DD-4B02-A994-9DC99C619A0C}" srcOrd="3" destOrd="0" presId="urn:microsoft.com/office/officeart/2005/8/layout/vList3#3"/>
    <dgm:cxn modelId="{4C6FE2B3-9AF0-4B87-BF54-280DC16B7EC4}" type="presParOf" srcId="{4C74AE92-FFA0-4FB0-BEA5-7CAF715CBE0B}" destId="{7A969EC6-A3DC-488F-A349-C7A4B24EA85C}" srcOrd="4" destOrd="0" presId="urn:microsoft.com/office/officeart/2005/8/layout/vList3#3"/>
    <dgm:cxn modelId="{CB6DF2B5-81C2-43F5-9F30-26CB7DEDB843}" type="presParOf" srcId="{7A969EC6-A3DC-488F-A349-C7A4B24EA85C}" destId="{22CD321F-1542-4163-B05B-62809B0029D6}" srcOrd="0" destOrd="0" presId="urn:microsoft.com/office/officeart/2005/8/layout/vList3#3"/>
    <dgm:cxn modelId="{A0034FD3-CB2F-4F86-8DFB-C311E699157D}" type="presParOf" srcId="{7A969EC6-A3DC-488F-A349-C7A4B24EA85C}" destId="{EFE679A9-AE81-419E-A70B-B088E921657D}"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0C9D8-96DC-44AD-98CE-9669BB7BB4B2}"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ru-RU"/>
        </a:p>
      </dgm:t>
    </dgm:pt>
    <dgm:pt modelId="{2C37D6CD-D844-4339-8D8D-12A6C23ED7BF}">
      <dgm:prSet phldrT="[Текст]" custT="1"/>
      <dgm:spPr/>
      <dgm:t>
        <a:bodyPr/>
        <a:lstStyle/>
        <a:p>
          <a:r>
            <a:rPr lang="ru-RU" sz="2000" dirty="0" smtClean="0"/>
            <a:t>УПК РФ </a:t>
          </a:r>
        </a:p>
        <a:p>
          <a:r>
            <a:rPr lang="ru-RU" sz="2000" dirty="0" smtClean="0"/>
            <a:t>109Ч2</a:t>
          </a:r>
        </a:p>
        <a:p>
          <a:r>
            <a:rPr lang="ru-RU" sz="2000" dirty="0" smtClean="0"/>
            <a:t>118 Ч2</a:t>
          </a:r>
        </a:p>
        <a:p>
          <a:r>
            <a:rPr lang="ru-RU" sz="2000" dirty="0" smtClean="0"/>
            <a:t>293ч2</a:t>
          </a:r>
          <a:endParaRPr lang="ru-RU" sz="2000" dirty="0"/>
        </a:p>
      </dgm:t>
    </dgm:pt>
    <dgm:pt modelId="{732FCAAD-FEDF-4335-852C-980ED39F940F}" type="parTrans" cxnId="{991C1EF3-794B-4E7D-9A87-796D837AE7DA}">
      <dgm:prSet/>
      <dgm:spPr/>
      <dgm:t>
        <a:bodyPr/>
        <a:lstStyle/>
        <a:p>
          <a:endParaRPr lang="ru-RU"/>
        </a:p>
      </dgm:t>
    </dgm:pt>
    <dgm:pt modelId="{D3A4B0AB-2DAB-4F42-AD36-8E7BACEAA274}" type="sibTrans" cxnId="{991C1EF3-794B-4E7D-9A87-796D837AE7DA}">
      <dgm:prSet/>
      <dgm:spPr/>
      <dgm:t>
        <a:bodyPr/>
        <a:lstStyle/>
        <a:p>
          <a:endParaRPr lang="ru-RU"/>
        </a:p>
      </dgm:t>
    </dgm:pt>
    <dgm:pt modelId="{CE48FF1C-2D9E-4ABF-9710-8F2052652685}">
      <dgm:prSet phldrT="[Текст]" custT="1"/>
      <dgm:spPr/>
      <dgm:t>
        <a:bodyPr/>
        <a:lstStyle/>
        <a:p>
          <a:r>
            <a:rPr lang="ru-RU" sz="1400" dirty="0" smtClean="0"/>
            <a:t>ХИРУРГИЯ </a:t>
          </a:r>
          <a:endParaRPr lang="ru-RU" sz="1400" dirty="0"/>
        </a:p>
      </dgm:t>
    </dgm:pt>
    <dgm:pt modelId="{1CF6C4DD-B3C1-4639-969C-A4EAF2B3BEEB}" type="parTrans" cxnId="{F02326E4-392D-4B45-A0E6-2641841AA764}">
      <dgm:prSet/>
      <dgm:spPr/>
      <dgm:t>
        <a:bodyPr/>
        <a:lstStyle/>
        <a:p>
          <a:endParaRPr lang="ru-RU"/>
        </a:p>
      </dgm:t>
    </dgm:pt>
    <dgm:pt modelId="{6B7596EA-7392-4E00-911C-0271DBF5D82B}" type="sibTrans" cxnId="{F02326E4-392D-4B45-A0E6-2641841AA764}">
      <dgm:prSet/>
      <dgm:spPr/>
      <dgm:t>
        <a:bodyPr/>
        <a:lstStyle/>
        <a:p>
          <a:endParaRPr lang="ru-RU"/>
        </a:p>
      </dgm:t>
    </dgm:pt>
    <dgm:pt modelId="{1AA44839-F5C6-4255-9AD6-93AB8F9DF19C}">
      <dgm:prSet phldrT="[Текст]" custT="1"/>
      <dgm:spPr/>
      <dgm:t>
        <a:bodyPr/>
        <a:lstStyle/>
        <a:p>
          <a:r>
            <a:rPr lang="ru-RU" sz="2400" dirty="0" smtClean="0"/>
            <a:t>УПК РФ  109Ч.2</a:t>
          </a:r>
          <a:endParaRPr lang="ru-RU" sz="2400" dirty="0"/>
        </a:p>
      </dgm:t>
    </dgm:pt>
    <dgm:pt modelId="{B2DC1949-BB8F-45A1-AC30-33FEB7A6D8F6}" type="parTrans" cxnId="{5148FB5F-16CE-4D93-B808-B179D253FAF9}">
      <dgm:prSet/>
      <dgm:spPr/>
      <dgm:t>
        <a:bodyPr/>
        <a:lstStyle/>
        <a:p>
          <a:endParaRPr lang="ru-RU"/>
        </a:p>
      </dgm:t>
    </dgm:pt>
    <dgm:pt modelId="{D70FB8C7-392D-46F9-9282-9A8E50A9E257}" type="sibTrans" cxnId="{5148FB5F-16CE-4D93-B808-B179D253FAF9}">
      <dgm:prSet custT="1"/>
      <dgm:spPr/>
      <dgm:t>
        <a:bodyPr/>
        <a:lstStyle/>
        <a:p>
          <a:r>
            <a:rPr lang="ru-RU" sz="2000" dirty="0" smtClean="0"/>
            <a:t>ГПК РФ</a:t>
          </a:r>
        </a:p>
        <a:p>
          <a:r>
            <a:rPr lang="ru-RU" sz="1600" dirty="0" smtClean="0"/>
            <a:t>МОРАЛЬНЫЙ </a:t>
          </a:r>
        </a:p>
        <a:p>
          <a:r>
            <a:rPr lang="ru-RU" sz="1600" dirty="0" smtClean="0"/>
            <a:t>ВРЕД</a:t>
          </a:r>
          <a:endParaRPr lang="ru-RU" sz="1600" dirty="0"/>
        </a:p>
      </dgm:t>
    </dgm:pt>
    <dgm:pt modelId="{CA6BA8CA-813D-4E32-9AEC-4BB20C8CA1E5}">
      <dgm:prSet phldrT="[Текст]" custT="1"/>
      <dgm:spPr/>
      <dgm:t>
        <a:bodyPr/>
        <a:lstStyle/>
        <a:p>
          <a:r>
            <a:rPr lang="ru-RU" sz="1100" dirty="0" smtClean="0"/>
            <a:t>АНЕСТЕЗИОЛОГИЯ </a:t>
          </a:r>
        </a:p>
        <a:p>
          <a:r>
            <a:rPr lang="ru-RU" sz="1100" dirty="0" smtClean="0"/>
            <a:t>И РЕАНИМАТОЛОГИЯ</a:t>
          </a:r>
          <a:endParaRPr lang="ru-RU" sz="1100" dirty="0"/>
        </a:p>
      </dgm:t>
    </dgm:pt>
    <dgm:pt modelId="{D9333C64-CE9D-4D5C-BC88-95AE45FAA732}" type="parTrans" cxnId="{308A9113-BD9E-4A32-AC53-B591FBD3F293}">
      <dgm:prSet/>
      <dgm:spPr/>
      <dgm:t>
        <a:bodyPr/>
        <a:lstStyle/>
        <a:p>
          <a:endParaRPr lang="ru-RU"/>
        </a:p>
      </dgm:t>
    </dgm:pt>
    <dgm:pt modelId="{AF3E9379-C30E-4DC3-BB44-D0C2389850CC}" type="sibTrans" cxnId="{308A9113-BD9E-4A32-AC53-B591FBD3F293}">
      <dgm:prSet/>
      <dgm:spPr/>
      <dgm:t>
        <a:bodyPr/>
        <a:lstStyle/>
        <a:p>
          <a:endParaRPr lang="ru-RU"/>
        </a:p>
      </dgm:t>
    </dgm:pt>
    <dgm:pt modelId="{D40FAD38-6F5A-4ED2-8474-3B61716127E7}">
      <dgm:prSet phldrT="[Текст]" custT="1"/>
      <dgm:spPr/>
      <dgm:t>
        <a:bodyPr/>
        <a:lstStyle/>
        <a:p>
          <a:r>
            <a:rPr lang="ru-RU" sz="1400" dirty="0" smtClean="0"/>
            <a:t>УПК РФ</a:t>
          </a:r>
        </a:p>
        <a:p>
          <a:r>
            <a:rPr lang="ru-RU" sz="1400" dirty="0" smtClean="0"/>
            <a:t>109Ч2</a:t>
          </a:r>
        </a:p>
        <a:p>
          <a:r>
            <a:rPr lang="ru-RU" sz="1400" dirty="0" smtClean="0"/>
            <a:t>118Ч2</a:t>
          </a:r>
        </a:p>
        <a:p>
          <a:r>
            <a:rPr lang="ru-RU" sz="1400" dirty="0" smtClean="0"/>
            <a:t>293Ч2</a:t>
          </a:r>
        </a:p>
        <a:p>
          <a:r>
            <a:rPr lang="ru-RU" sz="1400" dirty="0" smtClean="0"/>
            <a:t>105Ч2</a:t>
          </a:r>
        </a:p>
      </dgm:t>
    </dgm:pt>
    <dgm:pt modelId="{0B1BFAFA-77E5-4249-B901-1D39AC744D3E}" type="parTrans" cxnId="{0584A412-ECD9-46DA-904F-33854CAD0AAC}">
      <dgm:prSet/>
      <dgm:spPr/>
      <dgm:t>
        <a:bodyPr/>
        <a:lstStyle/>
        <a:p>
          <a:endParaRPr lang="ru-RU"/>
        </a:p>
      </dgm:t>
    </dgm:pt>
    <dgm:pt modelId="{E2050E3B-F93A-43A9-B227-1B7FEE94C232}" type="sibTrans" cxnId="{0584A412-ECD9-46DA-904F-33854CAD0AAC}">
      <dgm:prSet/>
      <dgm:spPr/>
      <dgm:t>
        <a:bodyPr/>
        <a:lstStyle/>
        <a:p>
          <a:endParaRPr lang="ru-RU"/>
        </a:p>
      </dgm:t>
    </dgm:pt>
    <dgm:pt modelId="{E26B70A3-8DAA-4510-A278-C1BB8C00C472}">
      <dgm:prSet phldrT="[Текст]" custT="1"/>
      <dgm:spPr/>
      <dgm:t>
        <a:bodyPr/>
        <a:lstStyle/>
        <a:p>
          <a:r>
            <a:rPr lang="ru-RU" sz="1100" b="1" dirty="0" smtClean="0"/>
            <a:t>АКУШЕРСТВО И ГИНЕКОЛОГИЯ</a:t>
          </a:r>
        </a:p>
        <a:p>
          <a:endParaRPr lang="ru-RU" sz="1500" dirty="0"/>
        </a:p>
      </dgm:t>
    </dgm:pt>
    <dgm:pt modelId="{D825509D-1377-4248-904B-00952427617B}" type="parTrans" cxnId="{B072C0F3-C2A3-4E7A-8FBB-0A7C9D4EF125}">
      <dgm:prSet/>
      <dgm:spPr/>
      <dgm:t>
        <a:bodyPr/>
        <a:lstStyle/>
        <a:p>
          <a:endParaRPr lang="ru-RU"/>
        </a:p>
      </dgm:t>
    </dgm:pt>
    <dgm:pt modelId="{D1B66C8A-131C-42C0-BAF6-5F9972169D8D}" type="sibTrans" cxnId="{B072C0F3-C2A3-4E7A-8FBB-0A7C9D4EF125}">
      <dgm:prSet/>
      <dgm:spPr/>
      <dgm:t>
        <a:bodyPr/>
        <a:lstStyle/>
        <a:p>
          <a:endParaRPr lang="ru-RU"/>
        </a:p>
      </dgm:t>
    </dgm:pt>
    <dgm:pt modelId="{4CE4DFFB-74CC-4F0C-A7FA-72FC591EBDDE}" type="pres">
      <dgm:prSet presAssocID="{4C30C9D8-96DC-44AD-98CE-9669BB7BB4B2}" presName="Name0" presStyleCnt="0">
        <dgm:presLayoutVars>
          <dgm:chMax/>
          <dgm:chPref/>
          <dgm:dir/>
          <dgm:animLvl val="lvl"/>
        </dgm:presLayoutVars>
      </dgm:prSet>
      <dgm:spPr/>
      <dgm:t>
        <a:bodyPr/>
        <a:lstStyle/>
        <a:p>
          <a:endParaRPr lang="ru-RU"/>
        </a:p>
      </dgm:t>
    </dgm:pt>
    <dgm:pt modelId="{3ADEFB3D-F32B-4D5D-81BA-2BF64DA50BBA}" type="pres">
      <dgm:prSet presAssocID="{2C37D6CD-D844-4339-8D8D-12A6C23ED7BF}" presName="composite" presStyleCnt="0"/>
      <dgm:spPr/>
    </dgm:pt>
    <dgm:pt modelId="{F09F8B0F-53D7-474A-82D5-A33CD3F3FF08}" type="pres">
      <dgm:prSet presAssocID="{2C37D6CD-D844-4339-8D8D-12A6C23ED7BF}" presName="Parent1" presStyleLbl="node1" presStyleIdx="0" presStyleCnt="6" custScaleX="148910" custScaleY="125544" custLinFactNeighborX="2341">
        <dgm:presLayoutVars>
          <dgm:chMax val="1"/>
          <dgm:chPref val="1"/>
          <dgm:bulletEnabled val="1"/>
        </dgm:presLayoutVars>
      </dgm:prSet>
      <dgm:spPr/>
      <dgm:t>
        <a:bodyPr/>
        <a:lstStyle/>
        <a:p>
          <a:endParaRPr lang="ru-RU"/>
        </a:p>
      </dgm:t>
    </dgm:pt>
    <dgm:pt modelId="{D6F2FD6B-5412-4628-94F7-F6BF6905F879}" type="pres">
      <dgm:prSet presAssocID="{2C37D6CD-D844-4339-8D8D-12A6C23ED7BF}" presName="Childtext1" presStyleLbl="revTx" presStyleIdx="0" presStyleCnt="3" custScaleX="83367">
        <dgm:presLayoutVars>
          <dgm:chMax val="0"/>
          <dgm:chPref val="0"/>
          <dgm:bulletEnabled val="1"/>
        </dgm:presLayoutVars>
      </dgm:prSet>
      <dgm:spPr/>
      <dgm:t>
        <a:bodyPr/>
        <a:lstStyle/>
        <a:p>
          <a:endParaRPr lang="ru-RU"/>
        </a:p>
      </dgm:t>
    </dgm:pt>
    <dgm:pt modelId="{F2B40741-DC67-435D-AA37-62739F6CAA79}" type="pres">
      <dgm:prSet presAssocID="{2C37D6CD-D844-4339-8D8D-12A6C23ED7BF}" presName="BalanceSpacing" presStyleCnt="0"/>
      <dgm:spPr/>
    </dgm:pt>
    <dgm:pt modelId="{66B4214B-5893-4CEA-A2F3-1153584AD6BB}" type="pres">
      <dgm:prSet presAssocID="{2C37D6CD-D844-4339-8D8D-12A6C23ED7BF}" presName="BalanceSpacing1" presStyleCnt="0"/>
      <dgm:spPr/>
    </dgm:pt>
    <dgm:pt modelId="{002A86FA-1AC0-4836-B7D2-C863466E3727}" type="pres">
      <dgm:prSet presAssocID="{D3A4B0AB-2DAB-4F42-AD36-8E7BACEAA274}" presName="Accent1Text" presStyleLbl="node1" presStyleIdx="1" presStyleCnt="6" custScaleX="115730" custLinFactNeighborX="-61832" custLinFactNeighborY="-22156"/>
      <dgm:spPr/>
      <dgm:t>
        <a:bodyPr/>
        <a:lstStyle/>
        <a:p>
          <a:endParaRPr lang="ru-RU"/>
        </a:p>
      </dgm:t>
    </dgm:pt>
    <dgm:pt modelId="{4FB71636-C228-4C31-A6B0-C0CEB38F6118}" type="pres">
      <dgm:prSet presAssocID="{D3A4B0AB-2DAB-4F42-AD36-8E7BACEAA274}" presName="spaceBetweenRectangles" presStyleCnt="0"/>
      <dgm:spPr/>
    </dgm:pt>
    <dgm:pt modelId="{2DCAC53F-39DE-4A8E-99FE-AA0C233C037A}" type="pres">
      <dgm:prSet presAssocID="{1AA44839-F5C6-4255-9AD6-93AB8F9DF19C}" presName="composite" presStyleCnt="0"/>
      <dgm:spPr/>
    </dgm:pt>
    <dgm:pt modelId="{F6C058E7-A047-4148-87E3-21E3490E20CB}" type="pres">
      <dgm:prSet presAssocID="{1AA44839-F5C6-4255-9AD6-93AB8F9DF19C}" presName="Parent1" presStyleLbl="node1" presStyleIdx="2" presStyleCnt="6" custScaleX="137094">
        <dgm:presLayoutVars>
          <dgm:chMax val="1"/>
          <dgm:chPref val="1"/>
          <dgm:bulletEnabled val="1"/>
        </dgm:presLayoutVars>
      </dgm:prSet>
      <dgm:spPr/>
      <dgm:t>
        <a:bodyPr/>
        <a:lstStyle/>
        <a:p>
          <a:endParaRPr lang="ru-RU"/>
        </a:p>
      </dgm:t>
    </dgm:pt>
    <dgm:pt modelId="{EB3AFE55-3451-44E1-B15D-21EE7F24FD50}" type="pres">
      <dgm:prSet presAssocID="{1AA44839-F5C6-4255-9AD6-93AB8F9DF19C}" presName="Childtext1" presStyleLbl="revTx" presStyleIdx="1" presStyleCnt="3" custScaleX="124325" custScaleY="169071">
        <dgm:presLayoutVars>
          <dgm:chMax val="0"/>
          <dgm:chPref val="0"/>
          <dgm:bulletEnabled val="1"/>
        </dgm:presLayoutVars>
      </dgm:prSet>
      <dgm:spPr/>
      <dgm:t>
        <a:bodyPr/>
        <a:lstStyle/>
        <a:p>
          <a:endParaRPr lang="ru-RU"/>
        </a:p>
      </dgm:t>
    </dgm:pt>
    <dgm:pt modelId="{A4392ED4-7146-4F65-9AC4-6B05CC40B4C1}" type="pres">
      <dgm:prSet presAssocID="{1AA44839-F5C6-4255-9AD6-93AB8F9DF19C}" presName="BalanceSpacing" presStyleCnt="0"/>
      <dgm:spPr/>
    </dgm:pt>
    <dgm:pt modelId="{FBF83357-B2CA-454D-BCAE-369550BEE5EE}" type="pres">
      <dgm:prSet presAssocID="{1AA44839-F5C6-4255-9AD6-93AB8F9DF19C}" presName="BalanceSpacing1" presStyleCnt="0"/>
      <dgm:spPr/>
    </dgm:pt>
    <dgm:pt modelId="{7A5CCD28-FE4D-4E75-AB8F-6888D77D500A}" type="pres">
      <dgm:prSet presAssocID="{D70FB8C7-392D-46F9-9282-9A8E50A9E257}" presName="Accent1Text" presStyleLbl="node1" presStyleIdx="3" presStyleCnt="6" custScaleX="138204" custLinFactNeighborX="59745" custLinFactNeighborY="7722"/>
      <dgm:spPr/>
      <dgm:t>
        <a:bodyPr/>
        <a:lstStyle/>
        <a:p>
          <a:endParaRPr lang="ru-RU"/>
        </a:p>
      </dgm:t>
    </dgm:pt>
    <dgm:pt modelId="{45AE91C0-DF88-4DAB-A122-E69C1790D62C}" type="pres">
      <dgm:prSet presAssocID="{D70FB8C7-392D-46F9-9282-9A8E50A9E257}" presName="spaceBetweenRectangles" presStyleCnt="0"/>
      <dgm:spPr/>
    </dgm:pt>
    <dgm:pt modelId="{8136A330-3AAE-4AA7-BE7B-2DF668591DBC}" type="pres">
      <dgm:prSet presAssocID="{D40FAD38-6F5A-4ED2-8474-3B61716127E7}" presName="composite" presStyleCnt="0"/>
      <dgm:spPr/>
    </dgm:pt>
    <dgm:pt modelId="{B117F68E-486B-4959-95A7-51D9403C3926}" type="pres">
      <dgm:prSet presAssocID="{D40FAD38-6F5A-4ED2-8474-3B61716127E7}" presName="Parent1" presStyleLbl="node1" presStyleIdx="4" presStyleCnt="6" custScaleX="153570" custScaleY="128594" custLinFactNeighborX="3710" custLinFactNeighborY="15841">
        <dgm:presLayoutVars>
          <dgm:chMax val="1"/>
          <dgm:chPref val="1"/>
          <dgm:bulletEnabled val="1"/>
        </dgm:presLayoutVars>
      </dgm:prSet>
      <dgm:spPr/>
      <dgm:t>
        <a:bodyPr/>
        <a:lstStyle/>
        <a:p>
          <a:endParaRPr lang="ru-RU"/>
        </a:p>
      </dgm:t>
    </dgm:pt>
    <dgm:pt modelId="{9CDD6ACB-B40E-462D-B9DF-C62990CE0AD8}" type="pres">
      <dgm:prSet presAssocID="{D40FAD38-6F5A-4ED2-8474-3B61716127E7}" presName="Childtext1" presStyleLbl="revTx" presStyleIdx="2" presStyleCnt="3" custScaleX="73254" custScaleY="165402" custLinFactNeighborX="7576" custLinFactNeighborY="-1131">
        <dgm:presLayoutVars>
          <dgm:chMax val="0"/>
          <dgm:chPref val="0"/>
          <dgm:bulletEnabled val="1"/>
        </dgm:presLayoutVars>
      </dgm:prSet>
      <dgm:spPr/>
      <dgm:t>
        <a:bodyPr/>
        <a:lstStyle/>
        <a:p>
          <a:endParaRPr lang="ru-RU"/>
        </a:p>
      </dgm:t>
    </dgm:pt>
    <dgm:pt modelId="{EC63DD5E-E7F9-485C-A30C-80131EA44522}" type="pres">
      <dgm:prSet presAssocID="{D40FAD38-6F5A-4ED2-8474-3B61716127E7}" presName="BalanceSpacing" presStyleCnt="0"/>
      <dgm:spPr/>
    </dgm:pt>
    <dgm:pt modelId="{FCB3910E-3D68-43DB-B5B7-A14C4A2B21EE}" type="pres">
      <dgm:prSet presAssocID="{D40FAD38-6F5A-4ED2-8474-3B61716127E7}" presName="BalanceSpacing1" presStyleCnt="0"/>
      <dgm:spPr/>
    </dgm:pt>
    <dgm:pt modelId="{CEDFE6EE-4A43-49BC-B16C-B88E18A75BC8}" type="pres">
      <dgm:prSet presAssocID="{E2050E3B-F93A-43A9-B227-1B7FEE94C232}" presName="Accent1Text" presStyleLbl="node1" presStyleIdx="5" presStyleCnt="6" custLinFactNeighborX="-49906" custLinFactNeighborY="20313"/>
      <dgm:spPr/>
      <dgm:t>
        <a:bodyPr/>
        <a:lstStyle/>
        <a:p>
          <a:endParaRPr lang="ru-RU"/>
        </a:p>
      </dgm:t>
    </dgm:pt>
  </dgm:ptLst>
  <dgm:cxnLst>
    <dgm:cxn modelId="{787536AC-844C-4BE6-B8E5-35FCFF438E75}" type="presOf" srcId="{E2050E3B-F93A-43A9-B227-1B7FEE94C232}" destId="{CEDFE6EE-4A43-49BC-B16C-B88E18A75BC8}" srcOrd="0" destOrd="0" presId="urn:microsoft.com/office/officeart/2008/layout/AlternatingHexagons"/>
    <dgm:cxn modelId="{0584A412-ECD9-46DA-904F-33854CAD0AAC}" srcId="{4C30C9D8-96DC-44AD-98CE-9669BB7BB4B2}" destId="{D40FAD38-6F5A-4ED2-8474-3B61716127E7}" srcOrd="2" destOrd="0" parTransId="{0B1BFAFA-77E5-4249-B901-1D39AC744D3E}" sibTransId="{E2050E3B-F93A-43A9-B227-1B7FEE94C232}"/>
    <dgm:cxn modelId="{F02326E4-392D-4B45-A0E6-2641841AA764}" srcId="{2C37D6CD-D844-4339-8D8D-12A6C23ED7BF}" destId="{CE48FF1C-2D9E-4ABF-9710-8F2052652685}" srcOrd="0" destOrd="0" parTransId="{1CF6C4DD-B3C1-4639-969C-A4EAF2B3BEEB}" sibTransId="{6B7596EA-7392-4E00-911C-0271DBF5D82B}"/>
    <dgm:cxn modelId="{5148FB5F-16CE-4D93-B808-B179D253FAF9}" srcId="{4C30C9D8-96DC-44AD-98CE-9669BB7BB4B2}" destId="{1AA44839-F5C6-4255-9AD6-93AB8F9DF19C}" srcOrd="1" destOrd="0" parTransId="{B2DC1949-BB8F-45A1-AC30-33FEB7A6D8F6}" sibTransId="{D70FB8C7-392D-46F9-9282-9A8E50A9E257}"/>
    <dgm:cxn modelId="{7B19633B-B7A6-4D43-9DC6-66CBAEF1C217}" type="presOf" srcId="{1AA44839-F5C6-4255-9AD6-93AB8F9DF19C}" destId="{F6C058E7-A047-4148-87E3-21E3490E20CB}" srcOrd="0" destOrd="0" presId="urn:microsoft.com/office/officeart/2008/layout/AlternatingHexagons"/>
    <dgm:cxn modelId="{B94C2766-9E9C-4025-B849-712B39C803AA}" type="presOf" srcId="{2C37D6CD-D844-4339-8D8D-12A6C23ED7BF}" destId="{F09F8B0F-53D7-474A-82D5-A33CD3F3FF08}" srcOrd="0" destOrd="0" presId="urn:microsoft.com/office/officeart/2008/layout/AlternatingHexagons"/>
    <dgm:cxn modelId="{F1732EEF-CCC1-4829-B400-3CA394025240}" type="presOf" srcId="{D40FAD38-6F5A-4ED2-8474-3B61716127E7}" destId="{B117F68E-486B-4959-95A7-51D9403C3926}" srcOrd="0" destOrd="0" presId="urn:microsoft.com/office/officeart/2008/layout/AlternatingHexagons"/>
    <dgm:cxn modelId="{14AD957B-71E5-4BD6-B658-305F4443AE88}" type="presOf" srcId="{D70FB8C7-392D-46F9-9282-9A8E50A9E257}" destId="{7A5CCD28-FE4D-4E75-AB8F-6888D77D500A}" srcOrd="0" destOrd="0" presId="urn:microsoft.com/office/officeart/2008/layout/AlternatingHexagons"/>
    <dgm:cxn modelId="{991C1EF3-794B-4E7D-9A87-796D837AE7DA}" srcId="{4C30C9D8-96DC-44AD-98CE-9669BB7BB4B2}" destId="{2C37D6CD-D844-4339-8D8D-12A6C23ED7BF}" srcOrd="0" destOrd="0" parTransId="{732FCAAD-FEDF-4335-852C-980ED39F940F}" sibTransId="{D3A4B0AB-2DAB-4F42-AD36-8E7BACEAA274}"/>
    <dgm:cxn modelId="{18E97041-66F9-4F1C-B243-D234532389BC}" type="presOf" srcId="{CE48FF1C-2D9E-4ABF-9710-8F2052652685}" destId="{D6F2FD6B-5412-4628-94F7-F6BF6905F879}" srcOrd="0" destOrd="0" presId="urn:microsoft.com/office/officeart/2008/layout/AlternatingHexagons"/>
    <dgm:cxn modelId="{B072C0F3-C2A3-4E7A-8FBB-0A7C9D4EF125}" srcId="{D40FAD38-6F5A-4ED2-8474-3B61716127E7}" destId="{E26B70A3-8DAA-4510-A278-C1BB8C00C472}" srcOrd="0" destOrd="0" parTransId="{D825509D-1377-4248-904B-00952427617B}" sibTransId="{D1B66C8A-131C-42C0-BAF6-5F9972169D8D}"/>
    <dgm:cxn modelId="{308A9113-BD9E-4A32-AC53-B591FBD3F293}" srcId="{1AA44839-F5C6-4255-9AD6-93AB8F9DF19C}" destId="{CA6BA8CA-813D-4E32-9AEC-4BB20C8CA1E5}" srcOrd="0" destOrd="0" parTransId="{D9333C64-CE9D-4D5C-BC88-95AE45FAA732}" sibTransId="{AF3E9379-C30E-4DC3-BB44-D0C2389850CC}"/>
    <dgm:cxn modelId="{FF0DB9C3-7B71-4466-97B4-1AA8A01F0546}" type="presOf" srcId="{E26B70A3-8DAA-4510-A278-C1BB8C00C472}" destId="{9CDD6ACB-B40E-462D-B9DF-C62990CE0AD8}" srcOrd="0" destOrd="0" presId="urn:microsoft.com/office/officeart/2008/layout/AlternatingHexagons"/>
    <dgm:cxn modelId="{397E1519-937C-4B83-898B-B79AB82FC920}" type="presOf" srcId="{4C30C9D8-96DC-44AD-98CE-9669BB7BB4B2}" destId="{4CE4DFFB-74CC-4F0C-A7FA-72FC591EBDDE}" srcOrd="0" destOrd="0" presId="urn:microsoft.com/office/officeart/2008/layout/AlternatingHexagons"/>
    <dgm:cxn modelId="{6E336EEF-80D6-4AA1-802D-53FEA984E6AE}" type="presOf" srcId="{D3A4B0AB-2DAB-4F42-AD36-8E7BACEAA274}" destId="{002A86FA-1AC0-4836-B7D2-C863466E3727}" srcOrd="0" destOrd="0" presId="urn:microsoft.com/office/officeart/2008/layout/AlternatingHexagons"/>
    <dgm:cxn modelId="{38EA38B4-3572-41BD-90A4-CA63BD14A112}" type="presOf" srcId="{CA6BA8CA-813D-4E32-9AEC-4BB20C8CA1E5}" destId="{EB3AFE55-3451-44E1-B15D-21EE7F24FD50}" srcOrd="0" destOrd="0" presId="urn:microsoft.com/office/officeart/2008/layout/AlternatingHexagons"/>
    <dgm:cxn modelId="{30EC0F8A-3B7E-403A-BAA6-A7BECBE51EFA}" type="presParOf" srcId="{4CE4DFFB-74CC-4F0C-A7FA-72FC591EBDDE}" destId="{3ADEFB3D-F32B-4D5D-81BA-2BF64DA50BBA}" srcOrd="0" destOrd="0" presId="urn:microsoft.com/office/officeart/2008/layout/AlternatingHexagons"/>
    <dgm:cxn modelId="{29E5AC99-175A-48D1-BEB6-96387E4124FB}" type="presParOf" srcId="{3ADEFB3D-F32B-4D5D-81BA-2BF64DA50BBA}" destId="{F09F8B0F-53D7-474A-82D5-A33CD3F3FF08}" srcOrd="0" destOrd="0" presId="urn:microsoft.com/office/officeart/2008/layout/AlternatingHexagons"/>
    <dgm:cxn modelId="{910DD80F-FEFD-46CE-912E-991EE485811E}" type="presParOf" srcId="{3ADEFB3D-F32B-4D5D-81BA-2BF64DA50BBA}" destId="{D6F2FD6B-5412-4628-94F7-F6BF6905F879}" srcOrd="1" destOrd="0" presId="urn:microsoft.com/office/officeart/2008/layout/AlternatingHexagons"/>
    <dgm:cxn modelId="{37747688-37D6-4DFE-AA75-EC23BBCBB327}" type="presParOf" srcId="{3ADEFB3D-F32B-4D5D-81BA-2BF64DA50BBA}" destId="{F2B40741-DC67-435D-AA37-62739F6CAA79}" srcOrd="2" destOrd="0" presId="urn:microsoft.com/office/officeart/2008/layout/AlternatingHexagons"/>
    <dgm:cxn modelId="{3EB39092-C70C-4493-9848-4BB4336CC691}" type="presParOf" srcId="{3ADEFB3D-F32B-4D5D-81BA-2BF64DA50BBA}" destId="{66B4214B-5893-4CEA-A2F3-1153584AD6BB}" srcOrd="3" destOrd="0" presId="urn:microsoft.com/office/officeart/2008/layout/AlternatingHexagons"/>
    <dgm:cxn modelId="{BE429F7D-C6FA-4BAA-8558-DD5527856171}" type="presParOf" srcId="{3ADEFB3D-F32B-4D5D-81BA-2BF64DA50BBA}" destId="{002A86FA-1AC0-4836-B7D2-C863466E3727}" srcOrd="4" destOrd="0" presId="urn:microsoft.com/office/officeart/2008/layout/AlternatingHexagons"/>
    <dgm:cxn modelId="{96F36CB6-0A17-4E89-A79D-A3A370D07DC3}" type="presParOf" srcId="{4CE4DFFB-74CC-4F0C-A7FA-72FC591EBDDE}" destId="{4FB71636-C228-4C31-A6B0-C0CEB38F6118}" srcOrd="1" destOrd="0" presId="urn:microsoft.com/office/officeart/2008/layout/AlternatingHexagons"/>
    <dgm:cxn modelId="{A7950147-49A2-4D9A-A3F3-5F410AAEBB1A}" type="presParOf" srcId="{4CE4DFFB-74CC-4F0C-A7FA-72FC591EBDDE}" destId="{2DCAC53F-39DE-4A8E-99FE-AA0C233C037A}" srcOrd="2" destOrd="0" presId="urn:microsoft.com/office/officeart/2008/layout/AlternatingHexagons"/>
    <dgm:cxn modelId="{663F055F-A289-437F-89C1-24D92851C5EA}" type="presParOf" srcId="{2DCAC53F-39DE-4A8E-99FE-AA0C233C037A}" destId="{F6C058E7-A047-4148-87E3-21E3490E20CB}" srcOrd="0" destOrd="0" presId="urn:microsoft.com/office/officeart/2008/layout/AlternatingHexagons"/>
    <dgm:cxn modelId="{7399829A-01D5-41D4-A5E5-2D61103A1671}" type="presParOf" srcId="{2DCAC53F-39DE-4A8E-99FE-AA0C233C037A}" destId="{EB3AFE55-3451-44E1-B15D-21EE7F24FD50}" srcOrd="1" destOrd="0" presId="urn:microsoft.com/office/officeart/2008/layout/AlternatingHexagons"/>
    <dgm:cxn modelId="{D6CF86F2-7F20-4332-923A-D6B28083778C}" type="presParOf" srcId="{2DCAC53F-39DE-4A8E-99FE-AA0C233C037A}" destId="{A4392ED4-7146-4F65-9AC4-6B05CC40B4C1}" srcOrd="2" destOrd="0" presId="urn:microsoft.com/office/officeart/2008/layout/AlternatingHexagons"/>
    <dgm:cxn modelId="{CA11858C-C580-4D49-AA35-CEF50173BA25}" type="presParOf" srcId="{2DCAC53F-39DE-4A8E-99FE-AA0C233C037A}" destId="{FBF83357-B2CA-454D-BCAE-369550BEE5EE}" srcOrd="3" destOrd="0" presId="urn:microsoft.com/office/officeart/2008/layout/AlternatingHexagons"/>
    <dgm:cxn modelId="{84E92340-AD2C-4B67-BE87-799EB9D55DBB}" type="presParOf" srcId="{2DCAC53F-39DE-4A8E-99FE-AA0C233C037A}" destId="{7A5CCD28-FE4D-4E75-AB8F-6888D77D500A}" srcOrd="4" destOrd="0" presId="urn:microsoft.com/office/officeart/2008/layout/AlternatingHexagons"/>
    <dgm:cxn modelId="{0E194905-48E0-4871-9407-0F93F76C8005}" type="presParOf" srcId="{4CE4DFFB-74CC-4F0C-A7FA-72FC591EBDDE}" destId="{45AE91C0-DF88-4DAB-A122-E69C1790D62C}" srcOrd="3" destOrd="0" presId="urn:microsoft.com/office/officeart/2008/layout/AlternatingHexagons"/>
    <dgm:cxn modelId="{A5F8321F-A281-4B65-B595-E174F92284FD}" type="presParOf" srcId="{4CE4DFFB-74CC-4F0C-A7FA-72FC591EBDDE}" destId="{8136A330-3AAE-4AA7-BE7B-2DF668591DBC}" srcOrd="4" destOrd="0" presId="urn:microsoft.com/office/officeart/2008/layout/AlternatingHexagons"/>
    <dgm:cxn modelId="{3BC58FB3-0FA6-4BF3-942B-2516C4A935CD}" type="presParOf" srcId="{8136A330-3AAE-4AA7-BE7B-2DF668591DBC}" destId="{B117F68E-486B-4959-95A7-51D9403C3926}" srcOrd="0" destOrd="0" presId="urn:microsoft.com/office/officeart/2008/layout/AlternatingHexagons"/>
    <dgm:cxn modelId="{44425678-FAF7-4707-AD0A-3422818A784E}" type="presParOf" srcId="{8136A330-3AAE-4AA7-BE7B-2DF668591DBC}" destId="{9CDD6ACB-B40E-462D-B9DF-C62990CE0AD8}" srcOrd="1" destOrd="0" presId="urn:microsoft.com/office/officeart/2008/layout/AlternatingHexagons"/>
    <dgm:cxn modelId="{823FFAF1-2D84-4A61-B4F5-982820130705}" type="presParOf" srcId="{8136A330-3AAE-4AA7-BE7B-2DF668591DBC}" destId="{EC63DD5E-E7F9-485C-A30C-80131EA44522}" srcOrd="2" destOrd="0" presId="urn:microsoft.com/office/officeart/2008/layout/AlternatingHexagons"/>
    <dgm:cxn modelId="{677C3676-5563-4235-AD72-BCDB3926E325}" type="presParOf" srcId="{8136A330-3AAE-4AA7-BE7B-2DF668591DBC}" destId="{FCB3910E-3D68-43DB-B5B7-A14C4A2B21EE}" srcOrd="3" destOrd="0" presId="urn:microsoft.com/office/officeart/2008/layout/AlternatingHexagons"/>
    <dgm:cxn modelId="{532AAE3A-9654-4BFA-B787-61371B04D09F}" type="presParOf" srcId="{8136A330-3AAE-4AA7-BE7B-2DF668591DBC}" destId="{CEDFE6EE-4A43-49BC-B16C-B88E18A75BC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65EBC-5953-44DD-9AC7-D083CEF8D976}"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37F5F2E2-78EA-45A8-AA29-8863325CE617}">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dirty="0" smtClean="0"/>
            <a:t>СОЦИАЛЬНЫЙ </a:t>
          </a:r>
        </a:p>
        <a:p>
          <a:r>
            <a:rPr lang="ru-RU" dirty="0" smtClean="0"/>
            <a:t>Выполнение социальных ролей</a:t>
          </a:r>
        </a:p>
        <a:p>
          <a:r>
            <a:rPr lang="ru-RU" dirty="0" smtClean="0"/>
            <a:t>Ожидания, требования, установки участников отношений </a:t>
          </a:r>
          <a:endParaRPr lang="ru-RU" dirty="0"/>
        </a:p>
      </dgm:t>
    </dgm:pt>
    <dgm:pt modelId="{B30B9282-B2F6-426E-A785-FA42887EAC14}" type="parTrans" cxnId="{298D11C9-0AFC-49D2-84C3-D13D53B15DB6}">
      <dgm:prSet/>
      <dgm:spPr/>
      <dgm:t>
        <a:bodyPr/>
        <a:lstStyle/>
        <a:p>
          <a:endParaRPr lang="ru-RU"/>
        </a:p>
      </dgm:t>
    </dgm:pt>
    <dgm:pt modelId="{6B9C7BBF-4310-4B86-8CE3-E5AF4C1A0200}" type="sibTrans" cxnId="{298D11C9-0AFC-49D2-84C3-D13D53B15DB6}">
      <dgm:prSet/>
      <dgm:spPr/>
      <dgm:t>
        <a:bodyPr/>
        <a:lstStyle/>
        <a:p>
          <a:endParaRPr lang="ru-RU"/>
        </a:p>
      </dgm:t>
    </dgm:pt>
    <dgm:pt modelId="{9F54A976-52A1-43DD-AF06-D0F51E15A325}">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sz="1800" dirty="0" smtClean="0"/>
            <a:t>ЭКОНОМИЧЕСКИЙ</a:t>
          </a:r>
          <a:endParaRPr lang="ru-RU" sz="1800" dirty="0"/>
        </a:p>
      </dgm:t>
    </dgm:pt>
    <dgm:pt modelId="{271F3D1B-10AB-4066-887C-57A6AF2E11F1}" type="parTrans" cxnId="{66750DFE-3138-4193-9967-553C37197537}">
      <dgm:prSet/>
      <dgm:spPr/>
      <dgm:t>
        <a:bodyPr/>
        <a:lstStyle/>
        <a:p>
          <a:endParaRPr lang="ru-RU"/>
        </a:p>
      </dgm:t>
    </dgm:pt>
    <dgm:pt modelId="{CB436F7F-5FED-4586-810D-AD168DDDAEAC}" type="sibTrans" cxnId="{66750DFE-3138-4193-9967-553C37197537}">
      <dgm:prSet/>
      <dgm:spPr/>
      <dgm:t>
        <a:bodyPr/>
        <a:lstStyle/>
        <a:p>
          <a:endParaRPr lang="ru-RU"/>
        </a:p>
      </dgm:t>
    </dgm:pt>
    <dgm:pt modelId="{70FDFD1D-4C07-455B-9F43-0E490FFEEC42}">
      <dgm:prSet phldrT="[Текст]" custT="1">
        <dgm:style>
          <a:lnRef idx="3">
            <a:schemeClr val="lt1"/>
          </a:lnRef>
          <a:fillRef idx="1">
            <a:schemeClr val="accent1"/>
          </a:fillRef>
          <a:effectRef idx="1">
            <a:schemeClr val="accent1"/>
          </a:effectRef>
          <a:fontRef idx="minor">
            <a:schemeClr val="lt1"/>
          </a:fontRef>
        </dgm:style>
      </dgm:prSet>
      <dgm:spPr/>
      <dgm:t>
        <a:bodyPr/>
        <a:lstStyle/>
        <a:p>
          <a:r>
            <a:rPr lang="ru-RU" sz="2000" dirty="0" smtClean="0"/>
            <a:t>Связан с финансовой составляющей медицинской услуги</a:t>
          </a:r>
          <a:endParaRPr lang="ru-RU" sz="2000" dirty="0"/>
        </a:p>
      </dgm:t>
    </dgm:pt>
    <dgm:pt modelId="{73DE49B0-FB3C-4465-803D-6D4EA0BD7946}" type="parTrans" cxnId="{4655F548-600A-4D9C-BCB7-0F01BA011026}">
      <dgm:prSet/>
      <dgm:spPr/>
      <dgm:t>
        <a:bodyPr/>
        <a:lstStyle/>
        <a:p>
          <a:endParaRPr lang="ru-RU"/>
        </a:p>
      </dgm:t>
    </dgm:pt>
    <dgm:pt modelId="{ACC5E1A8-5A82-4845-9D11-FF03D2E0A6C9}" type="sibTrans" cxnId="{4655F548-600A-4D9C-BCB7-0F01BA011026}">
      <dgm:prSet/>
      <dgm:spPr/>
      <dgm:t>
        <a:bodyPr/>
        <a:lstStyle/>
        <a:p>
          <a:endParaRPr lang="ru-RU"/>
        </a:p>
      </dgm:t>
    </dgm:pt>
    <dgm:pt modelId="{CBFB1EFE-53BF-461F-8895-41E7EDF59130}">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dirty="0" smtClean="0"/>
            <a:t>ПРАВОВОЙ </a:t>
          </a:r>
        </a:p>
        <a:p>
          <a:r>
            <a:rPr lang="ru-RU" dirty="0" smtClean="0"/>
            <a:t>Правоотношения, участниками которых является врач и пациент, их права и обязанности</a:t>
          </a:r>
          <a:endParaRPr lang="ru-RU" dirty="0"/>
        </a:p>
      </dgm:t>
    </dgm:pt>
    <dgm:pt modelId="{B660E200-B762-4F7F-A8D2-9C85AF6EB28E}" type="parTrans" cxnId="{83DC1D8C-7D38-4B54-A83F-E61505DB492C}">
      <dgm:prSet/>
      <dgm:spPr/>
      <dgm:t>
        <a:bodyPr/>
        <a:lstStyle/>
        <a:p>
          <a:endParaRPr lang="ru-RU"/>
        </a:p>
      </dgm:t>
    </dgm:pt>
    <dgm:pt modelId="{02580732-D1AD-485B-B660-903692D40420}" type="sibTrans" cxnId="{83DC1D8C-7D38-4B54-A83F-E61505DB492C}">
      <dgm:prSet/>
      <dgm:spPr/>
      <dgm:t>
        <a:bodyPr/>
        <a:lstStyle/>
        <a:p>
          <a:endParaRPr lang="ru-RU"/>
        </a:p>
      </dgm:t>
    </dgm:pt>
    <dgm:pt modelId="{39312DFE-EFCC-442A-9C2D-2581190D7DC9}" type="pres">
      <dgm:prSet presAssocID="{84665EBC-5953-44DD-9AC7-D083CEF8D976}" presName="linear" presStyleCnt="0">
        <dgm:presLayoutVars>
          <dgm:dir/>
          <dgm:resizeHandles val="exact"/>
        </dgm:presLayoutVars>
      </dgm:prSet>
      <dgm:spPr/>
      <dgm:t>
        <a:bodyPr/>
        <a:lstStyle/>
        <a:p>
          <a:endParaRPr lang="ru-RU"/>
        </a:p>
      </dgm:t>
    </dgm:pt>
    <dgm:pt modelId="{233F18F8-E8C5-4672-8D05-BFFA31814891}" type="pres">
      <dgm:prSet presAssocID="{37F5F2E2-78EA-45A8-AA29-8863325CE617}" presName="comp" presStyleCnt="0"/>
      <dgm:spPr/>
    </dgm:pt>
    <dgm:pt modelId="{DE3787B1-9C33-446D-B90F-809C6A0E9FF4}" type="pres">
      <dgm:prSet presAssocID="{37F5F2E2-78EA-45A8-AA29-8863325CE617}" presName="box" presStyleLbl="node1" presStyleIdx="0" presStyleCnt="3"/>
      <dgm:spPr/>
      <dgm:t>
        <a:bodyPr/>
        <a:lstStyle/>
        <a:p>
          <a:endParaRPr lang="ru-RU"/>
        </a:p>
      </dgm:t>
    </dgm:pt>
    <dgm:pt modelId="{F36C7787-0695-4C50-886E-728553DE4324}" type="pres">
      <dgm:prSet presAssocID="{37F5F2E2-78EA-45A8-AA29-8863325CE617}" presName="img" presStyleLbl="fgImgPlace1" presStyleIdx="0" presStyleCnt="3" custScaleX="86857"/>
      <dgm:spPr>
        <a:blipFill rotWithShape="0">
          <a:blip xmlns:r="http://schemas.openxmlformats.org/officeDocument/2006/relationships" r:embed="rId1"/>
          <a:stretch>
            <a:fillRect/>
          </a:stretch>
        </a:blipFill>
      </dgm:spPr>
      <dgm:t>
        <a:bodyPr/>
        <a:lstStyle/>
        <a:p>
          <a:endParaRPr lang="ru-RU"/>
        </a:p>
      </dgm:t>
    </dgm:pt>
    <dgm:pt modelId="{18E458DB-75DC-4918-8F82-A9B9AFFC3CCC}" type="pres">
      <dgm:prSet presAssocID="{37F5F2E2-78EA-45A8-AA29-8863325CE617}" presName="text" presStyleLbl="node1" presStyleIdx="0" presStyleCnt="3">
        <dgm:presLayoutVars>
          <dgm:bulletEnabled val="1"/>
        </dgm:presLayoutVars>
      </dgm:prSet>
      <dgm:spPr/>
      <dgm:t>
        <a:bodyPr/>
        <a:lstStyle/>
        <a:p>
          <a:endParaRPr lang="ru-RU"/>
        </a:p>
      </dgm:t>
    </dgm:pt>
    <dgm:pt modelId="{74E4F98C-2510-4CAD-899B-87229046FFB2}" type="pres">
      <dgm:prSet presAssocID="{6B9C7BBF-4310-4B86-8CE3-E5AF4C1A0200}" presName="spacer" presStyleCnt="0"/>
      <dgm:spPr/>
    </dgm:pt>
    <dgm:pt modelId="{419924B0-DF2B-4E56-A066-3B77C98C6CFB}" type="pres">
      <dgm:prSet presAssocID="{9F54A976-52A1-43DD-AF06-D0F51E15A325}" presName="comp" presStyleCnt="0"/>
      <dgm:spPr/>
    </dgm:pt>
    <dgm:pt modelId="{48493B25-FBC3-4F39-BE4B-FCB33A7F46EA}" type="pres">
      <dgm:prSet presAssocID="{9F54A976-52A1-43DD-AF06-D0F51E15A325}" presName="box" presStyleLbl="node1" presStyleIdx="1" presStyleCnt="3" custLinFactNeighborX="-9345" custLinFactNeighborY="2941"/>
      <dgm:spPr/>
      <dgm:t>
        <a:bodyPr/>
        <a:lstStyle/>
        <a:p>
          <a:endParaRPr lang="ru-RU"/>
        </a:p>
      </dgm:t>
    </dgm:pt>
    <dgm:pt modelId="{CA6DD39D-F781-46E7-877E-FF0E3C20964D}" type="pres">
      <dgm:prSet presAssocID="{9F54A976-52A1-43DD-AF06-D0F51E15A325}" presName="img" presStyleLbl="fgImgPlace1" presStyleIdx="1" presStyleCnt="3" custScaleX="72021" custScaleY="101961"/>
      <dgm:spPr>
        <a:blipFill rotWithShape="0">
          <a:blip xmlns:r="http://schemas.openxmlformats.org/officeDocument/2006/relationships" r:embed="rId2"/>
          <a:stretch>
            <a:fillRect/>
          </a:stretch>
        </a:blipFill>
      </dgm:spPr>
      <dgm:t>
        <a:bodyPr/>
        <a:lstStyle/>
        <a:p>
          <a:endParaRPr lang="ru-RU"/>
        </a:p>
      </dgm:t>
    </dgm:pt>
    <dgm:pt modelId="{870D12BC-A601-400B-AFB4-CF5B9D873240}" type="pres">
      <dgm:prSet presAssocID="{9F54A976-52A1-43DD-AF06-D0F51E15A325}" presName="text" presStyleLbl="node1" presStyleIdx="1" presStyleCnt="3">
        <dgm:presLayoutVars>
          <dgm:bulletEnabled val="1"/>
        </dgm:presLayoutVars>
      </dgm:prSet>
      <dgm:spPr/>
      <dgm:t>
        <a:bodyPr/>
        <a:lstStyle/>
        <a:p>
          <a:endParaRPr lang="ru-RU"/>
        </a:p>
      </dgm:t>
    </dgm:pt>
    <dgm:pt modelId="{DE97404B-4D19-4AF0-AD38-D51382114F53}" type="pres">
      <dgm:prSet presAssocID="{CB436F7F-5FED-4586-810D-AD168DDDAEAC}" presName="spacer" presStyleCnt="0"/>
      <dgm:spPr/>
    </dgm:pt>
    <dgm:pt modelId="{EF7C4CF1-702E-4FA5-B98A-91E2EDBE697F}" type="pres">
      <dgm:prSet presAssocID="{CBFB1EFE-53BF-461F-8895-41E7EDF59130}" presName="comp" presStyleCnt="0"/>
      <dgm:spPr/>
    </dgm:pt>
    <dgm:pt modelId="{69BCE677-041A-443B-A82E-A44FC8B1EA79}" type="pres">
      <dgm:prSet presAssocID="{CBFB1EFE-53BF-461F-8895-41E7EDF59130}" presName="box" presStyleLbl="node1" presStyleIdx="2" presStyleCnt="3"/>
      <dgm:spPr/>
      <dgm:t>
        <a:bodyPr/>
        <a:lstStyle/>
        <a:p>
          <a:endParaRPr lang="ru-RU"/>
        </a:p>
      </dgm:t>
    </dgm:pt>
    <dgm:pt modelId="{431A8B11-268A-48FA-8686-2DCB05AF250B}" type="pres">
      <dgm:prSet presAssocID="{CBFB1EFE-53BF-461F-8895-41E7EDF59130}" presName="img" presStyleLbl="fgImgPlace1" presStyleIdx="2" presStyleCnt="3" custScaleX="72021" custScaleY="94608"/>
      <dgm:spPr>
        <a:blipFill rotWithShape="0">
          <a:blip xmlns:r="http://schemas.openxmlformats.org/officeDocument/2006/relationships" r:embed="rId3"/>
          <a:stretch>
            <a:fillRect/>
          </a:stretch>
        </a:blipFill>
      </dgm:spPr>
      <dgm:t>
        <a:bodyPr/>
        <a:lstStyle/>
        <a:p>
          <a:endParaRPr lang="ru-RU"/>
        </a:p>
      </dgm:t>
    </dgm:pt>
    <dgm:pt modelId="{73941F53-B9C1-48CB-B6B1-A2978AA5870D}" type="pres">
      <dgm:prSet presAssocID="{CBFB1EFE-53BF-461F-8895-41E7EDF59130}" presName="text" presStyleLbl="node1" presStyleIdx="2" presStyleCnt="3">
        <dgm:presLayoutVars>
          <dgm:bulletEnabled val="1"/>
        </dgm:presLayoutVars>
      </dgm:prSet>
      <dgm:spPr/>
      <dgm:t>
        <a:bodyPr/>
        <a:lstStyle/>
        <a:p>
          <a:endParaRPr lang="ru-RU"/>
        </a:p>
      </dgm:t>
    </dgm:pt>
  </dgm:ptLst>
  <dgm:cxnLst>
    <dgm:cxn modelId="{83DC1D8C-7D38-4B54-A83F-E61505DB492C}" srcId="{84665EBC-5953-44DD-9AC7-D083CEF8D976}" destId="{CBFB1EFE-53BF-461F-8895-41E7EDF59130}" srcOrd="2" destOrd="0" parTransId="{B660E200-B762-4F7F-A8D2-9C85AF6EB28E}" sibTransId="{02580732-D1AD-485B-B660-903692D40420}"/>
    <dgm:cxn modelId="{9176850B-F945-46BF-9D7E-2EDE152EAFFE}" type="presOf" srcId="{84665EBC-5953-44DD-9AC7-D083CEF8D976}" destId="{39312DFE-EFCC-442A-9C2D-2581190D7DC9}" srcOrd="0" destOrd="0" presId="urn:microsoft.com/office/officeart/2005/8/layout/vList4#2"/>
    <dgm:cxn modelId="{4655F548-600A-4D9C-BCB7-0F01BA011026}" srcId="{9F54A976-52A1-43DD-AF06-D0F51E15A325}" destId="{70FDFD1D-4C07-455B-9F43-0E490FFEEC42}" srcOrd="0" destOrd="0" parTransId="{73DE49B0-FB3C-4465-803D-6D4EA0BD7946}" sibTransId="{ACC5E1A8-5A82-4845-9D11-FF03D2E0A6C9}"/>
    <dgm:cxn modelId="{7FF60202-7D36-4B35-9D3C-4BE7481D79D2}" type="presOf" srcId="{37F5F2E2-78EA-45A8-AA29-8863325CE617}" destId="{DE3787B1-9C33-446D-B90F-809C6A0E9FF4}" srcOrd="0" destOrd="0" presId="urn:microsoft.com/office/officeart/2005/8/layout/vList4#2"/>
    <dgm:cxn modelId="{66750DFE-3138-4193-9967-553C37197537}" srcId="{84665EBC-5953-44DD-9AC7-D083CEF8D976}" destId="{9F54A976-52A1-43DD-AF06-D0F51E15A325}" srcOrd="1" destOrd="0" parTransId="{271F3D1B-10AB-4066-887C-57A6AF2E11F1}" sibTransId="{CB436F7F-5FED-4586-810D-AD168DDDAEAC}"/>
    <dgm:cxn modelId="{C2633296-0D1F-44D2-9673-7B7263232B05}" type="presOf" srcId="{37F5F2E2-78EA-45A8-AA29-8863325CE617}" destId="{18E458DB-75DC-4918-8F82-A9B9AFFC3CCC}" srcOrd="1" destOrd="0" presId="urn:microsoft.com/office/officeart/2005/8/layout/vList4#2"/>
    <dgm:cxn modelId="{298D11C9-0AFC-49D2-84C3-D13D53B15DB6}" srcId="{84665EBC-5953-44DD-9AC7-D083CEF8D976}" destId="{37F5F2E2-78EA-45A8-AA29-8863325CE617}" srcOrd="0" destOrd="0" parTransId="{B30B9282-B2F6-426E-A785-FA42887EAC14}" sibTransId="{6B9C7BBF-4310-4B86-8CE3-E5AF4C1A0200}"/>
    <dgm:cxn modelId="{13CE0328-63C2-4884-999C-34CD17193AFF}" type="presOf" srcId="{CBFB1EFE-53BF-461F-8895-41E7EDF59130}" destId="{69BCE677-041A-443B-A82E-A44FC8B1EA79}" srcOrd="0" destOrd="0" presId="urn:microsoft.com/office/officeart/2005/8/layout/vList4#2"/>
    <dgm:cxn modelId="{882A7462-5FF1-49FF-BFBE-F32E978E2EF2}" type="presOf" srcId="{70FDFD1D-4C07-455B-9F43-0E490FFEEC42}" destId="{48493B25-FBC3-4F39-BE4B-FCB33A7F46EA}" srcOrd="0" destOrd="1" presId="urn:microsoft.com/office/officeart/2005/8/layout/vList4#2"/>
    <dgm:cxn modelId="{AD699A39-9C54-4320-AE98-99CA73058E6B}" type="presOf" srcId="{9F54A976-52A1-43DD-AF06-D0F51E15A325}" destId="{870D12BC-A601-400B-AFB4-CF5B9D873240}" srcOrd="1" destOrd="0" presId="urn:microsoft.com/office/officeart/2005/8/layout/vList4#2"/>
    <dgm:cxn modelId="{73589700-2982-4050-AE2F-9055FB8BAF67}" type="presOf" srcId="{CBFB1EFE-53BF-461F-8895-41E7EDF59130}" destId="{73941F53-B9C1-48CB-B6B1-A2978AA5870D}" srcOrd="1" destOrd="0" presId="urn:microsoft.com/office/officeart/2005/8/layout/vList4#2"/>
    <dgm:cxn modelId="{FEA6ABF4-7656-4076-A0EB-912B86798E8E}" type="presOf" srcId="{9F54A976-52A1-43DD-AF06-D0F51E15A325}" destId="{48493B25-FBC3-4F39-BE4B-FCB33A7F46EA}" srcOrd="0" destOrd="0" presId="urn:microsoft.com/office/officeart/2005/8/layout/vList4#2"/>
    <dgm:cxn modelId="{43E1EBBE-8F5B-4EAD-95B6-76A7BDF6B60E}" type="presOf" srcId="{70FDFD1D-4C07-455B-9F43-0E490FFEEC42}" destId="{870D12BC-A601-400B-AFB4-CF5B9D873240}" srcOrd="1" destOrd="1" presId="urn:microsoft.com/office/officeart/2005/8/layout/vList4#2"/>
    <dgm:cxn modelId="{767ADC2A-3E84-4248-B77F-8AA32987250D}" type="presParOf" srcId="{39312DFE-EFCC-442A-9C2D-2581190D7DC9}" destId="{233F18F8-E8C5-4672-8D05-BFFA31814891}" srcOrd="0" destOrd="0" presId="urn:microsoft.com/office/officeart/2005/8/layout/vList4#2"/>
    <dgm:cxn modelId="{71155ED5-F52A-446C-9142-92C3FE11BAEC}" type="presParOf" srcId="{233F18F8-E8C5-4672-8D05-BFFA31814891}" destId="{DE3787B1-9C33-446D-B90F-809C6A0E9FF4}" srcOrd="0" destOrd="0" presId="urn:microsoft.com/office/officeart/2005/8/layout/vList4#2"/>
    <dgm:cxn modelId="{54262677-2CEB-4D45-9AD7-DD1DE72E0B08}" type="presParOf" srcId="{233F18F8-E8C5-4672-8D05-BFFA31814891}" destId="{F36C7787-0695-4C50-886E-728553DE4324}" srcOrd="1" destOrd="0" presId="urn:microsoft.com/office/officeart/2005/8/layout/vList4#2"/>
    <dgm:cxn modelId="{2DB1468A-851A-468C-9E7A-9ECE360A8A67}" type="presParOf" srcId="{233F18F8-E8C5-4672-8D05-BFFA31814891}" destId="{18E458DB-75DC-4918-8F82-A9B9AFFC3CCC}" srcOrd="2" destOrd="0" presId="urn:microsoft.com/office/officeart/2005/8/layout/vList4#2"/>
    <dgm:cxn modelId="{A0CF443B-6EA6-4060-81F7-7D8A66BA8DC3}" type="presParOf" srcId="{39312DFE-EFCC-442A-9C2D-2581190D7DC9}" destId="{74E4F98C-2510-4CAD-899B-87229046FFB2}" srcOrd="1" destOrd="0" presId="urn:microsoft.com/office/officeart/2005/8/layout/vList4#2"/>
    <dgm:cxn modelId="{C9EB4AC0-2AC4-43FE-91F1-DC2704AA0150}" type="presParOf" srcId="{39312DFE-EFCC-442A-9C2D-2581190D7DC9}" destId="{419924B0-DF2B-4E56-A066-3B77C98C6CFB}" srcOrd="2" destOrd="0" presId="urn:microsoft.com/office/officeart/2005/8/layout/vList4#2"/>
    <dgm:cxn modelId="{161F04B4-3957-4A57-B32A-C18B94EC1647}" type="presParOf" srcId="{419924B0-DF2B-4E56-A066-3B77C98C6CFB}" destId="{48493B25-FBC3-4F39-BE4B-FCB33A7F46EA}" srcOrd="0" destOrd="0" presId="urn:microsoft.com/office/officeart/2005/8/layout/vList4#2"/>
    <dgm:cxn modelId="{CFF3C012-D797-40F1-9718-1F7CFC71F126}" type="presParOf" srcId="{419924B0-DF2B-4E56-A066-3B77C98C6CFB}" destId="{CA6DD39D-F781-46E7-877E-FF0E3C20964D}" srcOrd="1" destOrd="0" presId="urn:microsoft.com/office/officeart/2005/8/layout/vList4#2"/>
    <dgm:cxn modelId="{CBD75E6A-ECE1-4D0B-BACF-09864DC53521}" type="presParOf" srcId="{419924B0-DF2B-4E56-A066-3B77C98C6CFB}" destId="{870D12BC-A601-400B-AFB4-CF5B9D873240}" srcOrd="2" destOrd="0" presId="urn:microsoft.com/office/officeart/2005/8/layout/vList4#2"/>
    <dgm:cxn modelId="{5857AC99-E061-4E93-97EE-631909AE3CC5}" type="presParOf" srcId="{39312DFE-EFCC-442A-9C2D-2581190D7DC9}" destId="{DE97404B-4D19-4AF0-AD38-D51382114F53}" srcOrd="3" destOrd="0" presId="urn:microsoft.com/office/officeart/2005/8/layout/vList4#2"/>
    <dgm:cxn modelId="{AD00F51C-0B82-4B97-A460-032A0E3D0DB5}" type="presParOf" srcId="{39312DFE-EFCC-442A-9C2D-2581190D7DC9}" destId="{EF7C4CF1-702E-4FA5-B98A-91E2EDBE697F}" srcOrd="4" destOrd="0" presId="urn:microsoft.com/office/officeart/2005/8/layout/vList4#2"/>
    <dgm:cxn modelId="{B2C09EAB-CE5E-4DF0-9802-D8EB4FD464C1}" type="presParOf" srcId="{EF7C4CF1-702E-4FA5-B98A-91E2EDBE697F}" destId="{69BCE677-041A-443B-A82E-A44FC8B1EA79}" srcOrd="0" destOrd="0" presId="urn:microsoft.com/office/officeart/2005/8/layout/vList4#2"/>
    <dgm:cxn modelId="{BDA6A54E-2221-43C4-952C-B2BB44BD61DF}" type="presParOf" srcId="{EF7C4CF1-702E-4FA5-B98A-91E2EDBE697F}" destId="{431A8B11-268A-48FA-8686-2DCB05AF250B}" srcOrd="1" destOrd="0" presId="urn:microsoft.com/office/officeart/2005/8/layout/vList4#2"/>
    <dgm:cxn modelId="{32A0D3CB-B820-4149-B43D-90FE2267CE79}" type="presParOf" srcId="{EF7C4CF1-702E-4FA5-B98A-91E2EDBE697F}" destId="{73941F53-B9C1-48CB-B6B1-A2978AA5870D}"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DCD0E-3381-4BB9-BF7E-FF6127D6FA7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D102D472-C36A-405F-9D1F-4650CBACBB23}">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dirty="0" smtClean="0">
              <a:solidFill>
                <a:schemeClr val="accent3">
                  <a:lumMod val="50000"/>
                </a:schemeClr>
              </a:solidFill>
            </a:rPr>
            <a:t>жалоба</a:t>
          </a:r>
          <a:endParaRPr lang="ru-RU" dirty="0">
            <a:solidFill>
              <a:schemeClr val="accent3">
                <a:lumMod val="50000"/>
              </a:schemeClr>
            </a:solidFill>
          </a:endParaRPr>
        </a:p>
      </dgm:t>
    </dgm:pt>
    <dgm:pt modelId="{857E7AEB-FCEB-40B7-8F57-10626F0B18CE}" type="parTrans" cxnId="{3BC5B152-32DA-4672-B797-CE14EFCAECB4}">
      <dgm:prSet/>
      <dgm:spPr/>
      <dgm:t>
        <a:bodyPr/>
        <a:lstStyle/>
        <a:p>
          <a:endParaRPr lang="ru-RU"/>
        </a:p>
      </dgm:t>
    </dgm:pt>
    <dgm:pt modelId="{3D11A1E2-A64C-4A4B-B3F0-31AFB8A17397}" type="sibTrans" cxnId="{3BC5B152-32DA-4672-B797-CE14EFCAECB4}">
      <dgm:prSet/>
      <dgm:spPr/>
      <dgm:t>
        <a:bodyPr/>
        <a:lstStyle/>
        <a:p>
          <a:endParaRPr lang="ru-RU"/>
        </a:p>
      </dgm:t>
    </dgm:pt>
    <dgm:pt modelId="{4A445DF7-AE21-4982-AEA4-1C3AB040EA7C}">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dirty="0" smtClean="0"/>
            <a:t>претензия</a:t>
          </a:r>
          <a:endParaRPr lang="ru-RU" dirty="0"/>
        </a:p>
      </dgm:t>
    </dgm:pt>
    <dgm:pt modelId="{928D827F-573C-4C37-8485-C71FFFB67ACC}" type="parTrans" cxnId="{CA528515-15FB-4E7F-B4EA-C096F2B2E880}">
      <dgm:prSet/>
      <dgm:spPr/>
      <dgm:t>
        <a:bodyPr/>
        <a:lstStyle/>
        <a:p>
          <a:endParaRPr lang="ru-RU"/>
        </a:p>
      </dgm:t>
    </dgm:pt>
    <dgm:pt modelId="{2F9C6AF2-C345-4DE0-AD0D-A9A0F8ACBED7}" type="sibTrans" cxnId="{CA528515-15FB-4E7F-B4EA-C096F2B2E880}">
      <dgm:prSet/>
      <dgm:spPr/>
      <dgm:t>
        <a:bodyPr/>
        <a:lstStyle/>
        <a:p>
          <a:endParaRPr lang="ru-RU"/>
        </a:p>
      </dgm:t>
    </dgm:pt>
    <dgm:pt modelId="{78837056-E3E7-485B-A0BC-7000DBE89409}">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3600" b="1" dirty="0" smtClean="0">
              <a:solidFill>
                <a:schemeClr val="accent1">
                  <a:lumMod val="75000"/>
                </a:schemeClr>
              </a:solidFill>
            </a:rPr>
            <a:t>Судебное разбирательство </a:t>
          </a:r>
          <a:endParaRPr lang="ru-RU" sz="3600" b="1" dirty="0">
            <a:solidFill>
              <a:schemeClr val="accent1">
                <a:lumMod val="75000"/>
              </a:schemeClr>
            </a:solidFill>
          </a:endParaRPr>
        </a:p>
      </dgm:t>
    </dgm:pt>
    <dgm:pt modelId="{D42C600D-143B-49B0-96FD-4BBCD119FEF5}" type="parTrans" cxnId="{6E7AE749-46C5-43A5-A3A4-227644BC6DD1}">
      <dgm:prSet/>
      <dgm:spPr/>
      <dgm:t>
        <a:bodyPr/>
        <a:lstStyle/>
        <a:p>
          <a:endParaRPr lang="ru-RU"/>
        </a:p>
      </dgm:t>
    </dgm:pt>
    <dgm:pt modelId="{FD9FC4D2-CB74-43B7-BAD6-52EF651D0AD6}" type="sibTrans" cxnId="{6E7AE749-46C5-43A5-A3A4-227644BC6DD1}">
      <dgm:prSet/>
      <dgm:spPr/>
      <dgm:t>
        <a:bodyPr/>
        <a:lstStyle/>
        <a:p>
          <a:endParaRPr lang="ru-RU"/>
        </a:p>
      </dgm:t>
    </dgm:pt>
    <dgm:pt modelId="{BF9D486D-BF12-44F7-A8CE-4F2EBEEEE17D}" type="pres">
      <dgm:prSet presAssocID="{E59DCD0E-3381-4BB9-BF7E-FF6127D6FA74}" presName="outerComposite" presStyleCnt="0">
        <dgm:presLayoutVars>
          <dgm:chMax val="5"/>
          <dgm:dir/>
          <dgm:resizeHandles val="exact"/>
        </dgm:presLayoutVars>
      </dgm:prSet>
      <dgm:spPr/>
      <dgm:t>
        <a:bodyPr/>
        <a:lstStyle/>
        <a:p>
          <a:endParaRPr lang="ru-RU"/>
        </a:p>
      </dgm:t>
    </dgm:pt>
    <dgm:pt modelId="{3D96C5AB-87F8-4297-B09F-71AED23E9B2C}" type="pres">
      <dgm:prSet presAssocID="{E59DCD0E-3381-4BB9-BF7E-FF6127D6FA74}" presName="dummyMaxCanvas" presStyleCnt="0">
        <dgm:presLayoutVars/>
      </dgm:prSet>
      <dgm:spPr/>
    </dgm:pt>
    <dgm:pt modelId="{76F601F8-A49C-40C5-96BB-C17E139BEE25}" type="pres">
      <dgm:prSet presAssocID="{E59DCD0E-3381-4BB9-BF7E-FF6127D6FA74}" presName="ThreeNodes_1" presStyleLbl="node1" presStyleIdx="0" presStyleCnt="3" custLinFactNeighborX="1634" custLinFactNeighborY="-7367">
        <dgm:presLayoutVars>
          <dgm:bulletEnabled val="1"/>
        </dgm:presLayoutVars>
      </dgm:prSet>
      <dgm:spPr/>
      <dgm:t>
        <a:bodyPr/>
        <a:lstStyle/>
        <a:p>
          <a:endParaRPr lang="ru-RU"/>
        </a:p>
      </dgm:t>
    </dgm:pt>
    <dgm:pt modelId="{B3914499-4F60-400F-85F7-95EC79FC8787}" type="pres">
      <dgm:prSet presAssocID="{E59DCD0E-3381-4BB9-BF7E-FF6127D6FA74}" presName="ThreeNodes_2" presStyleLbl="node1" presStyleIdx="1" presStyleCnt="3">
        <dgm:presLayoutVars>
          <dgm:bulletEnabled val="1"/>
        </dgm:presLayoutVars>
      </dgm:prSet>
      <dgm:spPr/>
      <dgm:t>
        <a:bodyPr/>
        <a:lstStyle/>
        <a:p>
          <a:endParaRPr lang="ru-RU"/>
        </a:p>
      </dgm:t>
    </dgm:pt>
    <dgm:pt modelId="{B887711A-23C2-4A00-AE7B-C39502DA26DE}" type="pres">
      <dgm:prSet presAssocID="{E59DCD0E-3381-4BB9-BF7E-FF6127D6FA74}" presName="ThreeNodes_3" presStyleLbl="node1" presStyleIdx="2" presStyleCnt="3" custScaleX="117647" custLinFactNeighborX="673" custLinFactNeighborY="-5042">
        <dgm:presLayoutVars>
          <dgm:bulletEnabled val="1"/>
        </dgm:presLayoutVars>
      </dgm:prSet>
      <dgm:spPr/>
      <dgm:t>
        <a:bodyPr/>
        <a:lstStyle/>
        <a:p>
          <a:endParaRPr lang="ru-RU"/>
        </a:p>
      </dgm:t>
    </dgm:pt>
    <dgm:pt modelId="{411016F5-6FB4-4365-AFF1-655BC5560208}" type="pres">
      <dgm:prSet presAssocID="{E59DCD0E-3381-4BB9-BF7E-FF6127D6FA74}" presName="ThreeConn_1-2" presStyleLbl="fgAccFollowNode1" presStyleIdx="0" presStyleCnt="2">
        <dgm:presLayoutVars>
          <dgm:bulletEnabled val="1"/>
        </dgm:presLayoutVars>
      </dgm:prSet>
      <dgm:spPr/>
      <dgm:t>
        <a:bodyPr/>
        <a:lstStyle/>
        <a:p>
          <a:endParaRPr lang="ru-RU"/>
        </a:p>
      </dgm:t>
    </dgm:pt>
    <dgm:pt modelId="{A4EB5595-985B-449E-890F-DF82233C0A37}" type="pres">
      <dgm:prSet presAssocID="{E59DCD0E-3381-4BB9-BF7E-FF6127D6FA74}" presName="ThreeConn_2-3" presStyleLbl="fgAccFollowNode1" presStyleIdx="1" presStyleCnt="2">
        <dgm:presLayoutVars>
          <dgm:bulletEnabled val="1"/>
        </dgm:presLayoutVars>
      </dgm:prSet>
      <dgm:spPr/>
      <dgm:t>
        <a:bodyPr/>
        <a:lstStyle/>
        <a:p>
          <a:endParaRPr lang="ru-RU"/>
        </a:p>
      </dgm:t>
    </dgm:pt>
    <dgm:pt modelId="{B7C19401-CE3F-4189-97A5-AF7B63C73E79}" type="pres">
      <dgm:prSet presAssocID="{E59DCD0E-3381-4BB9-BF7E-FF6127D6FA74}" presName="ThreeNodes_1_text" presStyleLbl="node1" presStyleIdx="2" presStyleCnt="3">
        <dgm:presLayoutVars>
          <dgm:bulletEnabled val="1"/>
        </dgm:presLayoutVars>
      </dgm:prSet>
      <dgm:spPr/>
      <dgm:t>
        <a:bodyPr/>
        <a:lstStyle/>
        <a:p>
          <a:endParaRPr lang="ru-RU"/>
        </a:p>
      </dgm:t>
    </dgm:pt>
    <dgm:pt modelId="{5A76B4B6-7402-423E-8D43-3E491787E304}" type="pres">
      <dgm:prSet presAssocID="{E59DCD0E-3381-4BB9-BF7E-FF6127D6FA74}" presName="ThreeNodes_2_text" presStyleLbl="node1" presStyleIdx="2" presStyleCnt="3">
        <dgm:presLayoutVars>
          <dgm:bulletEnabled val="1"/>
        </dgm:presLayoutVars>
      </dgm:prSet>
      <dgm:spPr/>
      <dgm:t>
        <a:bodyPr/>
        <a:lstStyle/>
        <a:p>
          <a:endParaRPr lang="ru-RU"/>
        </a:p>
      </dgm:t>
    </dgm:pt>
    <dgm:pt modelId="{C75FB692-F3F2-4C49-8F81-5726A388896B}" type="pres">
      <dgm:prSet presAssocID="{E59DCD0E-3381-4BB9-BF7E-FF6127D6FA74}" presName="ThreeNodes_3_text" presStyleLbl="node1" presStyleIdx="2" presStyleCnt="3">
        <dgm:presLayoutVars>
          <dgm:bulletEnabled val="1"/>
        </dgm:presLayoutVars>
      </dgm:prSet>
      <dgm:spPr/>
      <dgm:t>
        <a:bodyPr/>
        <a:lstStyle/>
        <a:p>
          <a:endParaRPr lang="ru-RU"/>
        </a:p>
      </dgm:t>
    </dgm:pt>
  </dgm:ptLst>
  <dgm:cxnLst>
    <dgm:cxn modelId="{6DB2A262-3778-452D-AC3B-AE0D4F5E0B52}" type="presOf" srcId="{4A445DF7-AE21-4982-AEA4-1C3AB040EA7C}" destId="{5A76B4B6-7402-423E-8D43-3E491787E304}" srcOrd="1" destOrd="0" presId="urn:microsoft.com/office/officeart/2005/8/layout/vProcess5"/>
    <dgm:cxn modelId="{3BC5B152-32DA-4672-B797-CE14EFCAECB4}" srcId="{E59DCD0E-3381-4BB9-BF7E-FF6127D6FA74}" destId="{D102D472-C36A-405F-9D1F-4650CBACBB23}" srcOrd="0" destOrd="0" parTransId="{857E7AEB-FCEB-40B7-8F57-10626F0B18CE}" sibTransId="{3D11A1E2-A64C-4A4B-B3F0-31AFB8A17397}"/>
    <dgm:cxn modelId="{CA528515-15FB-4E7F-B4EA-C096F2B2E880}" srcId="{E59DCD0E-3381-4BB9-BF7E-FF6127D6FA74}" destId="{4A445DF7-AE21-4982-AEA4-1C3AB040EA7C}" srcOrd="1" destOrd="0" parTransId="{928D827F-573C-4C37-8485-C71FFFB67ACC}" sibTransId="{2F9C6AF2-C345-4DE0-AD0D-A9A0F8ACBED7}"/>
    <dgm:cxn modelId="{550FA66F-D5F1-4A34-AC7A-F7B56D9FEC43}" type="presOf" srcId="{E59DCD0E-3381-4BB9-BF7E-FF6127D6FA74}" destId="{BF9D486D-BF12-44F7-A8CE-4F2EBEEEE17D}" srcOrd="0" destOrd="0" presId="urn:microsoft.com/office/officeart/2005/8/layout/vProcess5"/>
    <dgm:cxn modelId="{69290970-32D2-4F70-8505-FA7B1CAB0708}" type="presOf" srcId="{78837056-E3E7-485B-A0BC-7000DBE89409}" destId="{C75FB692-F3F2-4C49-8F81-5726A388896B}" srcOrd="1" destOrd="0" presId="urn:microsoft.com/office/officeart/2005/8/layout/vProcess5"/>
    <dgm:cxn modelId="{E0CBFF8D-5ACF-46C5-9F6F-686853E60BFC}" type="presOf" srcId="{78837056-E3E7-485B-A0BC-7000DBE89409}" destId="{B887711A-23C2-4A00-AE7B-C39502DA26DE}" srcOrd="0" destOrd="0" presId="urn:microsoft.com/office/officeart/2005/8/layout/vProcess5"/>
    <dgm:cxn modelId="{DC13F68C-DD50-4516-827F-38AF76A8C20D}" type="presOf" srcId="{D102D472-C36A-405F-9D1F-4650CBACBB23}" destId="{B7C19401-CE3F-4189-97A5-AF7B63C73E79}" srcOrd="1" destOrd="0" presId="urn:microsoft.com/office/officeart/2005/8/layout/vProcess5"/>
    <dgm:cxn modelId="{DB17958D-61DE-4274-AA7B-AC8740B27925}" type="presOf" srcId="{4A445DF7-AE21-4982-AEA4-1C3AB040EA7C}" destId="{B3914499-4F60-400F-85F7-95EC79FC8787}" srcOrd="0" destOrd="0" presId="urn:microsoft.com/office/officeart/2005/8/layout/vProcess5"/>
    <dgm:cxn modelId="{852B416E-302A-4645-B158-955830D5D3F0}" type="presOf" srcId="{3D11A1E2-A64C-4A4B-B3F0-31AFB8A17397}" destId="{411016F5-6FB4-4365-AFF1-655BC5560208}" srcOrd="0" destOrd="0" presId="urn:microsoft.com/office/officeart/2005/8/layout/vProcess5"/>
    <dgm:cxn modelId="{602A8DB9-8801-4D9B-9205-479F1D175DF6}" type="presOf" srcId="{2F9C6AF2-C345-4DE0-AD0D-A9A0F8ACBED7}" destId="{A4EB5595-985B-449E-890F-DF82233C0A37}" srcOrd="0" destOrd="0" presId="urn:microsoft.com/office/officeart/2005/8/layout/vProcess5"/>
    <dgm:cxn modelId="{6E7AE749-46C5-43A5-A3A4-227644BC6DD1}" srcId="{E59DCD0E-3381-4BB9-BF7E-FF6127D6FA74}" destId="{78837056-E3E7-485B-A0BC-7000DBE89409}" srcOrd="2" destOrd="0" parTransId="{D42C600D-143B-49B0-96FD-4BBCD119FEF5}" sibTransId="{FD9FC4D2-CB74-43B7-BAD6-52EF651D0AD6}"/>
    <dgm:cxn modelId="{CB1AFBD4-CC71-4140-AB46-638727AC8077}" type="presOf" srcId="{D102D472-C36A-405F-9D1F-4650CBACBB23}" destId="{76F601F8-A49C-40C5-96BB-C17E139BEE25}" srcOrd="0" destOrd="0" presId="urn:microsoft.com/office/officeart/2005/8/layout/vProcess5"/>
    <dgm:cxn modelId="{A46B218A-4196-492B-BF1D-4CED357ACCF7}" type="presParOf" srcId="{BF9D486D-BF12-44F7-A8CE-4F2EBEEEE17D}" destId="{3D96C5AB-87F8-4297-B09F-71AED23E9B2C}" srcOrd="0" destOrd="0" presId="urn:microsoft.com/office/officeart/2005/8/layout/vProcess5"/>
    <dgm:cxn modelId="{34F2AB42-3F82-451D-93BE-C79DA80DF2A4}" type="presParOf" srcId="{BF9D486D-BF12-44F7-A8CE-4F2EBEEEE17D}" destId="{76F601F8-A49C-40C5-96BB-C17E139BEE25}" srcOrd="1" destOrd="0" presId="urn:microsoft.com/office/officeart/2005/8/layout/vProcess5"/>
    <dgm:cxn modelId="{77191E65-B2CA-4521-8CC4-FD15932D0E0B}" type="presParOf" srcId="{BF9D486D-BF12-44F7-A8CE-4F2EBEEEE17D}" destId="{B3914499-4F60-400F-85F7-95EC79FC8787}" srcOrd="2" destOrd="0" presId="urn:microsoft.com/office/officeart/2005/8/layout/vProcess5"/>
    <dgm:cxn modelId="{CE26DBBF-755B-4C7B-8837-10ECFD52BC5C}" type="presParOf" srcId="{BF9D486D-BF12-44F7-A8CE-4F2EBEEEE17D}" destId="{B887711A-23C2-4A00-AE7B-C39502DA26DE}" srcOrd="3" destOrd="0" presId="urn:microsoft.com/office/officeart/2005/8/layout/vProcess5"/>
    <dgm:cxn modelId="{749AECAF-14A9-4206-95E1-3965B01DADAE}" type="presParOf" srcId="{BF9D486D-BF12-44F7-A8CE-4F2EBEEEE17D}" destId="{411016F5-6FB4-4365-AFF1-655BC5560208}" srcOrd="4" destOrd="0" presId="urn:microsoft.com/office/officeart/2005/8/layout/vProcess5"/>
    <dgm:cxn modelId="{35BB4804-ACB8-407A-A6F6-2A67ED23680B}" type="presParOf" srcId="{BF9D486D-BF12-44F7-A8CE-4F2EBEEEE17D}" destId="{A4EB5595-985B-449E-890F-DF82233C0A37}" srcOrd="5" destOrd="0" presId="urn:microsoft.com/office/officeart/2005/8/layout/vProcess5"/>
    <dgm:cxn modelId="{607AE30F-9DA4-4D34-8631-52551FE0C0EA}" type="presParOf" srcId="{BF9D486D-BF12-44F7-A8CE-4F2EBEEEE17D}" destId="{B7C19401-CE3F-4189-97A5-AF7B63C73E79}" srcOrd="6" destOrd="0" presId="urn:microsoft.com/office/officeart/2005/8/layout/vProcess5"/>
    <dgm:cxn modelId="{90C3C70E-D076-412D-A550-243E7DDAE4C7}" type="presParOf" srcId="{BF9D486D-BF12-44F7-A8CE-4F2EBEEEE17D}" destId="{5A76B4B6-7402-423E-8D43-3E491787E304}" srcOrd="7" destOrd="0" presId="urn:microsoft.com/office/officeart/2005/8/layout/vProcess5"/>
    <dgm:cxn modelId="{9177FBC2-A55E-4679-830A-FA431FAA3E1A}" type="presParOf" srcId="{BF9D486D-BF12-44F7-A8CE-4F2EBEEEE17D}" destId="{C75FB692-F3F2-4C49-8F81-5726A388896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660B2-A03D-4E5D-B115-F7E3B6B1D7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4D2E950B-3750-4547-95FC-7AEC8F803D7A}">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4000" dirty="0" smtClean="0">
              <a:solidFill>
                <a:srgbClr val="C00000"/>
              </a:solidFill>
            </a:rPr>
            <a:t>жалоба</a:t>
          </a:r>
          <a:endParaRPr lang="ru-RU" sz="4000" dirty="0">
            <a:solidFill>
              <a:srgbClr val="C00000"/>
            </a:solidFill>
          </a:endParaRPr>
        </a:p>
      </dgm:t>
    </dgm:pt>
    <dgm:pt modelId="{5043937E-6ABB-4F31-BC90-6272BB263F5B}" type="parTrans" cxnId="{A44E08A6-D993-4D2D-8089-9513E5B1B078}">
      <dgm:prSet/>
      <dgm:spPr/>
      <dgm:t>
        <a:bodyPr/>
        <a:lstStyle/>
        <a:p>
          <a:endParaRPr lang="ru-RU"/>
        </a:p>
      </dgm:t>
    </dgm:pt>
    <dgm:pt modelId="{8801F7B4-C864-435F-B145-0D071BCE6C4F}" type="sibTrans" cxnId="{A44E08A6-D993-4D2D-8089-9513E5B1B078}">
      <dgm:prSet/>
      <dgm:spPr/>
      <dgm:t>
        <a:bodyPr/>
        <a:lstStyle/>
        <a:p>
          <a:endParaRPr lang="ru-RU"/>
        </a:p>
      </dgm:t>
    </dgm:pt>
    <dgm:pt modelId="{57E05979-E960-4E26-9618-EC2871E0398F}">
      <dgm:prSet phldrT="[Текст]" custT="1"/>
      <dgm:spPr/>
      <dgm:t>
        <a:bodyPr/>
        <a:lstStyle/>
        <a:p>
          <a:endParaRPr lang="ru-RU" sz="1200" dirty="0"/>
        </a:p>
      </dgm:t>
    </dgm:pt>
    <dgm:pt modelId="{994BC040-7D5E-424E-B385-E4FC3AEA832D}" type="parTrans" cxnId="{77080A2F-AA66-4000-A49D-B98F3A4B6BD6}">
      <dgm:prSet/>
      <dgm:spPr/>
      <dgm:t>
        <a:bodyPr/>
        <a:lstStyle/>
        <a:p>
          <a:endParaRPr lang="ru-RU"/>
        </a:p>
      </dgm:t>
    </dgm:pt>
    <dgm:pt modelId="{FCC584D1-0588-44FD-9535-D1BFE2C5601C}" type="sibTrans" cxnId="{77080A2F-AA66-4000-A49D-B98F3A4B6BD6}">
      <dgm:prSet/>
      <dgm:spPr/>
      <dgm:t>
        <a:bodyPr/>
        <a:lstStyle/>
        <a:p>
          <a:endParaRPr lang="ru-RU"/>
        </a:p>
      </dgm:t>
    </dgm:pt>
    <dgm:pt modelId="{A29FB699-6571-48B4-A222-0278851A45C9}">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b="1" i="0" dirty="0" smtClean="0"/>
            <a:t>Приказ Министерства здравоохранения и социального развития Российской Федерации от 5 мая 2012 г. N 502н г. Москва "Об утверждении порядка создания и деятельности врачебной комиссии медицинской организации"</a:t>
          </a:r>
          <a:endParaRPr lang="ru-RU" dirty="0"/>
        </a:p>
      </dgm:t>
    </dgm:pt>
    <dgm:pt modelId="{E1645BF7-52ED-49C6-BC62-5EA75A3C3C7C}" type="parTrans" cxnId="{2386E37C-4F34-4B71-9070-D9D578F25E86}">
      <dgm:prSet/>
      <dgm:spPr/>
      <dgm:t>
        <a:bodyPr/>
        <a:lstStyle/>
        <a:p>
          <a:endParaRPr lang="ru-RU"/>
        </a:p>
      </dgm:t>
    </dgm:pt>
    <dgm:pt modelId="{7ADB7AA2-B07B-4A38-B840-2ABA567AC6E4}" type="sibTrans" cxnId="{2386E37C-4F34-4B71-9070-D9D578F25E86}">
      <dgm:prSet/>
      <dgm:spPr/>
      <dgm:t>
        <a:bodyPr/>
        <a:lstStyle/>
        <a:p>
          <a:endParaRPr lang="ru-RU"/>
        </a:p>
      </dgm:t>
    </dgm:pt>
    <dgm:pt modelId="{99FC83D5-6415-439F-A9C8-50ADBFD646DF}">
      <dgm:prSet phldrT="[Текст]" phldr="1"/>
      <dgm:spPr/>
      <dgm:t>
        <a:bodyPr/>
        <a:lstStyle/>
        <a:p>
          <a:endParaRPr lang="ru-RU" dirty="0"/>
        </a:p>
      </dgm:t>
    </dgm:pt>
    <dgm:pt modelId="{B1B4B970-D075-4771-8D5B-E0CAE90AAC3C}" type="parTrans" cxnId="{B9356B90-B8E2-46FF-804C-8C9AA554A517}">
      <dgm:prSet/>
      <dgm:spPr/>
      <dgm:t>
        <a:bodyPr/>
        <a:lstStyle/>
        <a:p>
          <a:endParaRPr lang="ru-RU"/>
        </a:p>
      </dgm:t>
    </dgm:pt>
    <dgm:pt modelId="{39BC7AA1-EE6D-4FF3-B33C-CA289DFC400F}" type="sibTrans" cxnId="{B9356B90-B8E2-46FF-804C-8C9AA554A517}">
      <dgm:prSet/>
      <dgm:spPr/>
      <dgm:t>
        <a:bodyPr/>
        <a:lstStyle/>
        <a:p>
          <a:endParaRPr lang="ru-RU"/>
        </a:p>
      </dgm:t>
    </dgm:pt>
    <dgm:pt modelId="{6B3FEF79-9B8B-4DDC-9191-FC28014E9D12}">
      <dgm:prSet phldrT="[Текст]"/>
      <dgm:spPr/>
      <dgm:t>
        <a:bodyPr/>
        <a:lstStyle/>
        <a:p>
          <a:r>
            <a:rPr lang="ru-RU" b="0" i="0" dirty="0" smtClean="0"/>
            <a:t>4.9. изучение каждого случая смерти пациента в целях выявления причины смерти, а также выработки мероприятий по устранению нарушений в деятельности медицинской организации и медицинских работников в случае, если такие нарушения привели к смерти пациента;</a:t>
          </a:r>
          <a:endParaRPr lang="ru-RU" dirty="0"/>
        </a:p>
      </dgm:t>
    </dgm:pt>
    <dgm:pt modelId="{CA892014-C0B0-415E-BFDF-DA320F1049AE}" type="parTrans" cxnId="{308B9784-C5F6-4B3A-82D9-66A83240A701}">
      <dgm:prSet/>
      <dgm:spPr/>
      <dgm:t>
        <a:bodyPr/>
        <a:lstStyle/>
        <a:p>
          <a:endParaRPr lang="ru-RU"/>
        </a:p>
      </dgm:t>
    </dgm:pt>
    <dgm:pt modelId="{ECDF6CB7-0328-4B9E-93FC-26F5D13F17C8}" type="sibTrans" cxnId="{308B9784-C5F6-4B3A-82D9-66A83240A701}">
      <dgm:prSet/>
      <dgm:spPr/>
      <dgm:t>
        <a:bodyPr/>
        <a:lstStyle/>
        <a:p>
          <a:endParaRPr lang="ru-RU"/>
        </a:p>
      </dgm:t>
    </dgm:pt>
    <dgm:pt modelId="{6C2D1665-5F08-4806-8E5C-59A72B79E058}">
      <dgm:prSet custT="1"/>
      <dgm:spPr/>
      <dgm:t>
        <a:bodyPr/>
        <a:lstStyle/>
        <a:p>
          <a:r>
            <a:rPr lang="ru-RU" sz="1200" b="1" dirty="0" smtClean="0"/>
            <a:t>просьба гражданина о восстановлении или защите его нарушенных прав, свобод или законных интересов либо прав, свобод или законных интересов других лиц;</a:t>
          </a:r>
          <a:endParaRPr lang="ru-RU" sz="1200" dirty="0"/>
        </a:p>
      </dgm:t>
    </dgm:pt>
    <dgm:pt modelId="{6E525DE5-5C26-4727-9A0F-855E77EF50AE}" type="parTrans" cxnId="{D1D3500E-C135-404B-A6B6-E3AEAA11056E}">
      <dgm:prSet/>
      <dgm:spPr/>
      <dgm:t>
        <a:bodyPr/>
        <a:lstStyle/>
        <a:p>
          <a:endParaRPr lang="ru-RU"/>
        </a:p>
      </dgm:t>
    </dgm:pt>
    <dgm:pt modelId="{7DBA31A8-80AC-4EC8-BE71-E4655FBDB52A}" type="sibTrans" cxnId="{D1D3500E-C135-404B-A6B6-E3AEAA11056E}">
      <dgm:prSet/>
      <dgm:spPr/>
      <dgm:t>
        <a:bodyPr/>
        <a:lstStyle/>
        <a:p>
          <a:endParaRPr lang="ru-RU"/>
        </a:p>
      </dgm:t>
    </dgm:pt>
    <dgm:pt modelId="{DB3D2164-92CA-4AD4-ABE2-FAFBFB5F69B6}">
      <dgm:prSet>
        <dgm:style>
          <a:lnRef idx="1">
            <a:schemeClr val="accent3"/>
          </a:lnRef>
          <a:fillRef idx="2">
            <a:schemeClr val="accent3"/>
          </a:fillRef>
          <a:effectRef idx="1">
            <a:schemeClr val="accent3"/>
          </a:effectRef>
          <a:fontRef idx="minor">
            <a:schemeClr val="dk1"/>
          </a:fontRef>
        </dgm:style>
      </dgm:prSet>
      <dgm:spPr/>
      <dgm:t>
        <a:bodyPr/>
        <a:lstStyle/>
        <a:p>
          <a:r>
            <a:rPr lang="ru-RU" b="1" i="0" dirty="0" smtClean="0"/>
            <a:t>Приказ Министерства здравоохранения и социального развития Российской Федерации от 5 мая 2012 г. N 502н г. Москва "Об утверждении порядка создания и деятельности врачебной комиссии медицинской организации"</a:t>
          </a:r>
          <a:endParaRPr lang="ru-RU" b="1" i="0" dirty="0"/>
        </a:p>
      </dgm:t>
    </dgm:pt>
    <dgm:pt modelId="{FC83AB19-A383-4120-B6FB-63D9CE8932A2}" type="parTrans" cxnId="{DD22AD20-A332-418D-A604-AAA403B02CC9}">
      <dgm:prSet/>
      <dgm:spPr/>
      <dgm:t>
        <a:bodyPr/>
        <a:lstStyle/>
        <a:p>
          <a:endParaRPr lang="ru-RU"/>
        </a:p>
      </dgm:t>
    </dgm:pt>
    <dgm:pt modelId="{7362E859-89FC-4547-9920-3B9EB1A3D680}" type="sibTrans" cxnId="{DD22AD20-A332-418D-A604-AAA403B02CC9}">
      <dgm:prSet/>
      <dgm:spPr/>
      <dgm:t>
        <a:bodyPr/>
        <a:lstStyle/>
        <a:p>
          <a:endParaRPr lang="ru-RU"/>
        </a:p>
      </dgm:t>
    </dgm:pt>
    <dgm:pt modelId="{9C0AD3F1-BB39-4839-B51D-73347B616FAC}">
      <dgm:prSet/>
      <dgm:spPr/>
      <dgm:t>
        <a:bodyPr/>
        <a:lstStyle/>
        <a:p>
          <a:r>
            <a:rPr lang="en-US" b="1" i="0" dirty="0" smtClean="0"/>
            <a:t>II. </a:t>
          </a:r>
          <a:r>
            <a:rPr lang="ru-RU" b="1" i="0" dirty="0" smtClean="0"/>
            <a:t>Функции врачебной комиссии</a:t>
          </a:r>
          <a:endParaRPr lang="ru-RU" dirty="0"/>
        </a:p>
      </dgm:t>
    </dgm:pt>
    <dgm:pt modelId="{1A86D097-D25D-4BC2-986E-7C9E85B4E001}" type="parTrans" cxnId="{D21CD1E9-2CA0-4587-B5ED-83C67B84F2BE}">
      <dgm:prSet/>
      <dgm:spPr/>
      <dgm:t>
        <a:bodyPr/>
        <a:lstStyle/>
        <a:p>
          <a:endParaRPr lang="ru-RU"/>
        </a:p>
      </dgm:t>
    </dgm:pt>
    <dgm:pt modelId="{1BE1E485-67C1-4F6E-9DE7-98B2D45E4B5A}" type="sibTrans" cxnId="{D21CD1E9-2CA0-4587-B5ED-83C67B84F2BE}">
      <dgm:prSet/>
      <dgm:spPr/>
      <dgm:t>
        <a:bodyPr/>
        <a:lstStyle/>
        <a:p>
          <a:endParaRPr lang="ru-RU"/>
        </a:p>
      </dgm:t>
    </dgm:pt>
    <dgm:pt modelId="{511FED7B-17C8-49FF-998B-28E18A3449DC}">
      <dgm:prSet/>
      <dgm:spPr/>
      <dgm:t>
        <a:bodyPr/>
        <a:lstStyle/>
        <a:p>
          <a:r>
            <a:rPr lang="ru-RU" b="0" i="0" dirty="0" smtClean="0"/>
            <a:t>4.22. рассмотрение обращений (жалоб) по вопросам, связанным с оказанием медицинской помощи граждан в медицинской организации;</a:t>
          </a:r>
          <a:endParaRPr lang="ru-RU" dirty="0"/>
        </a:p>
      </dgm:t>
    </dgm:pt>
    <dgm:pt modelId="{EE89CD1A-F50D-4E41-AE63-6B5AE46FEDDE}" type="parTrans" cxnId="{388F9B73-C004-40E0-9BCC-78ECED8855F1}">
      <dgm:prSet/>
      <dgm:spPr/>
      <dgm:t>
        <a:bodyPr/>
        <a:lstStyle/>
        <a:p>
          <a:endParaRPr lang="ru-RU"/>
        </a:p>
      </dgm:t>
    </dgm:pt>
    <dgm:pt modelId="{DB960B19-B745-4B61-B321-517F585E1BF4}" type="sibTrans" cxnId="{388F9B73-C004-40E0-9BCC-78ECED8855F1}">
      <dgm:prSet/>
      <dgm:spPr/>
      <dgm:t>
        <a:bodyPr/>
        <a:lstStyle/>
        <a:p>
          <a:endParaRPr lang="ru-RU"/>
        </a:p>
      </dgm:t>
    </dgm:pt>
    <dgm:pt modelId="{4E4C7F40-9B71-441D-9450-366B6B8B0594}">
      <dgm:prSet/>
      <dgm:spPr/>
      <dgm:t>
        <a:bodyPr/>
        <a:lstStyle/>
        <a:p>
          <a:r>
            <a:rPr lang="ru-RU" b="1" i="0" dirty="0" smtClean="0"/>
            <a:t>III. Порядок создания и деятельности врачебной комиссии</a:t>
          </a:r>
          <a:endParaRPr lang="ru-RU" dirty="0"/>
        </a:p>
      </dgm:t>
    </dgm:pt>
    <dgm:pt modelId="{668311F3-458A-4400-B4BE-0D2D11AFFBF8}" type="parTrans" cxnId="{7E7E7D76-D796-4E12-BA72-38C756411BAB}">
      <dgm:prSet/>
      <dgm:spPr/>
      <dgm:t>
        <a:bodyPr/>
        <a:lstStyle/>
        <a:p>
          <a:endParaRPr lang="ru-RU"/>
        </a:p>
      </dgm:t>
    </dgm:pt>
    <dgm:pt modelId="{C7D73605-D175-4946-9164-3A91C31ADB06}" type="sibTrans" cxnId="{7E7E7D76-D796-4E12-BA72-38C756411BAB}">
      <dgm:prSet/>
      <dgm:spPr/>
      <dgm:t>
        <a:bodyPr/>
        <a:lstStyle/>
        <a:p>
          <a:endParaRPr lang="ru-RU"/>
        </a:p>
      </dgm:t>
    </dgm:pt>
    <dgm:pt modelId="{893D9C38-0579-4BD1-B32F-A7DE45A7C272}">
      <dgm:prSet/>
      <dgm:spPr/>
      <dgm:t>
        <a:bodyPr/>
        <a:lstStyle/>
        <a:p>
          <a:r>
            <a:rPr lang="ru-RU" b="0" i="0" dirty="0" smtClean="0"/>
            <a:t>18. Выписка из протокола решения врачебной комиссии выдается на руки пациенту либо его законному представителю на основании письменного заявления.</a:t>
          </a:r>
          <a:endParaRPr lang="ru-RU" b="0" i="0" dirty="0"/>
        </a:p>
      </dgm:t>
    </dgm:pt>
    <dgm:pt modelId="{62FC1129-EC78-48A8-B0F7-656EB0333FD8}" type="parTrans" cxnId="{DCFC756D-9430-490B-8653-EE442A3AA117}">
      <dgm:prSet/>
      <dgm:spPr/>
      <dgm:t>
        <a:bodyPr/>
        <a:lstStyle/>
        <a:p>
          <a:endParaRPr lang="ru-RU"/>
        </a:p>
      </dgm:t>
    </dgm:pt>
    <dgm:pt modelId="{194C0383-9279-4DA9-9679-C7B33E0864AD}" type="sibTrans" cxnId="{DCFC756D-9430-490B-8653-EE442A3AA117}">
      <dgm:prSet/>
      <dgm:spPr/>
      <dgm:t>
        <a:bodyPr/>
        <a:lstStyle/>
        <a:p>
          <a:endParaRPr lang="ru-RU"/>
        </a:p>
      </dgm:t>
    </dgm:pt>
    <dgm:pt modelId="{06231E0E-287B-40FF-BE57-F0BAF8E6F787}">
      <dgm:prSet/>
      <dgm:spPr/>
      <dgm:t>
        <a:bodyPr/>
        <a:lstStyle/>
        <a:p>
          <a:endParaRPr lang="ru-RU" dirty="0"/>
        </a:p>
      </dgm:t>
    </dgm:pt>
    <dgm:pt modelId="{C0F78796-3A98-4618-8706-968942D5C4F3}" type="parTrans" cxnId="{6E92B273-E875-473D-9190-EC8C4E806CE1}">
      <dgm:prSet/>
      <dgm:spPr/>
      <dgm:t>
        <a:bodyPr/>
        <a:lstStyle/>
        <a:p>
          <a:endParaRPr lang="ru-RU"/>
        </a:p>
      </dgm:t>
    </dgm:pt>
    <dgm:pt modelId="{8383CFD8-758E-42F3-9595-204CE9BEEAD9}" type="sibTrans" cxnId="{6E92B273-E875-473D-9190-EC8C4E806CE1}">
      <dgm:prSet/>
      <dgm:spPr/>
      <dgm:t>
        <a:bodyPr/>
        <a:lstStyle/>
        <a:p>
          <a:endParaRPr lang="ru-RU"/>
        </a:p>
      </dgm:t>
    </dgm:pt>
    <dgm:pt modelId="{5BE2FC02-6506-48B1-8C38-3C65E39931EE}">
      <dgm:prSet/>
      <dgm:spPr/>
      <dgm:t>
        <a:bodyPr/>
        <a:lstStyle/>
        <a:p>
          <a:r>
            <a:rPr lang="ru-RU" b="0" i="0" dirty="0" smtClean="0"/>
            <a:t>17. Секретарь врачебной комиссии (подкомиссии врачебной комиссии) вносит принятое решение в медицинскую документацию пациента, а также в журнал.</a:t>
          </a:r>
          <a:endParaRPr lang="ru-RU" dirty="0"/>
        </a:p>
      </dgm:t>
    </dgm:pt>
    <dgm:pt modelId="{D6763FE6-C39C-4F17-8E38-D2EFC7EA68FC}" type="parTrans" cxnId="{925544C5-AB19-4BBD-B3D6-652562330107}">
      <dgm:prSet/>
      <dgm:spPr/>
      <dgm:t>
        <a:bodyPr/>
        <a:lstStyle/>
        <a:p>
          <a:endParaRPr lang="ru-RU"/>
        </a:p>
      </dgm:t>
    </dgm:pt>
    <dgm:pt modelId="{9272172C-8327-48D6-8561-72BE1BABDBB6}" type="sibTrans" cxnId="{925544C5-AB19-4BBD-B3D6-652562330107}">
      <dgm:prSet/>
      <dgm:spPr/>
      <dgm:t>
        <a:bodyPr/>
        <a:lstStyle/>
        <a:p>
          <a:endParaRPr lang="ru-RU"/>
        </a:p>
      </dgm:t>
    </dgm:pt>
    <dgm:pt modelId="{EC158065-318E-4A85-99E1-9FA2EE91B8E4}" type="pres">
      <dgm:prSet presAssocID="{D07660B2-A03D-4E5D-B115-F7E3B6B1D76F}" presName="Name0" presStyleCnt="0">
        <dgm:presLayoutVars>
          <dgm:dir/>
          <dgm:animLvl val="lvl"/>
          <dgm:resizeHandles/>
        </dgm:presLayoutVars>
      </dgm:prSet>
      <dgm:spPr/>
      <dgm:t>
        <a:bodyPr/>
        <a:lstStyle/>
        <a:p>
          <a:endParaRPr lang="ru-RU"/>
        </a:p>
      </dgm:t>
    </dgm:pt>
    <dgm:pt modelId="{A10CD8F9-2F6B-4FA1-B85D-32885DDD54A9}" type="pres">
      <dgm:prSet presAssocID="{4D2E950B-3750-4547-95FC-7AEC8F803D7A}" presName="linNode" presStyleCnt="0"/>
      <dgm:spPr/>
    </dgm:pt>
    <dgm:pt modelId="{927A059E-7C2C-49F0-974F-08F136127431}" type="pres">
      <dgm:prSet presAssocID="{4D2E950B-3750-4547-95FC-7AEC8F803D7A}" presName="parentShp" presStyleLbl="node1" presStyleIdx="0" presStyleCnt="3" custScaleX="105556" custScaleY="83070">
        <dgm:presLayoutVars>
          <dgm:bulletEnabled val="1"/>
        </dgm:presLayoutVars>
      </dgm:prSet>
      <dgm:spPr/>
      <dgm:t>
        <a:bodyPr/>
        <a:lstStyle/>
        <a:p>
          <a:endParaRPr lang="ru-RU"/>
        </a:p>
      </dgm:t>
    </dgm:pt>
    <dgm:pt modelId="{77C8B38C-7945-44EB-8547-9A5AB6394AEC}" type="pres">
      <dgm:prSet presAssocID="{4D2E950B-3750-4547-95FC-7AEC8F803D7A}" presName="childShp" presStyleLbl="bgAccFollowNode1" presStyleIdx="0" presStyleCnt="3">
        <dgm:presLayoutVars>
          <dgm:bulletEnabled val="1"/>
        </dgm:presLayoutVars>
      </dgm:prSet>
      <dgm:spPr/>
      <dgm:t>
        <a:bodyPr/>
        <a:lstStyle/>
        <a:p>
          <a:endParaRPr lang="ru-RU"/>
        </a:p>
      </dgm:t>
    </dgm:pt>
    <dgm:pt modelId="{61EBAF7A-B0DF-426A-ACEF-E73D67377ACB}" type="pres">
      <dgm:prSet presAssocID="{8801F7B4-C864-435F-B145-0D071BCE6C4F}" presName="spacing" presStyleCnt="0"/>
      <dgm:spPr/>
    </dgm:pt>
    <dgm:pt modelId="{158F0810-B49E-42BD-8B02-125432A67B3B}" type="pres">
      <dgm:prSet presAssocID="{A29FB699-6571-48B4-A222-0278851A45C9}" presName="linNode" presStyleCnt="0"/>
      <dgm:spPr/>
    </dgm:pt>
    <dgm:pt modelId="{76BFFD2F-6B2A-4A86-8972-FEEAB917CDAE}" type="pres">
      <dgm:prSet presAssocID="{A29FB699-6571-48B4-A222-0278851A45C9}" presName="parentShp" presStyleLbl="node1" presStyleIdx="1" presStyleCnt="3" custLinFactNeighborY="-1288">
        <dgm:presLayoutVars>
          <dgm:bulletEnabled val="1"/>
        </dgm:presLayoutVars>
      </dgm:prSet>
      <dgm:spPr/>
      <dgm:t>
        <a:bodyPr/>
        <a:lstStyle/>
        <a:p>
          <a:endParaRPr lang="ru-RU"/>
        </a:p>
      </dgm:t>
    </dgm:pt>
    <dgm:pt modelId="{C17ED364-E51D-4C7D-AF2F-AD45ECCDA2E8}" type="pres">
      <dgm:prSet presAssocID="{A29FB699-6571-48B4-A222-0278851A45C9}" presName="childShp" presStyleLbl="bgAccFollowNode1" presStyleIdx="1" presStyleCnt="3" custScaleY="131249">
        <dgm:presLayoutVars>
          <dgm:bulletEnabled val="1"/>
        </dgm:presLayoutVars>
      </dgm:prSet>
      <dgm:spPr/>
      <dgm:t>
        <a:bodyPr/>
        <a:lstStyle/>
        <a:p>
          <a:endParaRPr lang="ru-RU"/>
        </a:p>
      </dgm:t>
    </dgm:pt>
    <dgm:pt modelId="{DB8DE311-6656-445E-9BCE-22E97867B9AA}" type="pres">
      <dgm:prSet presAssocID="{7ADB7AA2-B07B-4A38-B840-2ABA567AC6E4}" presName="spacing" presStyleCnt="0"/>
      <dgm:spPr/>
    </dgm:pt>
    <dgm:pt modelId="{0DA89347-CC82-429E-99DD-9A149F4297EF}" type="pres">
      <dgm:prSet presAssocID="{DB3D2164-92CA-4AD4-ABE2-FAFBFB5F69B6}" presName="linNode" presStyleCnt="0"/>
      <dgm:spPr/>
    </dgm:pt>
    <dgm:pt modelId="{7A1A06EC-8131-48ED-8F1A-4268F3FC92AB}" type="pres">
      <dgm:prSet presAssocID="{DB3D2164-92CA-4AD4-ABE2-FAFBFB5F69B6}" presName="parentShp" presStyleLbl="node1" presStyleIdx="2" presStyleCnt="3" custScaleY="116615">
        <dgm:presLayoutVars>
          <dgm:bulletEnabled val="1"/>
        </dgm:presLayoutVars>
      </dgm:prSet>
      <dgm:spPr/>
      <dgm:t>
        <a:bodyPr/>
        <a:lstStyle/>
        <a:p>
          <a:endParaRPr lang="ru-RU"/>
        </a:p>
      </dgm:t>
    </dgm:pt>
    <dgm:pt modelId="{1DC47D02-D247-4D23-A168-0B29A31F5188}" type="pres">
      <dgm:prSet presAssocID="{DB3D2164-92CA-4AD4-ABE2-FAFBFB5F69B6}" presName="childShp" presStyleLbl="bgAccFollowNode1" presStyleIdx="2" presStyleCnt="3" custScaleY="152631">
        <dgm:presLayoutVars>
          <dgm:bulletEnabled val="1"/>
        </dgm:presLayoutVars>
      </dgm:prSet>
      <dgm:spPr/>
      <dgm:t>
        <a:bodyPr/>
        <a:lstStyle/>
        <a:p>
          <a:endParaRPr lang="ru-RU"/>
        </a:p>
      </dgm:t>
    </dgm:pt>
  </dgm:ptLst>
  <dgm:cxnLst>
    <dgm:cxn modelId="{D3755361-F9FA-4567-8992-CBD0C14F9BFC}" type="presOf" srcId="{A29FB699-6571-48B4-A222-0278851A45C9}" destId="{76BFFD2F-6B2A-4A86-8972-FEEAB917CDAE}" srcOrd="0" destOrd="0" presId="urn:microsoft.com/office/officeart/2005/8/layout/vList6"/>
    <dgm:cxn modelId="{8D08426F-2164-4D1E-8938-EA5C9F2986C9}" type="presOf" srcId="{57E05979-E960-4E26-9618-EC2871E0398F}" destId="{77C8B38C-7945-44EB-8547-9A5AB6394AEC}" srcOrd="0" destOrd="0" presId="urn:microsoft.com/office/officeart/2005/8/layout/vList6"/>
    <dgm:cxn modelId="{7E80E408-9C5B-45D7-A2F2-79F15B8519C0}" type="presOf" srcId="{6B3FEF79-9B8B-4DDC-9191-FC28014E9D12}" destId="{C17ED364-E51D-4C7D-AF2F-AD45ECCDA2E8}" srcOrd="0" destOrd="3" presId="urn:microsoft.com/office/officeart/2005/8/layout/vList6"/>
    <dgm:cxn modelId="{308B9784-C5F6-4B3A-82D9-66A83240A701}" srcId="{A29FB699-6571-48B4-A222-0278851A45C9}" destId="{6B3FEF79-9B8B-4DDC-9191-FC28014E9D12}" srcOrd="3" destOrd="0" parTransId="{CA892014-C0B0-415E-BFDF-DA320F1049AE}" sibTransId="{ECDF6CB7-0328-4B9E-93FC-26F5D13F17C8}"/>
    <dgm:cxn modelId="{925544C5-AB19-4BBD-B3D6-652562330107}" srcId="{DB3D2164-92CA-4AD4-ABE2-FAFBFB5F69B6}" destId="{5BE2FC02-6506-48B1-8C38-3C65E39931EE}" srcOrd="2" destOrd="0" parTransId="{D6763FE6-C39C-4F17-8E38-D2EFC7EA68FC}" sibTransId="{9272172C-8327-48D6-8561-72BE1BABDBB6}"/>
    <dgm:cxn modelId="{7E7E7D76-D796-4E12-BA72-38C756411BAB}" srcId="{DB3D2164-92CA-4AD4-ABE2-FAFBFB5F69B6}" destId="{4E4C7F40-9B71-441D-9450-366B6B8B0594}" srcOrd="1" destOrd="0" parTransId="{668311F3-458A-4400-B4BE-0D2D11AFFBF8}" sibTransId="{C7D73605-D175-4946-9164-3A91C31ADB06}"/>
    <dgm:cxn modelId="{0877A3B6-CE5D-40DA-9275-DEAA72A17EF0}" type="presOf" srcId="{DB3D2164-92CA-4AD4-ABE2-FAFBFB5F69B6}" destId="{7A1A06EC-8131-48ED-8F1A-4268F3FC92AB}" srcOrd="0" destOrd="0" presId="urn:microsoft.com/office/officeart/2005/8/layout/vList6"/>
    <dgm:cxn modelId="{D21CD1E9-2CA0-4587-B5ED-83C67B84F2BE}" srcId="{A29FB699-6571-48B4-A222-0278851A45C9}" destId="{9C0AD3F1-BB39-4839-B51D-73347B616FAC}" srcOrd="1" destOrd="0" parTransId="{1A86D097-D25D-4BC2-986E-7C9E85B4E001}" sibTransId="{1BE1E485-67C1-4F6E-9DE7-98B2D45E4B5A}"/>
    <dgm:cxn modelId="{77080A2F-AA66-4000-A49D-B98F3A4B6BD6}" srcId="{4D2E950B-3750-4547-95FC-7AEC8F803D7A}" destId="{57E05979-E960-4E26-9618-EC2871E0398F}" srcOrd="0" destOrd="0" parTransId="{994BC040-7D5E-424E-B385-E4FC3AEA832D}" sibTransId="{FCC584D1-0588-44FD-9535-D1BFE2C5601C}"/>
    <dgm:cxn modelId="{A44E08A6-D993-4D2D-8089-9513E5B1B078}" srcId="{D07660B2-A03D-4E5D-B115-F7E3B6B1D76F}" destId="{4D2E950B-3750-4547-95FC-7AEC8F803D7A}" srcOrd="0" destOrd="0" parTransId="{5043937E-6ABB-4F31-BC90-6272BB263F5B}" sibTransId="{8801F7B4-C864-435F-B145-0D071BCE6C4F}"/>
    <dgm:cxn modelId="{2386E37C-4F34-4B71-9070-D9D578F25E86}" srcId="{D07660B2-A03D-4E5D-B115-F7E3B6B1D76F}" destId="{A29FB699-6571-48B4-A222-0278851A45C9}" srcOrd="1" destOrd="0" parTransId="{E1645BF7-52ED-49C6-BC62-5EA75A3C3C7C}" sibTransId="{7ADB7AA2-B07B-4A38-B840-2ABA567AC6E4}"/>
    <dgm:cxn modelId="{388F9B73-C004-40E0-9BCC-78ECED8855F1}" srcId="{A29FB699-6571-48B4-A222-0278851A45C9}" destId="{511FED7B-17C8-49FF-998B-28E18A3449DC}" srcOrd="2" destOrd="0" parTransId="{EE89CD1A-F50D-4E41-AE63-6B5AE46FEDDE}" sibTransId="{DB960B19-B745-4B61-B321-517F585E1BF4}"/>
    <dgm:cxn modelId="{824E081C-C62A-44AA-8A02-7467C19F2D2B}" type="presOf" srcId="{893D9C38-0579-4BD1-B32F-A7DE45A7C272}" destId="{1DC47D02-D247-4D23-A168-0B29A31F5188}" srcOrd="0" destOrd="3" presId="urn:microsoft.com/office/officeart/2005/8/layout/vList6"/>
    <dgm:cxn modelId="{D1D3500E-C135-404B-A6B6-E3AEAA11056E}" srcId="{4D2E950B-3750-4547-95FC-7AEC8F803D7A}" destId="{6C2D1665-5F08-4806-8E5C-59A72B79E058}" srcOrd="1" destOrd="0" parTransId="{6E525DE5-5C26-4727-9A0F-855E77EF50AE}" sibTransId="{7DBA31A8-80AC-4EC8-BE71-E4655FBDB52A}"/>
    <dgm:cxn modelId="{D1E5DC8D-0BB5-4971-991C-B65723ED154B}" type="presOf" srcId="{4D2E950B-3750-4547-95FC-7AEC8F803D7A}" destId="{927A059E-7C2C-49F0-974F-08F136127431}" srcOrd="0" destOrd="0" presId="urn:microsoft.com/office/officeart/2005/8/layout/vList6"/>
    <dgm:cxn modelId="{131CD461-1735-4F0E-81AC-DC2BE68630A8}" type="presOf" srcId="{4E4C7F40-9B71-441D-9450-366B6B8B0594}" destId="{1DC47D02-D247-4D23-A168-0B29A31F5188}" srcOrd="0" destOrd="1" presId="urn:microsoft.com/office/officeart/2005/8/layout/vList6"/>
    <dgm:cxn modelId="{6E92B273-E875-473D-9190-EC8C4E806CE1}" srcId="{DB3D2164-92CA-4AD4-ABE2-FAFBFB5F69B6}" destId="{06231E0E-287B-40FF-BE57-F0BAF8E6F787}" srcOrd="0" destOrd="0" parTransId="{C0F78796-3A98-4618-8706-968942D5C4F3}" sibTransId="{8383CFD8-758E-42F3-9595-204CE9BEEAD9}"/>
    <dgm:cxn modelId="{2AA03F91-B2D0-4B7F-B282-36150430EF43}" type="presOf" srcId="{06231E0E-287B-40FF-BE57-F0BAF8E6F787}" destId="{1DC47D02-D247-4D23-A168-0B29A31F5188}" srcOrd="0" destOrd="0" presId="urn:microsoft.com/office/officeart/2005/8/layout/vList6"/>
    <dgm:cxn modelId="{DCFC756D-9430-490B-8653-EE442A3AA117}" srcId="{DB3D2164-92CA-4AD4-ABE2-FAFBFB5F69B6}" destId="{893D9C38-0579-4BD1-B32F-A7DE45A7C272}" srcOrd="3" destOrd="0" parTransId="{62FC1129-EC78-48A8-B0F7-656EB0333FD8}" sibTransId="{194C0383-9279-4DA9-9679-C7B33E0864AD}"/>
    <dgm:cxn modelId="{3FB1BEA2-848F-47CA-BDF3-D6B50FE9B96B}" type="presOf" srcId="{D07660B2-A03D-4E5D-B115-F7E3B6B1D76F}" destId="{EC158065-318E-4A85-99E1-9FA2EE91B8E4}" srcOrd="0" destOrd="0" presId="urn:microsoft.com/office/officeart/2005/8/layout/vList6"/>
    <dgm:cxn modelId="{DD22AD20-A332-418D-A604-AAA403B02CC9}" srcId="{D07660B2-A03D-4E5D-B115-F7E3B6B1D76F}" destId="{DB3D2164-92CA-4AD4-ABE2-FAFBFB5F69B6}" srcOrd="2" destOrd="0" parTransId="{FC83AB19-A383-4120-B6FB-63D9CE8932A2}" sibTransId="{7362E859-89FC-4547-9920-3B9EB1A3D680}"/>
    <dgm:cxn modelId="{83C95A9B-AD9E-4376-B3B7-139DA7C83191}" type="presOf" srcId="{6C2D1665-5F08-4806-8E5C-59A72B79E058}" destId="{77C8B38C-7945-44EB-8547-9A5AB6394AEC}" srcOrd="0" destOrd="1" presId="urn:microsoft.com/office/officeart/2005/8/layout/vList6"/>
    <dgm:cxn modelId="{B5DA7B7F-1170-479B-ACF4-219CEC206FDA}" type="presOf" srcId="{99FC83D5-6415-439F-A9C8-50ADBFD646DF}" destId="{C17ED364-E51D-4C7D-AF2F-AD45ECCDA2E8}" srcOrd="0" destOrd="0" presId="urn:microsoft.com/office/officeart/2005/8/layout/vList6"/>
    <dgm:cxn modelId="{B419629A-EB18-4DAB-B84F-9D93139E98B1}" type="presOf" srcId="{5BE2FC02-6506-48B1-8C38-3C65E39931EE}" destId="{1DC47D02-D247-4D23-A168-0B29A31F5188}" srcOrd="0" destOrd="2" presId="urn:microsoft.com/office/officeart/2005/8/layout/vList6"/>
    <dgm:cxn modelId="{B9356B90-B8E2-46FF-804C-8C9AA554A517}" srcId="{A29FB699-6571-48B4-A222-0278851A45C9}" destId="{99FC83D5-6415-439F-A9C8-50ADBFD646DF}" srcOrd="0" destOrd="0" parTransId="{B1B4B970-D075-4771-8D5B-E0CAE90AAC3C}" sibTransId="{39BC7AA1-EE6D-4FF3-B33C-CA289DFC400F}"/>
    <dgm:cxn modelId="{FC141F11-96F1-40FC-B6B1-05C176D2E4E6}" type="presOf" srcId="{511FED7B-17C8-49FF-998B-28E18A3449DC}" destId="{C17ED364-E51D-4C7D-AF2F-AD45ECCDA2E8}" srcOrd="0" destOrd="2" presId="urn:microsoft.com/office/officeart/2005/8/layout/vList6"/>
    <dgm:cxn modelId="{207F4EA1-D24F-4A8A-9498-610BB6701365}" type="presOf" srcId="{9C0AD3F1-BB39-4839-B51D-73347B616FAC}" destId="{C17ED364-E51D-4C7D-AF2F-AD45ECCDA2E8}" srcOrd="0" destOrd="1" presId="urn:microsoft.com/office/officeart/2005/8/layout/vList6"/>
    <dgm:cxn modelId="{63B260A3-5966-4566-9ECA-CAED45D3AA58}" type="presParOf" srcId="{EC158065-318E-4A85-99E1-9FA2EE91B8E4}" destId="{A10CD8F9-2F6B-4FA1-B85D-32885DDD54A9}" srcOrd="0" destOrd="0" presId="urn:microsoft.com/office/officeart/2005/8/layout/vList6"/>
    <dgm:cxn modelId="{67628FF4-6D57-4EAB-894C-6ABF9DD3754B}" type="presParOf" srcId="{A10CD8F9-2F6B-4FA1-B85D-32885DDD54A9}" destId="{927A059E-7C2C-49F0-974F-08F136127431}" srcOrd="0" destOrd="0" presId="urn:microsoft.com/office/officeart/2005/8/layout/vList6"/>
    <dgm:cxn modelId="{7D9CD5E8-CA1E-4249-A389-4A9416DC7902}" type="presParOf" srcId="{A10CD8F9-2F6B-4FA1-B85D-32885DDD54A9}" destId="{77C8B38C-7945-44EB-8547-9A5AB6394AEC}" srcOrd="1" destOrd="0" presId="urn:microsoft.com/office/officeart/2005/8/layout/vList6"/>
    <dgm:cxn modelId="{DD88FD68-1485-48B1-807B-66D70F16E922}" type="presParOf" srcId="{EC158065-318E-4A85-99E1-9FA2EE91B8E4}" destId="{61EBAF7A-B0DF-426A-ACEF-E73D67377ACB}" srcOrd="1" destOrd="0" presId="urn:microsoft.com/office/officeart/2005/8/layout/vList6"/>
    <dgm:cxn modelId="{BD9A90D1-BD3C-4212-A965-0B81BE868E4A}" type="presParOf" srcId="{EC158065-318E-4A85-99E1-9FA2EE91B8E4}" destId="{158F0810-B49E-42BD-8B02-125432A67B3B}" srcOrd="2" destOrd="0" presId="urn:microsoft.com/office/officeart/2005/8/layout/vList6"/>
    <dgm:cxn modelId="{BACA651A-D4A9-4607-AE30-4C55CD3F83F8}" type="presParOf" srcId="{158F0810-B49E-42BD-8B02-125432A67B3B}" destId="{76BFFD2F-6B2A-4A86-8972-FEEAB917CDAE}" srcOrd="0" destOrd="0" presId="urn:microsoft.com/office/officeart/2005/8/layout/vList6"/>
    <dgm:cxn modelId="{DE1389D3-0A04-4EF9-9252-C550A6430628}" type="presParOf" srcId="{158F0810-B49E-42BD-8B02-125432A67B3B}" destId="{C17ED364-E51D-4C7D-AF2F-AD45ECCDA2E8}" srcOrd="1" destOrd="0" presId="urn:microsoft.com/office/officeart/2005/8/layout/vList6"/>
    <dgm:cxn modelId="{34DD3670-6599-4B7C-B518-82A38500903A}" type="presParOf" srcId="{EC158065-318E-4A85-99E1-9FA2EE91B8E4}" destId="{DB8DE311-6656-445E-9BCE-22E97867B9AA}" srcOrd="3" destOrd="0" presId="urn:microsoft.com/office/officeart/2005/8/layout/vList6"/>
    <dgm:cxn modelId="{D184BA6E-0B3D-4FF9-80A4-F2A9192792F4}" type="presParOf" srcId="{EC158065-318E-4A85-99E1-9FA2EE91B8E4}" destId="{0DA89347-CC82-429E-99DD-9A149F4297EF}" srcOrd="4" destOrd="0" presId="urn:microsoft.com/office/officeart/2005/8/layout/vList6"/>
    <dgm:cxn modelId="{4D79FB69-BD08-4251-9625-3A800A7EED52}" type="presParOf" srcId="{0DA89347-CC82-429E-99DD-9A149F4297EF}" destId="{7A1A06EC-8131-48ED-8F1A-4268F3FC92AB}" srcOrd="0" destOrd="0" presId="urn:microsoft.com/office/officeart/2005/8/layout/vList6"/>
    <dgm:cxn modelId="{7A959815-ABB1-47B7-A215-F84239D2BE66}" type="presParOf" srcId="{0DA89347-CC82-429E-99DD-9A149F4297EF}" destId="{1DC47D02-D247-4D23-A168-0B29A31F518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7CEFE7-D8CB-4A7F-9E3A-B12219AAC5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E33831B9-7B12-4E54-8163-C8518CEEC8C7}">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solidFill>
                <a:srgbClr val="C00000"/>
              </a:solidFill>
            </a:rPr>
            <a:t>претензия</a:t>
          </a:r>
          <a:endParaRPr lang="ru-RU" dirty="0">
            <a:solidFill>
              <a:srgbClr val="C00000"/>
            </a:solidFill>
          </a:endParaRPr>
        </a:p>
      </dgm:t>
    </dgm:pt>
    <dgm:pt modelId="{828219BF-6032-4AF5-91BA-16C15C102643}" type="parTrans" cxnId="{88E0ABA6-83C4-4BDC-B51E-F956C4FA68DF}">
      <dgm:prSet/>
      <dgm:spPr/>
      <dgm:t>
        <a:bodyPr/>
        <a:lstStyle/>
        <a:p>
          <a:endParaRPr lang="ru-RU"/>
        </a:p>
      </dgm:t>
    </dgm:pt>
    <dgm:pt modelId="{D8AD8D31-5B0C-4ED3-B7C2-40821B4B0523}" type="sibTrans" cxnId="{88E0ABA6-83C4-4BDC-B51E-F956C4FA68DF}">
      <dgm:prSet/>
      <dgm:spPr/>
      <dgm:t>
        <a:bodyPr/>
        <a:lstStyle/>
        <a:p>
          <a:endParaRPr lang="ru-RU"/>
        </a:p>
      </dgm:t>
    </dgm:pt>
    <dgm:pt modelId="{8D3F36E9-1A36-440F-9DE3-9EDF42A9887E}">
      <dgm:prSet phldrT="[Текст]"/>
      <dgm:spPr/>
      <dgm:t>
        <a:bodyPr/>
        <a:lstStyle/>
        <a:p>
          <a:r>
            <a:rPr lang="ru-RU" b="1" dirty="0" smtClean="0"/>
            <a:t>Закон РФ от 07.02.1992 N 2300-1 </a:t>
          </a:r>
          <a:r>
            <a:rPr lang="ru-RU" dirty="0" smtClean="0"/>
            <a:t>(ред. от 05.05.2014) "О защите прав потребителей" </a:t>
          </a:r>
          <a:endParaRPr lang="ru-RU" dirty="0"/>
        </a:p>
      </dgm:t>
    </dgm:pt>
    <dgm:pt modelId="{D552CF77-CBF5-4EE3-BAC1-6B736EB906DB}" type="parTrans" cxnId="{982AA7ED-1D15-48E1-9C56-4A9707D9AD48}">
      <dgm:prSet/>
      <dgm:spPr/>
      <dgm:t>
        <a:bodyPr/>
        <a:lstStyle/>
        <a:p>
          <a:endParaRPr lang="ru-RU"/>
        </a:p>
      </dgm:t>
    </dgm:pt>
    <dgm:pt modelId="{369FC8E0-9758-4956-AC52-C966654764BE}" type="sibTrans" cxnId="{982AA7ED-1D15-48E1-9C56-4A9707D9AD48}">
      <dgm:prSet/>
      <dgm:spPr/>
      <dgm:t>
        <a:bodyPr/>
        <a:lstStyle/>
        <a:p>
          <a:endParaRPr lang="ru-RU"/>
        </a:p>
      </dgm:t>
    </dgm:pt>
    <dgm:pt modelId="{CF3CFAF6-92FF-4B9C-B904-2DD8D8B07C62}">
      <dgm:prSet phldrT="[Текст]"/>
      <dgm:spPr/>
      <dgm:t>
        <a:bodyPr/>
        <a:lstStyle/>
        <a:p>
          <a:r>
            <a:rPr lang="ru-RU" dirty="0" smtClean="0"/>
            <a:t>АРГУМЕНТАЦИЯ:</a:t>
          </a:r>
          <a:endParaRPr lang="ru-RU" dirty="0"/>
        </a:p>
      </dgm:t>
    </dgm:pt>
    <dgm:pt modelId="{2BE4E6BD-983A-4482-B48E-E181075E42E1}" type="parTrans" cxnId="{94DADB31-E4FC-4A0A-822D-92BEC46E373C}">
      <dgm:prSet/>
      <dgm:spPr/>
      <dgm:t>
        <a:bodyPr/>
        <a:lstStyle/>
        <a:p>
          <a:endParaRPr lang="ru-RU"/>
        </a:p>
      </dgm:t>
    </dgm:pt>
    <dgm:pt modelId="{1086E1AA-3F65-493E-AF5C-310EFB85A86E}" type="sibTrans" cxnId="{94DADB31-E4FC-4A0A-822D-92BEC46E373C}">
      <dgm:prSet/>
      <dgm:spPr/>
      <dgm:t>
        <a:bodyPr/>
        <a:lstStyle/>
        <a:p>
          <a:endParaRPr lang="ru-RU"/>
        </a:p>
      </dgm:t>
    </dgm:pt>
    <dgm:pt modelId="{C11D2B8F-1D3F-4972-B4C5-E898F634203B}">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Приказ МЗ РФ №502</a:t>
          </a:r>
          <a:endParaRPr lang="ru-RU" dirty="0"/>
        </a:p>
      </dgm:t>
    </dgm:pt>
    <dgm:pt modelId="{54C2276E-AB8A-4001-A99A-8663EFB7FAE3}" type="sibTrans" cxnId="{C42432B6-461D-4AEC-9085-75A56B035DDE}">
      <dgm:prSet/>
      <dgm:spPr/>
      <dgm:t>
        <a:bodyPr/>
        <a:lstStyle/>
        <a:p>
          <a:endParaRPr lang="ru-RU"/>
        </a:p>
      </dgm:t>
    </dgm:pt>
    <dgm:pt modelId="{1092D30A-CABD-4F4F-AD90-9513E90ABEB1}" type="parTrans" cxnId="{C42432B6-461D-4AEC-9085-75A56B035DDE}">
      <dgm:prSet/>
      <dgm:spPr/>
      <dgm:t>
        <a:bodyPr/>
        <a:lstStyle/>
        <a:p>
          <a:endParaRPr lang="ru-RU"/>
        </a:p>
      </dgm:t>
    </dgm:pt>
    <dgm:pt modelId="{9C3CAF60-FD31-4411-9A7B-7468CD6865E4}">
      <dgm:prSet phldrT="[Текст]"/>
      <dgm:spPr/>
      <dgm:t>
        <a:bodyPr/>
        <a:lstStyle/>
        <a:p>
          <a:r>
            <a:rPr lang="ru-RU" dirty="0" smtClean="0"/>
            <a:t>ЭКМП, которая отвечает на все поставленные заявителям вопросы</a:t>
          </a:r>
          <a:endParaRPr lang="ru-RU" dirty="0"/>
        </a:p>
      </dgm:t>
    </dgm:pt>
    <dgm:pt modelId="{BF58D0E8-D6D0-423B-A1F2-707990D791A3}" type="parTrans" cxnId="{6CE152E5-3F1B-4268-A5F6-A65B393A66EB}">
      <dgm:prSet/>
      <dgm:spPr/>
    </dgm:pt>
    <dgm:pt modelId="{86635B13-5955-4040-A020-2C91BAB636F4}" type="sibTrans" cxnId="{6CE152E5-3F1B-4268-A5F6-A65B393A66EB}">
      <dgm:prSet/>
      <dgm:spPr/>
    </dgm:pt>
    <dgm:pt modelId="{99F1993A-3898-4016-9381-15931885743B}">
      <dgm:prSet phldrT="[Текст]"/>
      <dgm:spPr/>
      <dgm:t>
        <a:bodyPr/>
        <a:lstStyle/>
        <a:p>
          <a:endParaRPr lang="ru-RU" dirty="0"/>
        </a:p>
      </dgm:t>
    </dgm:pt>
    <dgm:pt modelId="{F4B0D15A-834C-41EB-9463-7E8B454C89EB}" type="parTrans" cxnId="{EB5588FF-2E8F-47E5-9717-B25801DF7FAA}">
      <dgm:prSet/>
      <dgm:spPr/>
    </dgm:pt>
    <dgm:pt modelId="{394E07F4-8B34-4A81-978C-B5B4D1C3CB13}" type="sibTrans" cxnId="{EB5588FF-2E8F-47E5-9717-B25801DF7FAA}">
      <dgm:prSet/>
      <dgm:spPr/>
    </dgm:pt>
    <dgm:pt modelId="{07067A4C-EA88-41AA-9F68-0F1D37C3C6AB}">
      <dgm:prSet phldrT="[Текст]"/>
      <dgm:spPr/>
      <dgm:t>
        <a:bodyPr/>
        <a:lstStyle/>
        <a:p>
          <a:endParaRPr lang="ru-RU" dirty="0"/>
        </a:p>
      </dgm:t>
    </dgm:pt>
    <dgm:pt modelId="{A694EE3B-D6AC-4A7A-AC89-FC9218C95591}" type="parTrans" cxnId="{52E8C656-AD2B-441E-A178-81D4F033093B}">
      <dgm:prSet/>
      <dgm:spPr/>
    </dgm:pt>
    <dgm:pt modelId="{5A817810-D7B0-4D72-A919-D6A81EC3A4FF}" type="sibTrans" cxnId="{52E8C656-AD2B-441E-A178-81D4F033093B}">
      <dgm:prSet/>
      <dgm:spPr/>
    </dgm:pt>
    <dgm:pt modelId="{2CAC3C25-B821-4B8B-BA04-6676F4C4398E}" type="pres">
      <dgm:prSet presAssocID="{2F7CEFE7-D8CB-4A7F-9E3A-B12219AAC5E1}" presName="Name0" presStyleCnt="0">
        <dgm:presLayoutVars>
          <dgm:dir/>
          <dgm:animLvl val="lvl"/>
          <dgm:resizeHandles/>
        </dgm:presLayoutVars>
      </dgm:prSet>
      <dgm:spPr/>
      <dgm:t>
        <a:bodyPr/>
        <a:lstStyle/>
        <a:p>
          <a:endParaRPr lang="ru-RU"/>
        </a:p>
      </dgm:t>
    </dgm:pt>
    <dgm:pt modelId="{3C41A142-1592-4DD2-93D8-B5FF38377429}" type="pres">
      <dgm:prSet presAssocID="{E33831B9-7B12-4E54-8163-C8518CEEC8C7}" presName="linNode" presStyleCnt="0"/>
      <dgm:spPr/>
    </dgm:pt>
    <dgm:pt modelId="{A0FE60D1-538F-44B9-AACE-27D079962646}" type="pres">
      <dgm:prSet presAssocID="{E33831B9-7B12-4E54-8163-C8518CEEC8C7}" presName="parentShp" presStyleLbl="node1" presStyleIdx="0" presStyleCnt="2">
        <dgm:presLayoutVars>
          <dgm:bulletEnabled val="1"/>
        </dgm:presLayoutVars>
      </dgm:prSet>
      <dgm:spPr/>
      <dgm:t>
        <a:bodyPr/>
        <a:lstStyle/>
        <a:p>
          <a:endParaRPr lang="ru-RU"/>
        </a:p>
      </dgm:t>
    </dgm:pt>
    <dgm:pt modelId="{9C0D41F8-91CD-47D9-9B0A-B4576C029796}" type="pres">
      <dgm:prSet presAssocID="{E33831B9-7B12-4E54-8163-C8518CEEC8C7}" presName="childShp" presStyleLbl="bgAccFollowNode1" presStyleIdx="0" presStyleCnt="2">
        <dgm:presLayoutVars>
          <dgm:bulletEnabled val="1"/>
        </dgm:presLayoutVars>
      </dgm:prSet>
      <dgm:spPr/>
      <dgm:t>
        <a:bodyPr/>
        <a:lstStyle/>
        <a:p>
          <a:endParaRPr lang="ru-RU"/>
        </a:p>
      </dgm:t>
    </dgm:pt>
    <dgm:pt modelId="{965DAE1C-5AC1-4CC2-94CD-0BC21871A84A}" type="pres">
      <dgm:prSet presAssocID="{D8AD8D31-5B0C-4ED3-B7C2-40821B4B0523}" presName="spacing" presStyleCnt="0"/>
      <dgm:spPr/>
    </dgm:pt>
    <dgm:pt modelId="{F9387646-7B59-4825-B962-5B6CBE233F4A}" type="pres">
      <dgm:prSet presAssocID="{C11D2B8F-1D3F-4972-B4C5-E898F634203B}" presName="linNode" presStyleCnt="0"/>
      <dgm:spPr/>
    </dgm:pt>
    <dgm:pt modelId="{36C9BA7B-1614-47F8-814D-6EE3EDCECD7E}" type="pres">
      <dgm:prSet presAssocID="{C11D2B8F-1D3F-4972-B4C5-E898F634203B}" presName="parentShp" presStyleLbl="node1" presStyleIdx="1" presStyleCnt="2" custLinFactNeighborX="-579" custLinFactNeighborY="1373">
        <dgm:presLayoutVars>
          <dgm:bulletEnabled val="1"/>
        </dgm:presLayoutVars>
      </dgm:prSet>
      <dgm:spPr/>
      <dgm:t>
        <a:bodyPr/>
        <a:lstStyle/>
        <a:p>
          <a:endParaRPr lang="ru-RU"/>
        </a:p>
      </dgm:t>
    </dgm:pt>
    <dgm:pt modelId="{77E90235-F58B-4F9D-A37E-9AB7CAB3F2B7}" type="pres">
      <dgm:prSet presAssocID="{C11D2B8F-1D3F-4972-B4C5-E898F634203B}" presName="childShp" presStyleLbl="bgAccFollowNode1" presStyleIdx="1" presStyleCnt="2">
        <dgm:presLayoutVars>
          <dgm:bulletEnabled val="1"/>
        </dgm:presLayoutVars>
      </dgm:prSet>
      <dgm:spPr/>
      <dgm:t>
        <a:bodyPr/>
        <a:lstStyle/>
        <a:p>
          <a:endParaRPr lang="ru-RU"/>
        </a:p>
      </dgm:t>
    </dgm:pt>
  </dgm:ptLst>
  <dgm:cxnLst>
    <dgm:cxn modelId="{52E8C656-AD2B-441E-A178-81D4F033093B}" srcId="{C11D2B8F-1D3F-4972-B4C5-E898F634203B}" destId="{07067A4C-EA88-41AA-9F68-0F1D37C3C6AB}" srcOrd="2" destOrd="0" parTransId="{A694EE3B-D6AC-4A7A-AC89-FC9218C95591}" sibTransId="{5A817810-D7B0-4D72-A919-D6A81EC3A4FF}"/>
    <dgm:cxn modelId="{7D0118BE-F96D-4377-8E31-6FEA7844C002}" type="presOf" srcId="{07067A4C-EA88-41AA-9F68-0F1D37C3C6AB}" destId="{77E90235-F58B-4F9D-A37E-9AB7CAB3F2B7}" srcOrd="0" destOrd="2" presId="urn:microsoft.com/office/officeart/2005/8/layout/vList6"/>
    <dgm:cxn modelId="{81B3A9BD-8A1B-4408-9C11-8F830F8994E8}" type="presOf" srcId="{99F1993A-3898-4016-9381-15931885743B}" destId="{77E90235-F58B-4F9D-A37E-9AB7CAB3F2B7}" srcOrd="0" destOrd="3" presId="urn:microsoft.com/office/officeart/2005/8/layout/vList6"/>
    <dgm:cxn modelId="{44CC6112-4EEA-492B-A9C0-B04AC2BEBCAE}" type="presOf" srcId="{CF3CFAF6-92FF-4B9C-B904-2DD8D8B07C62}" destId="{77E90235-F58B-4F9D-A37E-9AB7CAB3F2B7}" srcOrd="0" destOrd="0" presId="urn:microsoft.com/office/officeart/2005/8/layout/vList6"/>
    <dgm:cxn modelId="{C6105E02-0EBA-4860-99A6-38305FAB66FC}" type="presOf" srcId="{9C3CAF60-FD31-4411-9A7B-7468CD6865E4}" destId="{77E90235-F58B-4F9D-A37E-9AB7CAB3F2B7}" srcOrd="0" destOrd="1" presId="urn:microsoft.com/office/officeart/2005/8/layout/vList6"/>
    <dgm:cxn modelId="{6CE152E5-3F1B-4268-A5F6-A65B393A66EB}" srcId="{C11D2B8F-1D3F-4972-B4C5-E898F634203B}" destId="{9C3CAF60-FD31-4411-9A7B-7468CD6865E4}" srcOrd="1" destOrd="0" parTransId="{BF58D0E8-D6D0-423B-A1F2-707990D791A3}" sibTransId="{86635B13-5955-4040-A020-2C91BAB636F4}"/>
    <dgm:cxn modelId="{982AA7ED-1D15-48E1-9C56-4A9707D9AD48}" srcId="{E33831B9-7B12-4E54-8163-C8518CEEC8C7}" destId="{8D3F36E9-1A36-440F-9DE3-9EDF42A9887E}" srcOrd="0" destOrd="0" parTransId="{D552CF77-CBF5-4EE3-BAC1-6B736EB906DB}" sibTransId="{369FC8E0-9758-4956-AC52-C966654764BE}"/>
    <dgm:cxn modelId="{88E0ABA6-83C4-4BDC-B51E-F956C4FA68DF}" srcId="{2F7CEFE7-D8CB-4A7F-9E3A-B12219AAC5E1}" destId="{E33831B9-7B12-4E54-8163-C8518CEEC8C7}" srcOrd="0" destOrd="0" parTransId="{828219BF-6032-4AF5-91BA-16C15C102643}" sibTransId="{D8AD8D31-5B0C-4ED3-B7C2-40821B4B0523}"/>
    <dgm:cxn modelId="{926C3839-55BF-43D2-A00F-8EC24B8FBBA2}" type="presOf" srcId="{8D3F36E9-1A36-440F-9DE3-9EDF42A9887E}" destId="{9C0D41F8-91CD-47D9-9B0A-B4576C029796}" srcOrd="0" destOrd="0" presId="urn:microsoft.com/office/officeart/2005/8/layout/vList6"/>
    <dgm:cxn modelId="{7F3B70D6-374E-4E04-B603-3E884A1FB2C6}" type="presOf" srcId="{E33831B9-7B12-4E54-8163-C8518CEEC8C7}" destId="{A0FE60D1-538F-44B9-AACE-27D079962646}" srcOrd="0" destOrd="0" presId="urn:microsoft.com/office/officeart/2005/8/layout/vList6"/>
    <dgm:cxn modelId="{D8E4FEEA-F797-4467-B282-99199DF896FB}" type="presOf" srcId="{C11D2B8F-1D3F-4972-B4C5-E898F634203B}" destId="{36C9BA7B-1614-47F8-814D-6EE3EDCECD7E}" srcOrd="0" destOrd="0" presId="urn:microsoft.com/office/officeart/2005/8/layout/vList6"/>
    <dgm:cxn modelId="{94DADB31-E4FC-4A0A-822D-92BEC46E373C}" srcId="{C11D2B8F-1D3F-4972-B4C5-E898F634203B}" destId="{CF3CFAF6-92FF-4B9C-B904-2DD8D8B07C62}" srcOrd="0" destOrd="0" parTransId="{2BE4E6BD-983A-4482-B48E-E181075E42E1}" sibTransId="{1086E1AA-3F65-493E-AF5C-310EFB85A86E}"/>
    <dgm:cxn modelId="{25D82869-6662-4244-9461-31A32C0139CB}" type="presOf" srcId="{2F7CEFE7-D8CB-4A7F-9E3A-B12219AAC5E1}" destId="{2CAC3C25-B821-4B8B-BA04-6676F4C4398E}" srcOrd="0" destOrd="0" presId="urn:microsoft.com/office/officeart/2005/8/layout/vList6"/>
    <dgm:cxn modelId="{C42432B6-461D-4AEC-9085-75A56B035DDE}" srcId="{2F7CEFE7-D8CB-4A7F-9E3A-B12219AAC5E1}" destId="{C11D2B8F-1D3F-4972-B4C5-E898F634203B}" srcOrd="1" destOrd="0" parTransId="{1092D30A-CABD-4F4F-AD90-9513E90ABEB1}" sibTransId="{54C2276E-AB8A-4001-A99A-8663EFB7FAE3}"/>
    <dgm:cxn modelId="{EB5588FF-2E8F-47E5-9717-B25801DF7FAA}" srcId="{C11D2B8F-1D3F-4972-B4C5-E898F634203B}" destId="{99F1993A-3898-4016-9381-15931885743B}" srcOrd="3" destOrd="0" parTransId="{F4B0D15A-834C-41EB-9463-7E8B454C89EB}" sibTransId="{394E07F4-8B34-4A81-978C-B5B4D1C3CB13}"/>
    <dgm:cxn modelId="{D2AE7B00-06DB-4C21-B1E7-72E7BD8DB02C}" type="presParOf" srcId="{2CAC3C25-B821-4B8B-BA04-6676F4C4398E}" destId="{3C41A142-1592-4DD2-93D8-B5FF38377429}" srcOrd="0" destOrd="0" presId="urn:microsoft.com/office/officeart/2005/8/layout/vList6"/>
    <dgm:cxn modelId="{09F673C3-B382-4D80-BA47-C3978A0E1C08}" type="presParOf" srcId="{3C41A142-1592-4DD2-93D8-B5FF38377429}" destId="{A0FE60D1-538F-44B9-AACE-27D079962646}" srcOrd="0" destOrd="0" presId="urn:microsoft.com/office/officeart/2005/8/layout/vList6"/>
    <dgm:cxn modelId="{C92FDAF6-D90C-4FD2-85AD-BAC2CDD53A77}" type="presParOf" srcId="{3C41A142-1592-4DD2-93D8-B5FF38377429}" destId="{9C0D41F8-91CD-47D9-9B0A-B4576C029796}" srcOrd="1" destOrd="0" presId="urn:microsoft.com/office/officeart/2005/8/layout/vList6"/>
    <dgm:cxn modelId="{F39BC18F-74E1-4921-985D-6F87E0A3D222}" type="presParOf" srcId="{2CAC3C25-B821-4B8B-BA04-6676F4C4398E}" destId="{965DAE1C-5AC1-4CC2-94CD-0BC21871A84A}" srcOrd="1" destOrd="0" presId="urn:microsoft.com/office/officeart/2005/8/layout/vList6"/>
    <dgm:cxn modelId="{E266B947-58BE-4EED-B6B0-55EB6B33E473}" type="presParOf" srcId="{2CAC3C25-B821-4B8B-BA04-6676F4C4398E}" destId="{F9387646-7B59-4825-B962-5B6CBE233F4A}" srcOrd="2" destOrd="0" presId="urn:microsoft.com/office/officeart/2005/8/layout/vList6"/>
    <dgm:cxn modelId="{5D2F094A-B987-44C3-8DB2-9F27F1F8DF54}" type="presParOf" srcId="{F9387646-7B59-4825-B962-5B6CBE233F4A}" destId="{36C9BA7B-1614-47F8-814D-6EE3EDCECD7E}" srcOrd="0" destOrd="0" presId="urn:microsoft.com/office/officeart/2005/8/layout/vList6"/>
    <dgm:cxn modelId="{4693BE01-0D04-45AC-A7EE-5BC079478786}" type="presParOf" srcId="{F9387646-7B59-4825-B962-5B6CBE233F4A}" destId="{77E90235-F58B-4F9D-A37E-9AB7CAB3F2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5B81D6-68C0-4320-863E-7D8CA2D14C37}" type="doc">
      <dgm:prSet loTypeId="urn:microsoft.com/office/officeart/2005/8/layout/hProcess4" loCatId="process" qsTypeId="urn:microsoft.com/office/officeart/2005/8/quickstyle/3d5" qsCatId="3D" csTypeId="urn:microsoft.com/office/officeart/2005/8/colors/accent1_2" csCatId="accent1" phldr="1"/>
      <dgm:spPr/>
      <dgm:t>
        <a:bodyPr/>
        <a:lstStyle/>
        <a:p>
          <a:endParaRPr lang="ru-RU"/>
        </a:p>
      </dgm:t>
    </dgm:pt>
    <dgm:pt modelId="{00E901C1-1792-4EA9-8061-AABD9F62DA9C}">
      <dgm:prSet phldrT="[Текст]"/>
      <dgm:spPr/>
      <dgm:t>
        <a:bodyPr/>
        <a:lstStyle/>
        <a:p>
          <a:r>
            <a:rPr lang="ru-RU" dirty="0" smtClean="0"/>
            <a:t>СК </a:t>
          </a:r>
          <a:endParaRPr lang="ru-RU" dirty="0"/>
        </a:p>
      </dgm:t>
    </dgm:pt>
    <dgm:pt modelId="{73403BC6-279C-42D7-A75B-C59E14ECB71A}" type="parTrans" cxnId="{49522499-D4D5-4796-8116-6B6E55978707}">
      <dgm:prSet/>
      <dgm:spPr/>
      <dgm:t>
        <a:bodyPr/>
        <a:lstStyle/>
        <a:p>
          <a:endParaRPr lang="ru-RU"/>
        </a:p>
      </dgm:t>
    </dgm:pt>
    <dgm:pt modelId="{BFB80B0C-FB14-4AAC-8827-8B1387B0AD24}" type="sibTrans" cxnId="{49522499-D4D5-4796-8116-6B6E55978707}">
      <dgm:prSet/>
      <dgm:spPr/>
      <dgm:t>
        <a:bodyPr/>
        <a:lstStyle/>
        <a:p>
          <a:endParaRPr lang="ru-RU"/>
        </a:p>
      </dgm:t>
    </dgm:pt>
    <dgm:pt modelId="{E32F55A0-2848-48A4-8994-55986BF8D707}">
      <dgm:prSet phldrT="[Текст]" custT="1"/>
      <dgm:spPr/>
      <dgm:t>
        <a:bodyPr/>
        <a:lstStyle/>
        <a:p>
          <a:r>
            <a:rPr lang="ru-RU" sz="1200" dirty="0" smtClean="0"/>
            <a:t>Заявление о возбуждении уголовного дела по факту некачественного оказания МП </a:t>
          </a:r>
          <a:endParaRPr lang="ru-RU" sz="1200" dirty="0"/>
        </a:p>
      </dgm:t>
    </dgm:pt>
    <dgm:pt modelId="{15019361-1CCC-4CFE-9A8E-40B5719B596D}" type="parTrans" cxnId="{8FCDC4E9-BF25-4545-B03D-0118AD4B64BA}">
      <dgm:prSet/>
      <dgm:spPr/>
      <dgm:t>
        <a:bodyPr/>
        <a:lstStyle/>
        <a:p>
          <a:endParaRPr lang="ru-RU"/>
        </a:p>
      </dgm:t>
    </dgm:pt>
    <dgm:pt modelId="{5A9EC675-C970-4A77-8931-306065B31EE8}" type="sibTrans" cxnId="{8FCDC4E9-BF25-4545-B03D-0118AD4B64BA}">
      <dgm:prSet/>
      <dgm:spPr/>
      <dgm:t>
        <a:bodyPr/>
        <a:lstStyle/>
        <a:p>
          <a:endParaRPr lang="ru-RU"/>
        </a:p>
      </dgm:t>
    </dgm:pt>
    <dgm:pt modelId="{61BA89C1-D5D5-46CE-A9A6-01E7D9244D53}">
      <dgm:prSet phldrT="[Текст]"/>
      <dgm:spPr/>
      <dgm:t>
        <a:bodyPr/>
        <a:lstStyle/>
        <a:p>
          <a:r>
            <a:rPr lang="ru-RU" dirty="0" smtClean="0"/>
            <a:t>ОСНВАНИЯ</a:t>
          </a:r>
        </a:p>
        <a:p>
          <a:r>
            <a:rPr lang="ru-RU" dirty="0" smtClean="0"/>
            <a:t>СОСТАВЫ  </a:t>
          </a:r>
          <a:endParaRPr lang="ru-RU" dirty="0"/>
        </a:p>
      </dgm:t>
    </dgm:pt>
    <dgm:pt modelId="{8244E045-7C8E-4F11-A221-B562460FC6D6}" type="parTrans" cxnId="{790427A2-CB0A-4679-9A16-5A15DD8D350B}">
      <dgm:prSet/>
      <dgm:spPr/>
      <dgm:t>
        <a:bodyPr/>
        <a:lstStyle/>
        <a:p>
          <a:endParaRPr lang="ru-RU"/>
        </a:p>
      </dgm:t>
    </dgm:pt>
    <dgm:pt modelId="{CB16D385-1305-4BC8-994F-27105BC03125}" type="sibTrans" cxnId="{790427A2-CB0A-4679-9A16-5A15DD8D350B}">
      <dgm:prSet/>
      <dgm:spPr/>
      <dgm:t>
        <a:bodyPr/>
        <a:lstStyle/>
        <a:p>
          <a:endParaRPr lang="ru-RU"/>
        </a:p>
      </dgm:t>
    </dgm:pt>
    <dgm:pt modelId="{EB9B74BE-C8F3-43B1-803C-580C76AE9409}">
      <dgm:prSet phldrT="[Текст]"/>
      <dgm:spPr/>
      <dgm:t>
        <a:bodyPr/>
        <a:lstStyle/>
        <a:p>
          <a:r>
            <a:rPr lang="ru-RU" dirty="0" smtClean="0"/>
            <a:t>ВРЕД ЗДОРОВЬЮ</a:t>
          </a:r>
          <a:endParaRPr lang="ru-RU" dirty="0"/>
        </a:p>
      </dgm:t>
    </dgm:pt>
    <dgm:pt modelId="{F8F43AF2-7859-43A4-A10B-8B18A75A6315}" type="parTrans" cxnId="{C9E3D6EE-52EA-4399-B79A-902F9AC12696}">
      <dgm:prSet/>
      <dgm:spPr/>
      <dgm:t>
        <a:bodyPr/>
        <a:lstStyle/>
        <a:p>
          <a:endParaRPr lang="ru-RU"/>
        </a:p>
      </dgm:t>
    </dgm:pt>
    <dgm:pt modelId="{54967482-42A8-4390-8457-E6710FC5BDBA}" type="sibTrans" cxnId="{C9E3D6EE-52EA-4399-B79A-902F9AC12696}">
      <dgm:prSet/>
      <dgm:spPr/>
      <dgm:t>
        <a:bodyPr/>
        <a:lstStyle/>
        <a:p>
          <a:endParaRPr lang="ru-RU"/>
        </a:p>
      </dgm:t>
    </dgm:pt>
    <dgm:pt modelId="{4F0D56DA-8A03-40C9-917D-8BB711E8AB26}">
      <dgm:prSet phldrT="[Текст]"/>
      <dgm:spPr/>
      <dgm:t>
        <a:bodyPr/>
        <a:lstStyle/>
        <a:p>
          <a:r>
            <a:rPr lang="ru-RU" dirty="0" smtClean="0"/>
            <a:t>Комиссия ЦНМЭ</a:t>
          </a:r>
        </a:p>
        <a:p>
          <a:r>
            <a:rPr lang="ru-RU" dirty="0" smtClean="0"/>
            <a:t>= комплексная СМЭ</a:t>
          </a:r>
          <a:endParaRPr lang="ru-RU" dirty="0"/>
        </a:p>
      </dgm:t>
    </dgm:pt>
    <dgm:pt modelId="{666AEFC8-EADE-40B5-B3A8-DC54E4912496}" type="parTrans" cxnId="{66E34E20-0F2D-4F74-8E8C-FF265127E6C9}">
      <dgm:prSet/>
      <dgm:spPr/>
      <dgm:t>
        <a:bodyPr/>
        <a:lstStyle/>
        <a:p>
          <a:endParaRPr lang="ru-RU"/>
        </a:p>
      </dgm:t>
    </dgm:pt>
    <dgm:pt modelId="{BC446668-87B5-47B4-8D26-ABAFE641214F}" type="sibTrans" cxnId="{66E34E20-0F2D-4F74-8E8C-FF265127E6C9}">
      <dgm:prSet/>
      <dgm:spPr/>
      <dgm:t>
        <a:bodyPr/>
        <a:lstStyle/>
        <a:p>
          <a:endParaRPr lang="ru-RU"/>
        </a:p>
      </dgm:t>
    </dgm:pt>
    <dgm:pt modelId="{6A82EBC2-12A7-48F4-9C46-DEDACDB28715}">
      <dgm:prSet phldrT="[Текст]"/>
      <dgm:spPr/>
      <dgm:t>
        <a:bodyPr/>
        <a:lstStyle/>
        <a:p>
          <a:r>
            <a:rPr lang="ru-RU" b="1" dirty="0" smtClean="0">
              <a:solidFill>
                <a:schemeClr val="accent3">
                  <a:lumMod val="75000"/>
                </a:schemeClr>
              </a:solidFill>
            </a:rPr>
            <a:t>ЭКСПЕРТ В ОБЛАСТИ ОРГАНИЗАЦИИ ЗДРАВООХРАНЕНИЯ</a:t>
          </a:r>
          <a:endParaRPr lang="ru-RU" b="1" dirty="0">
            <a:solidFill>
              <a:schemeClr val="accent3">
                <a:lumMod val="75000"/>
              </a:schemeClr>
            </a:solidFill>
          </a:endParaRPr>
        </a:p>
      </dgm:t>
    </dgm:pt>
    <dgm:pt modelId="{05F02505-D38F-4D2E-B7C7-318325573EE4}" type="parTrans" cxnId="{EBE380F8-243A-4F55-BD0B-211521AA30A4}">
      <dgm:prSet/>
      <dgm:spPr/>
      <dgm:t>
        <a:bodyPr/>
        <a:lstStyle/>
        <a:p>
          <a:endParaRPr lang="ru-RU"/>
        </a:p>
      </dgm:t>
    </dgm:pt>
    <dgm:pt modelId="{A010DE9B-9C69-40B2-8024-830927DDC343}" type="sibTrans" cxnId="{EBE380F8-243A-4F55-BD0B-211521AA30A4}">
      <dgm:prSet/>
      <dgm:spPr/>
      <dgm:t>
        <a:bodyPr/>
        <a:lstStyle/>
        <a:p>
          <a:endParaRPr lang="ru-RU"/>
        </a:p>
      </dgm:t>
    </dgm:pt>
    <dgm:pt modelId="{5A333A74-7E24-4565-BE17-271D66EB0755}">
      <dgm:prSet phldrT="[Текст]"/>
      <dgm:spPr/>
      <dgm:t>
        <a:bodyPr/>
        <a:lstStyle/>
        <a:p>
          <a:r>
            <a:rPr lang="ru-RU" dirty="0" smtClean="0"/>
            <a:t>ПРЯМАЯ СВЯЗЬ </a:t>
          </a:r>
          <a:endParaRPr lang="ru-RU" dirty="0"/>
        </a:p>
      </dgm:t>
    </dgm:pt>
    <dgm:pt modelId="{1F4D1A56-2E69-4C6B-A066-13523F6973AE}" type="parTrans" cxnId="{4FAA4DAB-6C42-4E2E-886D-F964430C735D}">
      <dgm:prSet/>
      <dgm:spPr/>
      <dgm:t>
        <a:bodyPr/>
        <a:lstStyle/>
        <a:p>
          <a:endParaRPr lang="ru-RU"/>
        </a:p>
      </dgm:t>
    </dgm:pt>
    <dgm:pt modelId="{1903D7C9-9318-4DC4-90A9-4E5B438C2722}" type="sibTrans" cxnId="{4FAA4DAB-6C42-4E2E-886D-F964430C735D}">
      <dgm:prSet/>
      <dgm:spPr/>
      <dgm:t>
        <a:bodyPr/>
        <a:lstStyle/>
        <a:p>
          <a:endParaRPr lang="ru-RU"/>
        </a:p>
      </dgm:t>
    </dgm:pt>
    <dgm:pt modelId="{287C90C9-B2A2-40F1-98D3-861E20B037E3}">
      <dgm:prSet phldrT="[Текст]"/>
      <dgm:spPr/>
      <dgm:t>
        <a:bodyPr/>
        <a:lstStyle/>
        <a:p>
          <a:endParaRPr lang="ru-RU" dirty="0"/>
        </a:p>
      </dgm:t>
    </dgm:pt>
    <dgm:pt modelId="{CDBA0AC7-A728-4966-B9AF-3DB2DCEF3549}" type="parTrans" cxnId="{4BA475D0-71A7-45F4-96A8-A2DB415BB4FD}">
      <dgm:prSet/>
      <dgm:spPr/>
      <dgm:t>
        <a:bodyPr/>
        <a:lstStyle/>
        <a:p>
          <a:endParaRPr lang="ru-RU"/>
        </a:p>
      </dgm:t>
    </dgm:pt>
    <dgm:pt modelId="{BF8778E2-FB6D-4C21-A83A-BE57895E359B}" type="sibTrans" cxnId="{4BA475D0-71A7-45F4-96A8-A2DB415BB4FD}">
      <dgm:prSet/>
      <dgm:spPr/>
      <dgm:t>
        <a:bodyPr/>
        <a:lstStyle/>
        <a:p>
          <a:endParaRPr lang="ru-RU"/>
        </a:p>
      </dgm:t>
    </dgm:pt>
    <dgm:pt modelId="{1A4EE323-87AA-441D-B74E-2D32E1BE0159}">
      <dgm:prSet phldrT="[Текст]"/>
      <dgm:spPr/>
      <dgm:t>
        <a:bodyPr/>
        <a:lstStyle/>
        <a:p>
          <a:r>
            <a:rPr lang="ru-RU" dirty="0" smtClean="0"/>
            <a:t>НЕНАДЕЖАЩЕЕ КАЧЕСВО МП</a:t>
          </a:r>
          <a:endParaRPr lang="ru-RU" dirty="0"/>
        </a:p>
      </dgm:t>
    </dgm:pt>
    <dgm:pt modelId="{AE92F605-261E-4B06-BDE9-46341BF92F24}" type="parTrans" cxnId="{F6C55530-4301-48C2-A715-8C14D8F469A2}">
      <dgm:prSet/>
      <dgm:spPr/>
      <dgm:t>
        <a:bodyPr/>
        <a:lstStyle/>
        <a:p>
          <a:endParaRPr lang="ru-RU"/>
        </a:p>
      </dgm:t>
    </dgm:pt>
    <dgm:pt modelId="{4BE6C3E2-F1A6-4D1D-8CBA-AD3B59BD1914}" type="sibTrans" cxnId="{F6C55530-4301-48C2-A715-8C14D8F469A2}">
      <dgm:prSet/>
      <dgm:spPr/>
      <dgm:t>
        <a:bodyPr/>
        <a:lstStyle/>
        <a:p>
          <a:endParaRPr lang="ru-RU"/>
        </a:p>
      </dgm:t>
    </dgm:pt>
    <dgm:pt modelId="{3D1E33F1-87CB-44FC-812F-8BE9FE17BBA4}">
      <dgm:prSet phldrT="[Текст]"/>
      <dgm:spPr/>
      <dgm:t>
        <a:bodyPr/>
        <a:lstStyle/>
        <a:p>
          <a:r>
            <a:rPr lang="ru-RU" dirty="0" smtClean="0"/>
            <a:t>ДОЛЖНОСТНЫЕ ОБЯЗАННОСТИ</a:t>
          </a:r>
          <a:endParaRPr lang="ru-RU" dirty="0"/>
        </a:p>
      </dgm:t>
    </dgm:pt>
    <dgm:pt modelId="{56EE6F25-E957-49D1-A398-C6FFB7E1E348}" type="parTrans" cxnId="{EC3A67AC-0C9E-4622-B450-A8D0C02C3B06}">
      <dgm:prSet/>
      <dgm:spPr/>
      <dgm:t>
        <a:bodyPr/>
        <a:lstStyle/>
        <a:p>
          <a:endParaRPr lang="ru-RU"/>
        </a:p>
      </dgm:t>
    </dgm:pt>
    <dgm:pt modelId="{85CF8BD1-FC03-4CF2-BADB-6A11DF6EC616}" type="sibTrans" cxnId="{EC3A67AC-0C9E-4622-B450-A8D0C02C3B06}">
      <dgm:prSet/>
      <dgm:spPr/>
      <dgm:t>
        <a:bodyPr/>
        <a:lstStyle/>
        <a:p>
          <a:endParaRPr lang="ru-RU"/>
        </a:p>
      </dgm:t>
    </dgm:pt>
    <dgm:pt modelId="{33D707A6-DBD7-4CD9-BB86-526686020E96}">
      <dgm:prSet phldrT="[Текст]"/>
      <dgm:spPr/>
      <dgm:t>
        <a:bodyPr/>
        <a:lstStyle/>
        <a:p>
          <a:r>
            <a:rPr lang="ru-RU" dirty="0" smtClean="0"/>
            <a:t>СУДЕБНО-МЕДИЦИНСКИЙ ЭКСПЕРТ</a:t>
          </a:r>
          <a:endParaRPr lang="ru-RU" dirty="0"/>
        </a:p>
      </dgm:t>
    </dgm:pt>
    <dgm:pt modelId="{46F8B042-DBDC-4659-A7A0-0C3AE9620520}" type="parTrans" cxnId="{FFD2EFB7-5516-4ABC-B65E-A5AE31F53332}">
      <dgm:prSet/>
      <dgm:spPr/>
      <dgm:t>
        <a:bodyPr/>
        <a:lstStyle/>
        <a:p>
          <a:endParaRPr lang="ru-RU"/>
        </a:p>
      </dgm:t>
    </dgm:pt>
    <dgm:pt modelId="{461D91C8-E1C3-448D-AF8C-09C5107F9D6D}" type="sibTrans" cxnId="{FFD2EFB7-5516-4ABC-B65E-A5AE31F53332}">
      <dgm:prSet/>
      <dgm:spPr/>
      <dgm:t>
        <a:bodyPr/>
        <a:lstStyle/>
        <a:p>
          <a:endParaRPr lang="ru-RU"/>
        </a:p>
      </dgm:t>
    </dgm:pt>
    <dgm:pt modelId="{0E699B43-11B6-4E4C-AC62-AB48E0F40464}">
      <dgm:prSet phldrT="[Текст]"/>
      <dgm:spPr/>
      <dgm:t>
        <a:bodyPr/>
        <a:lstStyle/>
        <a:p>
          <a:r>
            <a:rPr lang="ru-RU" dirty="0" smtClean="0"/>
            <a:t>ВРАЧ-ЭКСПЕРТ КЛИНИЧЕСКОГО ПРОФИЛЯ </a:t>
          </a:r>
          <a:endParaRPr lang="ru-RU" dirty="0"/>
        </a:p>
      </dgm:t>
    </dgm:pt>
    <dgm:pt modelId="{467CE35C-25FD-417F-BEA1-B15E8044EC99}" type="parTrans" cxnId="{12C7EAED-5BEB-4C7D-ABD5-0E45C3C9D75B}">
      <dgm:prSet/>
      <dgm:spPr/>
      <dgm:t>
        <a:bodyPr/>
        <a:lstStyle/>
        <a:p>
          <a:endParaRPr lang="ru-RU"/>
        </a:p>
      </dgm:t>
    </dgm:pt>
    <dgm:pt modelId="{1FF2CF32-A686-418A-A267-1B1979BF019F}" type="sibTrans" cxnId="{12C7EAED-5BEB-4C7D-ABD5-0E45C3C9D75B}">
      <dgm:prSet/>
      <dgm:spPr/>
      <dgm:t>
        <a:bodyPr/>
        <a:lstStyle/>
        <a:p>
          <a:endParaRPr lang="ru-RU"/>
        </a:p>
      </dgm:t>
    </dgm:pt>
    <dgm:pt modelId="{11C60BF6-3574-4FBA-BEB4-79E751BDA11B}">
      <dgm:prSet phldrT="[Текст]"/>
      <dgm:spPr/>
      <dgm:t>
        <a:bodyPr/>
        <a:lstStyle/>
        <a:p>
          <a:r>
            <a:rPr lang="ru-RU" dirty="0" smtClean="0"/>
            <a:t> </a:t>
          </a:r>
          <a:endParaRPr lang="ru-RU" dirty="0"/>
        </a:p>
      </dgm:t>
    </dgm:pt>
    <dgm:pt modelId="{8F0BBA17-026A-415D-AB84-0C8A85E24B2E}" type="parTrans" cxnId="{51D9F5B4-BCE4-4109-897B-5DA218D9EDCB}">
      <dgm:prSet/>
      <dgm:spPr/>
      <dgm:t>
        <a:bodyPr/>
        <a:lstStyle/>
        <a:p>
          <a:endParaRPr lang="ru-RU"/>
        </a:p>
      </dgm:t>
    </dgm:pt>
    <dgm:pt modelId="{3A178B2B-8BB5-45D9-A564-9A7D7ACE9BB4}" type="sibTrans" cxnId="{51D9F5B4-BCE4-4109-897B-5DA218D9EDCB}">
      <dgm:prSet/>
      <dgm:spPr/>
      <dgm:t>
        <a:bodyPr/>
        <a:lstStyle/>
        <a:p>
          <a:endParaRPr lang="ru-RU"/>
        </a:p>
      </dgm:t>
    </dgm:pt>
    <dgm:pt modelId="{1E3F49C2-E600-4FA8-B909-9404782E55C9}">
      <dgm:prSet phldrT="[Текст]"/>
      <dgm:spPr/>
      <dgm:t>
        <a:bodyPr/>
        <a:lstStyle/>
        <a:p>
          <a:endParaRPr lang="ru-RU" dirty="0"/>
        </a:p>
      </dgm:t>
    </dgm:pt>
    <dgm:pt modelId="{370579DE-4BE9-4646-ABCE-66CB7450DA3E}" type="parTrans" cxnId="{C750B384-27D9-41C8-B84F-3480557D7D6E}">
      <dgm:prSet/>
      <dgm:spPr/>
      <dgm:t>
        <a:bodyPr/>
        <a:lstStyle/>
        <a:p>
          <a:endParaRPr lang="ru-RU"/>
        </a:p>
      </dgm:t>
    </dgm:pt>
    <dgm:pt modelId="{427AAC00-B672-46FC-90D2-062163095F63}" type="sibTrans" cxnId="{C750B384-27D9-41C8-B84F-3480557D7D6E}">
      <dgm:prSet/>
      <dgm:spPr/>
      <dgm:t>
        <a:bodyPr/>
        <a:lstStyle/>
        <a:p>
          <a:endParaRPr lang="ru-RU"/>
        </a:p>
      </dgm:t>
    </dgm:pt>
    <dgm:pt modelId="{04D67FAA-2072-4096-98C2-32F6AA3D4114}">
      <dgm:prSet phldrT="[Текст]"/>
      <dgm:spPr/>
      <dgm:t>
        <a:bodyPr/>
        <a:lstStyle/>
        <a:p>
          <a:endParaRPr lang="ru-RU" dirty="0"/>
        </a:p>
      </dgm:t>
    </dgm:pt>
    <dgm:pt modelId="{0C4B9284-8A29-42E8-85B3-394FD5CA79FE}" type="parTrans" cxnId="{D240C77C-7407-4723-8B56-607BED4498BE}">
      <dgm:prSet/>
      <dgm:spPr/>
      <dgm:t>
        <a:bodyPr/>
        <a:lstStyle/>
        <a:p>
          <a:endParaRPr lang="ru-RU"/>
        </a:p>
      </dgm:t>
    </dgm:pt>
    <dgm:pt modelId="{B00863F9-363F-41DA-B29F-214A9BA75439}" type="sibTrans" cxnId="{D240C77C-7407-4723-8B56-607BED4498BE}">
      <dgm:prSet/>
      <dgm:spPr/>
      <dgm:t>
        <a:bodyPr/>
        <a:lstStyle/>
        <a:p>
          <a:endParaRPr lang="ru-RU"/>
        </a:p>
      </dgm:t>
    </dgm:pt>
    <dgm:pt modelId="{668CA7D6-C11B-4D00-ADD7-B07E2ABB28CC}">
      <dgm:prSet phldrT="[Текст]"/>
      <dgm:spPr/>
      <dgm:t>
        <a:bodyPr/>
        <a:lstStyle/>
        <a:p>
          <a:endParaRPr lang="ru-RU" dirty="0"/>
        </a:p>
      </dgm:t>
    </dgm:pt>
    <dgm:pt modelId="{41415C75-11A8-4C43-AD40-6645876E1543}" type="parTrans" cxnId="{6F902E5E-D77E-4BBC-B344-16EF8C5A6EC5}">
      <dgm:prSet/>
      <dgm:spPr/>
      <dgm:t>
        <a:bodyPr/>
        <a:lstStyle/>
        <a:p>
          <a:endParaRPr lang="ru-RU"/>
        </a:p>
      </dgm:t>
    </dgm:pt>
    <dgm:pt modelId="{37C402B6-6CE7-4109-920A-C608AA404214}" type="sibTrans" cxnId="{6F902E5E-D77E-4BBC-B344-16EF8C5A6EC5}">
      <dgm:prSet/>
      <dgm:spPr/>
      <dgm:t>
        <a:bodyPr/>
        <a:lstStyle/>
        <a:p>
          <a:endParaRPr lang="ru-RU"/>
        </a:p>
      </dgm:t>
    </dgm:pt>
    <dgm:pt modelId="{47642ECC-DEF4-403D-BFC2-2BC4B8B72956}">
      <dgm:prSet phldrT="[Текст]"/>
      <dgm:spPr/>
      <dgm:t>
        <a:bodyPr/>
        <a:lstStyle/>
        <a:p>
          <a:endParaRPr lang="ru-RU" dirty="0"/>
        </a:p>
      </dgm:t>
    </dgm:pt>
    <dgm:pt modelId="{E3239325-292B-42B6-A9B7-B48614ACCE7E}" type="parTrans" cxnId="{F2DCF68C-38C5-40E7-9C27-F399D7AEC643}">
      <dgm:prSet/>
      <dgm:spPr/>
      <dgm:t>
        <a:bodyPr/>
        <a:lstStyle/>
        <a:p>
          <a:endParaRPr lang="ru-RU"/>
        </a:p>
      </dgm:t>
    </dgm:pt>
    <dgm:pt modelId="{0846D5E5-09AC-4E68-A330-7E318647A649}" type="sibTrans" cxnId="{F2DCF68C-38C5-40E7-9C27-F399D7AEC643}">
      <dgm:prSet/>
      <dgm:spPr/>
      <dgm:t>
        <a:bodyPr/>
        <a:lstStyle/>
        <a:p>
          <a:endParaRPr lang="ru-RU"/>
        </a:p>
      </dgm:t>
    </dgm:pt>
    <dgm:pt modelId="{CD907A88-C604-46B6-8B9F-8BCC6A905756}">
      <dgm:prSet phldrT="[Текст]"/>
      <dgm:spPr/>
      <dgm:t>
        <a:bodyPr/>
        <a:lstStyle/>
        <a:p>
          <a:endParaRPr lang="ru-RU" b="1" dirty="0">
            <a:solidFill>
              <a:schemeClr val="accent3">
                <a:lumMod val="75000"/>
              </a:schemeClr>
            </a:solidFill>
          </a:endParaRPr>
        </a:p>
      </dgm:t>
    </dgm:pt>
    <dgm:pt modelId="{31AB5A52-4DAE-46D8-BA76-87C5604BBAE8}" type="parTrans" cxnId="{6286A14D-729C-4570-A75D-F1BD26FBC1EE}">
      <dgm:prSet/>
      <dgm:spPr/>
      <dgm:t>
        <a:bodyPr/>
        <a:lstStyle/>
        <a:p>
          <a:endParaRPr lang="ru-RU"/>
        </a:p>
      </dgm:t>
    </dgm:pt>
    <dgm:pt modelId="{846DDC82-8F34-4C79-96D8-6E582FAE7254}" type="sibTrans" cxnId="{6286A14D-729C-4570-A75D-F1BD26FBC1EE}">
      <dgm:prSet/>
      <dgm:spPr/>
      <dgm:t>
        <a:bodyPr/>
        <a:lstStyle/>
        <a:p>
          <a:endParaRPr lang="ru-RU"/>
        </a:p>
      </dgm:t>
    </dgm:pt>
    <dgm:pt modelId="{FEBFD8D6-CDE2-457F-9855-D6882DD6860F}">
      <dgm:prSet phldrT="[Текст]"/>
      <dgm:spPr/>
      <dgm:t>
        <a:bodyPr/>
        <a:lstStyle/>
        <a:p>
          <a:endParaRPr lang="ru-RU" dirty="0"/>
        </a:p>
      </dgm:t>
    </dgm:pt>
    <dgm:pt modelId="{75CB96B9-6F2F-432F-BDFB-83C52C193152}" type="parTrans" cxnId="{C1830DFD-4E1C-47FA-BF1C-A19ACD8A37BB}">
      <dgm:prSet/>
      <dgm:spPr/>
      <dgm:t>
        <a:bodyPr/>
        <a:lstStyle/>
        <a:p>
          <a:endParaRPr lang="ru-RU"/>
        </a:p>
      </dgm:t>
    </dgm:pt>
    <dgm:pt modelId="{0BC6EFBE-075C-4D4E-9300-4BB79E58F772}" type="sibTrans" cxnId="{C1830DFD-4E1C-47FA-BF1C-A19ACD8A37BB}">
      <dgm:prSet/>
      <dgm:spPr/>
      <dgm:t>
        <a:bodyPr/>
        <a:lstStyle/>
        <a:p>
          <a:endParaRPr lang="ru-RU"/>
        </a:p>
      </dgm:t>
    </dgm:pt>
    <dgm:pt modelId="{F6E564DC-5CC8-470C-B81A-A923BC50E5EA}">
      <dgm:prSet phldrT="[Текст]"/>
      <dgm:spPr/>
      <dgm:t>
        <a:bodyPr/>
        <a:lstStyle/>
        <a:p>
          <a:r>
            <a:rPr lang="ru-RU" b="1" u="sng" dirty="0" smtClean="0">
              <a:solidFill>
                <a:srgbClr val="C00000"/>
              </a:solidFill>
            </a:rPr>
            <a:t>ЮРИСТ –ПРЕДСЕДАТЕЛЬ КОМИССИИ </a:t>
          </a:r>
          <a:endParaRPr lang="ru-RU" b="1" u="sng" dirty="0">
            <a:solidFill>
              <a:srgbClr val="C00000"/>
            </a:solidFill>
          </a:endParaRPr>
        </a:p>
      </dgm:t>
    </dgm:pt>
    <dgm:pt modelId="{F757A6D8-978B-4345-AC19-61A4F35AA341}" type="parTrans" cxnId="{23DF9E15-33E6-490C-A51F-769B865BF826}">
      <dgm:prSet/>
      <dgm:spPr/>
      <dgm:t>
        <a:bodyPr/>
        <a:lstStyle/>
        <a:p>
          <a:endParaRPr lang="ru-RU"/>
        </a:p>
      </dgm:t>
    </dgm:pt>
    <dgm:pt modelId="{E244EE84-A7F2-4AA5-AA8B-E1E631A8699F}" type="sibTrans" cxnId="{23DF9E15-33E6-490C-A51F-769B865BF826}">
      <dgm:prSet/>
      <dgm:spPr/>
      <dgm:t>
        <a:bodyPr/>
        <a:lstStyle/>
        <a:p>
          <a:endParaRPr lang="ru-RU"/>
        </a:p>
      </dgm:t>
    </dgm:pt>
    <dgm:pt modelId="{68E72B42-55E4-4DE1-801A-96ED4AA160DF}">
      <dgm:prSet phldrT="[Текст]"/>
      <dgm:spPr/>
      <dgm:t>
        <a:bodyPr/>
        <a:lstStyle/>
        <a:p>
          <a:endParaRPr lang="ru-RU" b="1" u="sng" dirty="0">
            <a:solidFill>
              <a:srgbClr val="C00000"/>
            </a:solidFill>
          </a:endParaRPr>
        </a:p>
      </dgm:t>
    </dgm:pt>
    <dgm:pt modelId="{8E33EC45-792C-4B3C-B048-3924AF1D292A}" type="parTrans" cxnId="{F6EEF4E4-FFB2-42F8-9888-68C769058F3C}">
      <dgm:prSet/>
      <dgm:spPr/>
      <dgm:t>
        <a:bodyPr/>
        <a:lstStyle/>
        <a:p>
          <a:endParaRPr lang="ru-RU"/>
        </a:p>
      </dgm:t>
    </dgm:pt>
    <dgm:pt modelId="{532DC35C-56EE-4DAE-A1E1-820B9A148375}" type="sibTrans" cxnId="{F6EEF4E4-FFB2-42F8-9888-68C769058F3C}">
      <dgm:prSet/>
      <dgm:spPr/>
      <dgm:t>
        <a:bodyPr/>
        <a:lstStyle/>
        <a:p>
          <a:endParaRPr lang="ru-RU"/>
        </a:p>
      </dgm:t>
    </dgm:pt>
    <dgm:pt modelId="{F0623B03-AE32-431A-8F70-66F788613014}" type="pres">
      <dgm:prSet presAssocID="{B65B81D6-68C0-4320-863E-7D8CA2D14C37}" presName="Name0" presStyleCnt="0">
        <dgm:presLayoutVars>
          <dgm:dir/>
          <dgm:animLvl val="lvl"/>
          <dgm:resizeHandles val="exact"/>
        </dgm:presLayoutVars>
      </dgm:prSet>
      <dgm:spPr/>
      <dgm:t>
        <a:bodyPr/>
        <a:lstStyle/>
        <a:p>
          <a:endParaRPr lang="ru-RU"/>
        </a:p>
      </dgm:t>
    </dgm:pt>
    <dgm:pt modelId="{073567D2-3BE0-4413-9463-14005C09250B}" type="pres">
      <dgm:prSet presAssocID="{B65B81D6-68C0-4320-863E-7D8CA2D14C37}" presName="tSp" presStyleCnt="0"/>
      <dgm:spPr/>
    </dgm:pt>
    <dgm:pt modelId="{C0F8E255-635F-4D86-8186-5E00B049EAD5}" type="pres">
      <dgm:prSet presAssocID="{B65B81D6-68C0-4320-863E-7D8CA2D14C37}" presName="bSp" presStyleCnt="0"/>
      <dgm:spPr/>
    </dgm:pt>
    <dgm:pt modelId="{328EDB46-A1FD-4946-B0CF-E89184988C33}" type="pres">
      <dgm:prSet presAssocID="{B65B81D6-68C0-4320-863E-7D8CA2D14C37}" presName="process" presStyleCnt="0"/>
      <dgm:spPr/>
    </dgm:pt>
    <dgm:pt modelId="{2CD02093-21D3-4A45-B908-D833D8570934}" type="pres">
      <dgm:prSet presAssocID="{00E901C1-1792-4EA9-8061-AABD9F62DA9C}" presName="composite1" presStyleCnt="0"/>
      <dgm:spPr/>
    </dgm:pt>
    <dgm:pt modelId="{465F4CEC-8E5A-411D-89A2-70A08926F20D}" type="pres">
      <dgm:prSet presAssocID="{00E901C1-1792-4EA9-8061-AABD9F62DA9C}" presName="dummyNode1" presStyleLbl="node1" presStyleIdx="0" presStyleCnt="3"/>
      <dgm:spPr/>
    </dgm:pt>
    <dgm:pt modelId="{9210A7DE-9ED0-4649-8BC1-B2EE9529A23A}" type="pres">
      <dgm:prSet presAssocID="{00E901C1-1792-4EA9-8061-AABD9F62DA9C}" presName="childNode1" presStyleLbl="bgAcc1" presStyleIdx="0" presStyleCnt="3">
        <dgm:presLayoutVars>
          <dgm:bulletEnabled val="1"/>
        </dgm:presLayoutVars>
      </dgm:prSet>
      <dgm:spPr/>
      <dgm:t>
        <a:bodyPr/>
        <a:lstStyle/>
        <a:p>
          <a:endParaRPr lang="ru-RU"/>
        </a:p>
      </dgm:t>
    </dgm:pt>
    <dgm:pt modelId="{F2CDC9D8-44B3-4E2B-9D8C-7A14092C42E5}" type="pres">
      <dgm:prSet presAssocID="{00E901C1-1792-4EA9-8061-AABD9F62DA9C}" presName="childNode1tx" presStyleLbl="bgAcc1" presStyleIdx="0" presStyleCnt="3">
        <dgm:presLayoutVars>
          <dgm:bulletEnabled val="1"/>
        </dgm:presLayoutVars>
      </dgm:prSet>
      <dgm:spPr/>
      <dgm:t>
        <a:bodyPr/>
        <a:lstStyle/>
        <a:p>
          <a:endParaRPr lang="ru-RU"/>
        </a:p>
      </dgm:t>
    </dgm:pt>
    <dgm:pt modelId="{B708E2CA-4923-4787-B7DC-2F567E4424D8}" type="pres">
      <dgm:prSet presAssocID="{00E901C1-1792-4EA9-8061-AABD9F62DA9C}" presName="parentNode1" presStyleLbl="node1" presStyleIdx="0" presStyleCnt="3" custScaleX="111154" custScaleY="132896">
        <dgm:presLayoutVars>
          <dgm:chMax val="1"/>
          <dgm:bulletEnabled val="1"/>
        </dgm:presLayoutVars>
      </dgm:prSet>
      <dgm:spPr/>
      <dgm:t>
        <a:bodyPr/>
        <a:lstStyle/>
        <a:p>
          <a:endParaRPr lang="ru-RU"/>
        </a:p>
      </dgm:t>
    </dgm:pt>
    <dgm:pt modelId="{C96D7844-048C-47C3-848C-22458150F51F}" type="pres">
      <dgm:prSet presAssocID="{00E901C1-1792-4EA9-8061-AABD9F62DA9C}" presName="connSite1" presStyleCnt="0"/>
      <dgm:spPr/>
    </dgm:pt>
    <dgm:pt modelId="{01880536-3430-426A-8422-4738DCA212C4}" type="pres">
      <dgm:prSet presAssocID="{BFB80B0C-FB14-4AAC-8827-8B1387B0AD24}" presName="Name9" presStyleLbl="sibTrans2D1" presStyleIdx="0" presStyleCnt="2"/>
      <dgm:spPr/>
      <dgm:t>
        <a:bodyPr/>
        <a:lstStyle/>
        <a:p>
          <a:endParaRPr lang="ru-RU"/>
        </a:p>
      </dgm:t>
    </dgm:pt>
    <dgm:pt modelId="{2796F2D3-651C-480B-A63B-BF9C9E3E9024}" type="pres">
      <dgm:prSet presAssocID="{61BA89C1-D5D5-46CE-A9A6-01E7D9244D53}" presName="composite2" presStyleCnt="0"/>
      <dgm:spPr/>
    </dgm:pt>
    <dgm:pt modelId="{E9D6A266-9CBC-46B6-B7DE-0AA4B5DF56C0}" type="pres">
      <dgm:prSet presAssocID="{61BA89C1-D5D5-46CE-A9A6-01E7D9244D53}" presName="dummyNode2" presStyleLbl="node1" presStyleIdx="0" presStyleCnt="3"/>
      <dgm:spPr/>
    </dgm:pt>
    <dgm:pt modelId="{D3157EF6-5F04-45DE-83E3-0691E0D36C1F}" type="pres">
      <dgm:prSet presAssocID="{61BA89C1-D5D5-46CE-A9A6-01E7D9244D53}" presName="childNode2" presStyleLbl="bgAcc1" presStyleIdx="1" presStyleCnt="3" custScaleX="140249" custLinFactNeighborX="5289" custLinFactNeighborY="29345">
        <dgm:presLayoutVars>
          <dgm:bulletEnabled val="1"/>
        </dgm:presLayoutVars>
      </dgm:prSet>
      <dgm:spPr/>
      <dgm:t>
        <a:bodyPr/>
        <a:lstStyle/>
        <a:p>
          <a:endParaRPr lang="ru-RU"/>
        </a:p>
      </dgm:t>
    </dgm:pt>
    <dgm:pt modelId="{CCF46039-CA77-4AEA-9D0F-96ABAF4011F8}" type="pres">
      <dgm:prSet presAssocID="{61BA89C1-D5D5-46CE-A9A6-01E7D9244D53}" presName="childNode2tx" presStyleLbl="bgAcc1" presStyleIdx="1" presStyleCnt="3">
        <dgm:presLayoutVars>
          <dgm:bulletEnabled val="1"/>
        </dgm:presLayoutVars>
      </dgm:prSet>
      <dgm:spPr/>
      <dgm:t>
        <a:bodyPr/>
        <a:lstStyle/>
        <a:p>
          <a:endParaRPr lang="ru-RU"/>
        </a:p>
      </dgm:t>
    </dgm:pt>
    <dgm:pt modelId="{31641A7B-B195-4675-B249-1E88AF1A583F}" type="pres">
      <dgm:prSet presAssocID="{61BA89C1-D5D5-46CE-A9A6-01E7D9244D53}" presName="parentNode2" presStyleLbl="node1" presStyleIdx="1" presStyleCnt="3">
        <dgm:presLayoutVars>
          <dgm:chMax val="0"/>
          <dgm:bulletEnabled val="1"/>
        </dgm:presLayoutVars>
      </dgm:prSet>
      <dgm:spPr/>
      <dgm:t>
        <a:bodyPr/>
        <a:lstStyle/>
        <a:p>
          <a:endParaRPr lang="ru-RU"/>
        </a:p>
      </dgm:t>
    </dgm:pt>
    <dgm:pt modelId="{BC2159DA-249D-4887-A005-5FA091A544E8}" type="pres">
      <dgm:prSet presAssocID="{61BA89C1-D5D5-46CE-A9A6-01E7D9244D53}" presName="connSite2" presStyleCnt="0"/>
      <dgm:spPr/>
    </dgm:pt>
    <dgm:pt modelId="{872658B2-CAAE-4B8D-A5D3-52FC7C183F5E}" type="pres">
      <dgm:prSet presAssocID="{CB16D385-1305-4BC8-994F-27105BC03125}" presName="Name18" presStyleLbl="sibTrans2D1" presStyleIdx="1" presStyleCnt="2"/>
      <dgm:spPr/>
      <dgm:t>
        <a:bodyPr/>
        <a:lstStyle/>
        <a:p>
          <a:endParaRPr lang="ru-RU"/>
        </a:p>
      </dgm:t>
    </dgm:pt>
    <dgm:pt modelId="{33F466FA-CD23-4BFE-AC47-4AAB895CFA0E}" type="pres">
      <dgm:prSet presAssocID="{4F0D56DA-8A03-40C9-917D-8BB711E8AB26}" presName="composite1" presStyleCnt="0"/>
      <dgm:spPr/>
    </dgm:pt>
    <dgm:pt modelId="{F5751D6C-9405-48BC-88A3-EEEA643D2464}" type="pres">
      <dgm:prSet presAssocID="{4F0D56DA-8A03-40C9-917D-8BB711E8AB26}" presName="dummyNode1" presStyleLbl="node1" presStyleIdx="1" presStyleCnt="3"/>
      <dgm:spPr/>
    </dgm:pt>
    <dgm:pt modelId="{8FC4ED7E-A1DA-4142-8A08-599A4A4D03CA}" type="pres">
      <dgm:prSet presAssocID="{4F0D56DA-8A03-40C9-917D-8BB711E8AB26}" presName="childNode1" presStyleLbl="bgAcc1" presStyleIdx="2" presStyleCnt="3">
        <dgm:presLayoutVars>
          <dgm:bulletEnabled val="1"/>
        </dgm:presLayoutVars>
      </dgm:prSet>
      <dgm:spPr/>
      <dgm:t>
        <a:bodyPr/>
        <a:lstStyle/>
        <a:p>
          <a:endParaRPr lang="ru-RU"/>
        </a:p>
      </dgm:t>
    </dgm:pt>
    <dgm:pt modelId="{AF241F22-0AE4-457E-B205-C86DAF605D67}" type="pres">
      <dgm:prSet presAssocID="{4F0D56DA-8A03-40C9-917D-8BB711E8AB26}" presName="childNode1tx" presStyleLbl="bgAcc1" presStyleIdx="2" presStyleCnt="3">
        <dgm:presLayoutVars>
          <dgm:bulletEnabled val="1"/>
        </dgm:presLayoutVars>
      </dgm:prSet>
      <dgm:spPr/>
      <dgm:t>
        <a:bodyPr/>
        <a:lstStyle/>
        <a:p>
          <a:endParaRPr lang="ru-RU"/>
        </a:p>
      </dgm:t>
    </dgm:pt>
    <dgm:pt modelId="{88C5822F-F4AB-4CFF-8E95-736EE9C409D8}" type="pres">
      <dgm:prSet presAssocID="{4F0D56DA-8A03-40C9-917D-8BB711E8AB26}" presName="parentNode1" presStyleLbl="node1" presStyleIdx="2" presStyleCnt="3" custScaleX="102639" custScaleY="118072" custLinFactNeighborX="-15823" custLinFactNeighborY="16215">
        <dgm:presLayoutVars>
          <dgm:chMax val="1"/>
          <dgm:bulletEnabled val="1"/>
        </dgm:presLayoutVars>
      </dgm:prSet>
      <dgm:spPr/>
      <dgm:t>
        <a:bodyPr/>
        <a:lstStyle/>
        <a:p>
          <a:endParaRPr lang="ru-RU"/>
        </a:p>
      </dgm:t>
    </dgm:pt>
    <dgm:pt modelId="{0CC45620-21C0-4ED6-B943-375D9D31F5FA}" type="pres">
      <dgm:prSet presAssocID="{4F0D56DA-8A03-40C9-917D-8BB711E8AB26}" presName="connSite1" presStyleCnt="0"/>
      <dgm:spPr/>
    </dgm:pt>
  </dgm:ptLst>
  <dgm:cxnLst>
    <dgm:cxn modelId="{3ADDCF38-4C7C-41BB-82B2-293AC80F8BC1}" type="presOf" srcId="{668CA7D6-C11B-4D00-ADD7-B07E2ABB28CC}" destId="{CCF46039-CA77-4AEA-9D0F-96ABAF4011F8}" srcOrd="1" destOrd="4" presId="urn:microsoft.com/office/officeart/2005/8/layout/hProcess4"/>
    <dgm:cxn modelId="{E03F7742-10FC-4C90-AFAC-C193C33E5008}" type="presOf" srcId="{3D1E33F1-87CB-44FC-812F-8BE9FE17BBA4}" destId="{D3157EF6-5F04-45DE-83E3-0691E0D36C1F}" srcOrd="0" destOrd="8" presId="urn:microsoft.com/office/officeart/2005/8/layout/hProcess4"/>
    <dgm:cxn modelId="{3FC6C830-EE82-4A46-AF5E-A1E2DD068137}" type="presOf" srcId="{47642ECC-DEF4-403D-BFC2-2BC4B8B72956}" destId="{CCF46039-CA77-4AEA-9D0F-96ABAF4011F8}" srcOrd="1" destOrd="7" presId="urn:microsoft.com/office/officeart/2005/8/layout/hProcess4"/>
    <dgm:cxn modelId="{BA60A368-F856-4578-9449-874AF72581F8}" type="presOf" srcId="{33D707A6-DBD7-4CD9-BB86-526686020E96}" destId="{AF241F22-0AE4-457E-B205-C86DAF605D67}" srcOrd="1" destOrd="2" presId="urn:microsoft.com/office/officeart/2005/8/layout/hProcess4"/>
    <dgm:cxn modelId="{4A88F4C1-A491-4542-9D95-3F61C8D7AFAA}" type="presOf" srcId="{287C90C9-B2A2-40F1-98D3-861E20B037E3}" destId="{CCF46039-CA77-4AEA-9D0F-96ABAF4011F8}" srcOrd="1" destOrd="9" presId="urn:microsoft.com/office/officeart/2005/8/layout/hProcess4"/>
    <dgm:cxn modelId="{2DB2C984-7CA1-42E2-B11B-5A6D2DD3046D}" type="presOf" srcId="{1E3F49C2-E600-4FA8-B909-9404782E55C9}" destId="{CCF46039-CA77-4AEA-9D0F-96ABAF4011F8}" srcOrd="1" destOrd="1" presId="urn:microsoft.com/office/officeart/2005/8/layout/hProcess4"/>
    <dgm:cxn modelId="{1F785B92-3C5E-44B4-8444-7DD7A9D1FD9C}" type="presOf" srcId="{68E72B42-55E4-4DE1-801A-96ED4AA160DF}" destId="{8FC4ED7E-A1DA-4142-8A08-599A4A4D03CA}" srcOrd="0" destOrd="5" presId="urn:microsoft.com/office/officeart/2005/8/layout/hProcess4"/>
    <dgm:cxn modelId="{F83B4D1F-54A8-43D7-8581-0EBF790243AD}" type="presOf" srcId="{CD907A88-C604-46B6-8B9F-8BCC6A905756}" destId="{8FC4ED7E-A1DA-4142-8A08-599A4A4D03CA}" srcOrd="0" destOrd="1" presId="urn:microsoft.com/office/officeart/2005/8/layout/hProcess4"/>
    <dgm:cxn modelId="{12C7EAED-5BEB-4C7D-ABD5-0E45C3C9D75B}" srcId="{4F0D56DA-8A03-40C9-917D-8BB711E8AB26}" destId="{0E699B43-11B6-4E4C-AC62-AB48E0F40464}" srcOrd="4" destOrd="0" parTransId="{467CE35C-25FD-417F-BEA1-B15E8044EC99}" sibTransId="{1FF2CF32-A686-418A-A267-1B1979BF019F}"/>
    <dgm:cxn modelId="{66E34E20-0F2D-4F74-8E8C-FF265127E6C9}" srcId="{B65B81D6-68C0-4320-863E-7D8CA2D14C37}" destId="{4F0D56DA-8A03-40C9-917D-8BB711E8AB26}" srcOrd="2" destOrd="0" parTransId="{666AEFC8-EADE-40B5-B3A8-DC54E4912496}" sibTransId="{BC446668-87B5-47B4-8D26-ABAFE641214F}"/>
    <dgm:cxn modelId="{EEFBF225-1C14-476E-9C9B-81CCFBC7A74A}" type="presOf" srcId="{CB16D385-1305-4BC8-994F-27105BC03125}" destId="{872658B2-CAAE-4B8D-A5D3-52FC7C183F5E}" srcOrd="0" destOrd="0" presId="urn:microsoft.com/office/officeart/2005/8/layout/hProcess4"/>
    <dgm:cxn modelId="{C9E3D6EE-52EA-4399-B79A-902F9AC12696}" srcId="{61BA89C1-D5D5-46CE-A9A6-01E7D9244D53}" destId="{EB9B74BE-C8F3-43B1-803C-580C76AE9409}" srcOrd="0" destOrd="0" parTransId="{F8F43AF2-7859-43A4-A10B-8B18A75A6315}" sibTransId="{54967482-42A8-4390-8457-E6710FC5BDBA}"/>
    <dgm:cxn modelId="{C750B384-27D9-41C8-B84F-3480557D7D6E}" srcId="{61BA89C1-D5D5-46CE-A9A6-01E7D9244D53}" destId="{1E3F49C2-E600-4FA8-B909-9404782E55C9}" srcOrd="1" destOrd="0" parTransId="{370579DE-4BE9-4646-ABCE-66CB7450DA3E}" sibTransId="{427AAC00-B672-46FC-90D2-062163095F63}"/>
    <dgm:cxn modelId="{82238D2C-EF77-4B20-A317-BC0853EB2EAC}" type="presOf" srcId="{33D707A6-DBD7-4CD9-BB86-526686020E96}" destId="{8FC4ED7E-A1DA-4142-8A08-599A4A4D03CA}" srcOrd="0" destOrd="2" presId="urn:microsoft.com/office/officeart/2005/8/layout/hProcess4"/>
    <dgm:cxn modelId="{A0561027-8485-4C97-9BBC-FCBDBEADCC87}" type="presOf" srcId="{6A82EBC2-12A7-48F4-9C46-DEDACDB28715}" destId="{8FC4ED7E-A1DA-4142-8A08-599A4A4D03CA}" srcOrd="0" destOrd="0" presId="urn:microsoft.com/office/officeart/2005/8/layout/hProcess4"/>
    <dgm:cxn modelId="{ED7AF1CC-9DEF-469B-9D4D-D0B649AA4D10}" type="presOf" srcId="{F6E564DC-5CC8-470C-B81A-A923BC50E5EA}" destId="{8FC4ED7E-A1DA-4142-8A08-599A4A4D03CA}" srcOrd="0" destOrd="6" presId="urn:microsoft.com/office/officeart/2005/8/layout/hProcess4"/>
    <dgm:cxn modelId="{EC3A67AC-0C9E-4622-B450-A8D0C02C3B06}" srcId="{61BA89C1-D5D5-46CE-A9A6-01E7D9244D53}" destId="{3D1E33F1-87CB-44FC-812F-8BE9FE17BBA4}" srcOrd="8" destOrd="0" parTransId="{56EE6F25-E957-49D1-A398-C6FFB7E1E348}" sibTransId="{85CF8BD1-FC03-4CF2-BADB-6A11DF6EC616}"/>
    <dgm:cxn modelId="{8B0CD39E-8671-41DE-B34F-1016F7722DCB}" type="presOf" srcId="{4F0D56DA-8A03-40C9-917D-8BB711E8AB26}" destId="{88C5822F-F4AB-4CFF-8E95-736EE9C409D8}" srcOrd="0" destOrd="0" presId="urn:microsoft.com/office/officeart/2005/8/layout/hProcess4"/>
    <dgm:cxn modelId="{F2DCF68C-38C5-40E7-9C27-F399D7AEC643}" srcId="{61BA89C1-D5D5-46CE-A9A6-01E7D9244D53}" destId="{47642ECC-DEF4-403D-BFC2-2BC4B8B72956}" srcOrd="7" destOrd="0" parTransId="{E3239325-292B-42B6-A9B7-B48614ACCE7E}" sibTransId="{0846D5E5-09AC-4E68-A330-7E318647A649}"/>
    <dgm:cxn modelId="{6286A14D-729C-4570-A75D-F1BD26FBC1EE}" srcId="{4F0D56DA-8A03-40C9-917D-8BB711E8AB26}" destId="{CD907A88-C604-46B6-8B9F-8BCC6A905756}" srcOrd="1" destOrd="0" parTransId="{31AB5A52-4DAE-46D8-BA76-87C5604BBAE8}" sibTransId="{846DDC82-8F34-4C79-96D8-6E582FAE7254}"/>
    <dgm:cxn modelId="{23F13ADF-E86B-4B88-A695-AF2837166334}" type="presOf" srcId="{B65B81D6-68C0-4320-863E-7D8CA2D14C37}" destId="{F0623B03-AE32-431A-8F70-66F788613014}" srcOrd="0" destOrd="0" presId="urn:microsoft.com/office/officeart/2005/8/layout/hProcess4"/>
    <dgm:cxn modelId="{B9E7B214-C716-47E6-A718-4640D88B0B02}" type="presOf" srcId="{0E699B43-11B6-4E4C-AC62-AB48E0F40464}" destId="{8FC4ED7E-A1DA-4142-8A08-599A4A4D03CA}" srcOrd="0" destOrd="4" presId="urn:microsoft.com/office/officeart/2005/8/layout/hProcess4"/>
    <dgm:cxn modelId="{6F14BCF0-810D-4686-ACFA-DEEE363A6711}" type="presOf" srcId="{68E72B42-55E4-4DE1-801A-96ED4AA160DF}" destId="{AF241F22-0AE4-457E-B205-C86DAF605D67}" srcOrd="1" destOrd="5" presId="urn:microsoft.com/office/officeart/2005/8/layout/hProcess4"/>
    <dgm:cxn modelId="{4BA475D0-71A7-45F4-96A8-A2DB415BB4FD}" srcId="{61BA89C1-D5D5-46CE-A9A6-01E7D9244D53}" destId="{287C90C9-B2A2-40F1-98D3-861E20B037E3}" srcOrd="9" destOrd="0" parTransId="{CDBA0AC7-A728-4966-B9AF-3DB2DCEF3549}" sibTransId="{BF8778E2-FB6D-4C21-A83A-BE57895E359B}"/>
    <dgm:cxn modelId="{E5553B54-1248-4272-8BFE-0BE1826C0910}" type="presOf" srcId="{5A333A74-7E24-4565-BE17-271D66EB0755}" destId="{CCF46039-CA77-4AEA-9D0F-96ABAF4011F8}" srcOrd="1" destOrd="3" presId="urn:microsoft.com/office/officeart/2005/8/layout/hProcess4"/>
    <dgm:cxn modelId="{49522499-D4D5-4796-8116-6B6E55978707}" srcId="{B65B81D6-68C0-4320-863E-7D8CA2D14C37}" destId="{00E901C1-1792-4EA9-8061-AABD9F62DA9C}" srcOrd="0" destOrd="0" parTransId="{73403BC6-279C-42D7-A75B-C59E14ECB71A}" sibTransId="{BFB80B0C-FB14-4AAC-8827-8B1387B0AD24}"/>
    <dgm:cxn modelId="{9229550B-2496-40FA-90DC-72A3630FDDF6}" type="presOf" srcId="{0E699B43-11B6-4E4C-AC62-AB48E0F40464}" destId="{AF241F22-0AE4-457E-B205-C86DAF605D67}" srcOrd="1" destOrd="4" presId="urn:microsoft.com/office/officeart/2005/8/layout/hProcess4"/>
    <dgm:cxn modelId="{FFD2EFB7-5516-4ABC-B65E-A5AE31F53332}" srcId="{4F0D56DA-8A03-40C9-917D-8BB711E8AB26}" destId="{33D707A6-DBD7-4CD9-BB86-526686020E96}" srcOrd="2" destOrd="0" parTransId="{46F8B042-DBDC-4659-A7A0-0C3AE9620520}" sibTransId="{461D91C8-E1C3-448D-AF8C-09C5107F9D6D}"/>
    <dgm:cxn modelId="{0ED87554-EE76-47B8-B3DF-8729C89B0889}" type="presOf" srcId="{04D67FAA-2072-4096-98C2-32F6AA3D4114}" destId="{D3157EF6-5F04-45DE-83E3-0691E0D36C1F}" srcOrd="0" destOrd="5" presId="urn:microsoft.com/office/officeart/2005/8/layout/hProcess4"/>
    <dgm:cxn modelId="{7FFC74EE-2966-424D-B1D9-561EE939854F}" type="presOf" srcId="{47642ECC-DEF4-403D-BFC2-2BC4B8B72956}" destId="{D3157EF6-5F04-45DE-83E3-0691E0D36C1F}" srcOrd="0" destOrd="7" presId="urn:microsoft.com/office/officeart/2005/8/layout/hProcess4"/>
    <dgm:cxn modelId="{17F7C6F1-10A6-44AB-BFC2-FAE8187C8D22}" type="presOf" srcId="{1A4EE323-87AA-441D-B74E-2D32E1BE0159}" destId="{CCF46039-CA77-4AEA-9D0F-96ABAF4011F8}" srcOrd="1" destOrd="6" presId="urn:microsoft.com/office/officeart/2005/8/layout/hProcess4"/>
    <dgm:cxn modelId="{6854EE32-64DA-4736-BF7A-2B94C854B5E6}" type="presOf" srcId="{FEBFD8D6-CDE2-457F-9855-D6882DD6860F}" destId="{8FC4ED7E-A1DA-4142-8A08-599A4A4D03CA}" srcOrd="0" destOrd="3" presId="urn:microsoft.com/office/officeart/2005/8/layout/hProcess4"/>
    <dgm:cxn modelId="{C1830DFD-4E1C-47FA-BF1C-A19ACD8A37BB}" srcId="{4F0D56DA-8A03-40C9-917D-8BB711E8AB26}" destId="{FEBFD8D6-CDE2-457F-9855-D6882DD6860F}" srcOrd="3" destOrd="0" parTransId="{75CB96B9-6F2F-432F-BDFB-83C52C193152}" sibTransId="{0BC6EFBE-075C-4D4E-9300-4BB79E58F772}"/>
    <dgm:cxn modelId="{EBE380F8-243A-4F55-BD0B-211521AA30A4}" srcId="{4F0D56DA-8A03-40C9-917D-8BB711E8AB26}" destId="{6A82EBC2-12A7-48F4-9C46-DEDACDB28715}" srcOrd="0" destOrd="0" parTransId="{05F02505-D38F-4D2E-B7C7-318325573EE4}" sibTransId="{A010DE9B-9C69-40B2-8024-830927DDC343}"/>
    <dgm:cxn modelId="{4B5FB31B-F8DC-4A56-BA70-24AE94FAF17E}" type="presOf" srcId="{1E3F49C2-E600-4FA8-B909-9404782E55C9}" destId="{D3157EF6-5F04-45DE-83E3-0691E0D36C1F}" srcOrd="0" destOrd="1" presId="urn:microsoft.com/office/officeart/2005/8/layout/hProcess4"/>
    <dgm:cxn modelId="{790427A2-CB0A-4679-9A16-5A15DD8D350B}" srcId="{B65B81D6-68C0-4320-863E-7D8CA2D14C37}" destId="{61BA89C1-D5D5-46CE-A9A6-01E7D9244D53}" srcOrd="1" destOrd="0" parTransId="{8244E045-7C8E-4F11-A221-B562460FC6D6}" sibTransId="{CB16D385-1305-4BC8-994F-27105BC03125}"/>
    <dgm:cxn modelId="{72CFFBA3-5D01-4B6A-9F55-2B7072319C08}" type="presOf" srcId="{11C60BF6-3574-4FBA-BEB4-79E751BDA11B}" destId="{D3157EF6-5F04-45DE-83E3-0691E0D36C1F}" srcOrd="0" destOrd="2" presId="urn:microsoft.com/office/officeart/2005/8/layout/hProcess4"/>
    <dgm:cxn modelId="{A51361FE-6380-46DD-A45E-B6A0D4E97DB2}" type="presOf" srcId="{287C90C9-B2A2-40F1-98D3-861E20B037E3}" destId="{D3157EF6-5F04-45DE-83E3-0691E0D36C1F}" srcOrd="0" destOrd="9" presId="urn:microsoft.com/office/officeart/2005/8/layout/hProcess4"/>
    <dgm:cxn modelId="{8FCDC4E9-BF25-4545-B03D-0118AD4B64BA}" srcId="{00E901C1-1792-4EA9-8061-AABD9F62DA9C}" destId="{E32F55A0-2848-48A4-8994-55986BF8D707}" srcOrd="0" destOrd="0" parTransId="{15019361-1CCC-4CFE-9A8E-40B5719B596D}" sibTransId="{5A9EC675-C970-4A77-8931-306065B31EE8}"/>
    <dgm:cxn modelId="{63DBDAC4-6358-4F63-B1C7-9B328FFA41AC}" type="presOf" srcId="{11C60BF6-3574-4FBA-BEB4-79E751BDA11B}" destId="{CCF46039-CA77-4AEA-9D0F-96ABAF4011F8}" srcOrd="1" destOrd="2" presId="urn:microsoft.com/office/officeart/2005/8/layout/hProcess4"/>
    <dgm:cxn modelId="{6F902E5E-D77E-4BBC-B344-16EF8C5A6EC5}" srcId="{61BA89C1-D5D5-46CE-A9A6-01E7D9244D53}" destId="{668CA7D6-C11B-4D00-ADD7-B07E2ABB28CC}" srcOrd="4" destOrd="0" parTransId="{41415C75-11A8-4C43-AD40-6645876E1543}" sibTransId="{37C402B6-6CE7-4109-920A-C608AA404214}"/>
    <dgm:cxn modelId="{E9B482F1-75DB-4444-A8F0-4DC2D0B0BDC9}" type="presOf" srcId="{00E901C1-1792-4EA9-8061-AABD9F62DA9C}" destId="{B708E2CA-4923-4787-B7DC-2F567E4424D8}" srcOrd="0" destOrd="0" presId="urn:microsoft.com/office/officeart/2005/8/layout/hProcess4"/>
    <dgm:cxn modelId="{9421CDEE-29D0-4085-82D2-F9B6AF68E172}" type="presOf" srcId="{F6E564DC-5CC8-470C-B81A-A923BC50E5EA}" destId="{AF241F22-0AE4-457E-B205-C86DAF605D67}" srcOrd="1" destOrd="6" presId="urn:microsoft.com/office/officeart/2005/8/layout/hProcess4"/>
    <dgm:cxn modelId="{51D9F5B4-BCE4-4109-897B-5DA218D9EDCB}" srcId="{61BA89C1-D5D5-46CE-A9A6-01E7D9244D53}" destId="{11C60BF6-3574-4FBA-BEB4-79E751BDA11B}" srcOrd="2" destOrd="0" parTransId="{8F0BBA17-026A-415D-AB84-0C8A85E24B2E}" sibTransId="{3A178B2B-8BB5-45D9-A564-9A7D7ACE9BB4}"/>
    <dgm:cxn modelId="{67CDEC02-8D39-4FD2-B276-1E023693A1B4}" type="presOf" srcId="{CD907A88-C604-46B6-8B9F-8BCC6A905756}" destId="{AF241F22-0AE4-457E-B205-C86DAF605D67}" srcOrd="1" destOrd="1" presId="urn:microsoft.com/office/officeart/2005/8/layout/hProcess4"/>
    <dgm:cxn modelId="{C91DAF84-18AF-465B-84B6-B21115CFB4C4}" type="presOf" srcId="{5A333A74-7E24-4565-BE17-271D66EB0755}" destId="{D3157EF6-5F04-45DE-83E3-0691E0D36C1F}" srcOrd="0" destOrd="3" presId="urn:microsoft.com/office/officeart/2005/8/layout/hProcess4"/>
    <dgm:cxn modelId="{997A3330-9F1B-4027-AB4A-D7E0C4C5C6F3}" type="presOf" srcId="{6A82EBC2-12A7-48F4-9C46-DEDACDB28715}" destId="{AF241F22-0AE4-457E-B205-C86DAF605D67}" srcOrd="1" destOrd="0" presId="urn:microsoft.com/office/officeart/2005/8/layout/hProcess4"/>
    <dgm:cxn modelId="{E0287656-B6FD-4443-995C-BC54FDDC1E96}" type="presOf" srcId="{E32F55A0-2848-48A4-8994-55986BF8D707}" destId="{F2CDC9D8-44B3-4E2B-9D8C-7A14092C42E5}" srcOrd="1" destOrd="0" presId="urn:microsoft.com/office/officeart/2005/8/layout/hProcess4"/>
    <dgm:cxn modelId="{59E6B51C-22C9-4B70-BA2B-05D8AD4EB6CA}" type="presOf" srcId="{04D67FAA-2072-4096-98C2-32F6AA3D4114}" destId="{CCF46039-CA77-4AEA-9D0F-96ABAF4011F8}" srcOrd="1" destOrd="5" presId="urn:microsoft.com/office/officeart/2005/8/layout/hProcess4"/>
    <dgm:cxn modelId="{F6C55530-4301-48C2-A715-8C14D8F469A2}" srcId="{61BA89C1-D5D5-46CE-A9A6-01E7D9244D53}" destId="{1A4EE323-87AA-441D-B74E-2D32E1BE0159}" srcOrd="6" destOrd="0" parTransId="{AE92F605-261E-4B06-BDE9-46341BF92F24}" sibTransId="{4BE6C3E2-F1A6-4D1D-8CBA-AD3B59BD1914}"/>
    <dgm:cxn modelId="{F6EEF4E4-FFB2-42F8-9888-68C769058F3C}" srcId="{4F0D56DA-8A03-40C9-917D-8BB711E8AB26}" destId="{68E72B42-55E4-4DE1-801A-96ED4AA160DF}" srcOrd="5" destOrd="0" parTransId="{8E33EC45-792C-4B3C-B048-3924AF1D292A}" sibTransId="{532DC35C-56EE-4DAE-A1E1-820B9A148375}"/>
    <dgm:cxn modelId="{D240C77C-7407-4723-8B56-607BED4498BE}" srcId="{61BA89C1-D5D5-46CE-A9A6-01E7D9244D53}" destId="{04D67FAA-2072-4096-98C2-32F6AA3D4114}" srcOrd="5" destOrd="0" parTransId="{0C4B9284-8A29-42E8-85B3-394FD5CA79FE}" sibTransId="{B00863F9-363F-41DA-B29F-214A9BA75439}"/>
    <dgm:cxn modelId="{6DDD22E7-F36B-474C-8400-EFC973B682CC}" type="presOf" srcId="{EB9B74BE-C8F3-43B1-803C-580C76AE9409}" destId="{D3157EF6-5F04-45DE-83E3-0691E0D36C1F}" srcOrd="0" destOrd="0" presId="urn:microsoft.com/office/officeart/2005/8/layout/hProcess4"/>
    <dgm:cxn modelId="{296DB3B2-9334-4736-9B5E-58B39AC5722B}" type="presOf" srcId="{3D1E33F1-87CB-44FC-812F-8BE9FE17BBA4}" destId="{CCF46039-CA77-4AEA-9D0F-96ABAF4011F8}" srcOrd="1" destOrd="8" presId="urn:microsoft.com/office/officeart/2005/8/layout/hProcess4"/>
    <dgm:cxn modelId="{A5374BBC-207A-4A05-8C2F-66230F84F5B3}" type="presOf" srcId="{FEBFD8D6-CDE2-457F-9855-D6882DD6860F}" destId="{AF241F22-0AE4-457E-B205-C86DAF605D67}" srcOrd="1" destOrd="3" presId="urn:microsoft.com/office/officeart/2005/8/layout/hProcess4"/>
    <dgm:cxn modelId="{4CAA5542-6329-40E4-9618-BC51E5239AFC}" type="presOf" srcId="{1A4EE323-87AA-441D-B74E-2D32E1BE0159}" destId="{D3157EF6-5F04-45DE-83E3-0691E0D36C1F}" srcOrd="0" destOrd="6" presId="urn:microsoft.com/office/officeart/2005/8/layout/hProcess4"/>
    <dgm:cxn modelId="{82703C98-0DF9-4F8A-963E-42EB6C84D4B5}" type="presOf" srcId="{668CA7D6-C11B-4D00-ADD7-B07E2ABB28CC}" destId="{D3157EF6-5F04-45DE-83E3-0691E0D36C1F}" srcOrd="0" destOrd="4" presId="urn:microsoft.com/office/officeart/2005/8/layout/hProcess4"/>
    <dgm:cxn modelId="{0810CF3C-A82D-4716-AB4F-1F0FD87F3E1B}" type="presOf" srcId="{61BA89C1-D5D5-46CE-A9A6-01E7D9244D53}" destId="{31641A7B-B195-4675-B249-1E88AF1A583F}" srcOrd="0" destOrd="0" presId="urn:microsoft.com/office/officeart/2005/8/layout/hProcess4"/>
    <dgm:cxn modelId="{635B29C8-9529-4D1A-AEA1-7776CD0E28F2}" type="presOf" srcId="{EB9B74BE-C8F3-43B1-803C-580C76AE9409}" destId="{CCF46039-CA77-4AEA-9D0F-96ABAF4011F8}" srcOrd="1" destOrd="0" presId="urn:microsoft.com/office/officeart/2005/8/layout/hProcess4"/>
    <dgm:cxn modelId="{4FAA4DAB-6C42-4E2E-886D-F964430C735D}" srcId="{61BA89C1-D5D5-46CE-A9A6-01E7D9244D53}" destId="{5A333A74-7E24-4565-BE17-271D66EB0755}" srcOrd="3" destOrd="0" parTransId="{1F4D1A56-2E69-4C6B-A066-13523F6973AE}" sibTransId="{1903D7C9-9318-4DC4-90A9-4E5B438C2722}"/>
    <dgm:cxn modelId="{FC5AC5F4-5F38-4962-B196-2BB27901A59E}" type="presOf" srcId="{BFB80B0C-FB14-4AAC-8827-8B1387B0AD24}" destId="{01880536-3430-426A-8422-4738DCA212C4}" srcOrd="0" destOrd="0" presId="urn:microsoft.com/office/officeart/2005/8/layout/hProcess4"/>
    <dgm:cxn modelId="{23DF9E15-33E6-490C-A51F-769B865BF826}" srcId="{4F0D56DA-8A03-40C9-917D-8BB711E8AB26}" destId="{F6E564DC-5CC8-470C-B81A-A923BC50E5EA}" srcOrd="6" destOrd="0" parTransId="{F757A6D8-978B-4345-AC19-61A4F35AA341}" sibTransId="{E244EE84-A7F2-4AA5-AA8B-E1E631A8699F}"/>
    <dgm:cxn modelId="{E4091CC8-6094-494E-858F-BFB17B0BE235}" type="presOf" srcId="{E32F55A0-2848-48A4-8994-55986BF8D707}" destId="{9210A7DE-9ED0-4649-8BC1-B2EE9529A23A}" srcOrd="0" destOrd="0" presId="urn:microsoft.com/office/officeart/2005/8/layout/hProcess4"/>
    <dgm:cxn modelId="{DDB46F7E-87A0-4FA6-B858-504039A36C66}" type="presParOf" srcId="{F0623B03-AE32-431A-8F70-66F788613014}" destId="{073567D2-3BE0-4413-9463-14005C09250B}" srcOrd="0" destOrd="0" presId="urn:microsoft.com/office/officeart/2005/8/layout/hProcess4"/>
    <dgm:cxn modelId="{D3C15840-A1BD-4502-89A7-099F91F1CA63}" type="presParOf" srcId="{F0623B03-AE32-431A-8F70-66F788613014}" destId="{C0F8E255-635F-4D86-8186-5E00B049EAD5}" srcOrd="1" destOrd="0" presId="urn:microsoft.com/office/officeart/2005/8/layout/hProcess4"/>
    <dgm:cxn modelId="{C4FF847D-7515-4060-A5C5-04C4D9FA2F3A}" type="presParOf" srcId="{F0623B03-AE32-431A-8F70-66F788613014}" destId="{328EDB46-A1FD-4946-B0CF-E89184988C33}" srcOrd="2" destOrd="0" presId="urn:microsoft.com/office/officeart/2005/8/layout/hProcess4"/>
    <dgm:cxn modelId="{422FE2F0-789C-4C3E-8492-219591443A99}" type="presParOf" srcId="{328EDB46-A1FD-4946-B0CF-E89184988C33}" destId="{2CD02093-21D3-4A45-B908-D833D8570934}" srcOrd="0" destOrd="0" presId="urn:microsoft.com/office/officeart/2005/8/layout/hProcess4"/>
    <dgm:cxn modelId="{7A6E1ED9-E8AB-4426-A6F4-25FA72628DA5}" type="presParOf" srcId="{2CD02093-21D3-4A45-B908-D833D8570934}" destId="{465F4CEC-8E5A-411D-89A2-70A08926F20D}" srcOrd="0" destOrd="0" presId="urn:microsoft.com/office/officeart/2005/8/layout/hProcess4"/>
    <dgm:cxn modelId="{59D74980-A327-4EB9-9CA7-5393B2793EF5}" type="presParOf" srcId="{2CD02093-21D3-4A45-B908-D833D8570934}" destId="{9210A7DE-9ED0-4649-8BC1-B2EE9529A23A}" srcOrd="1" destOrd="0" presId="urn:microsoft.com/office/officeart/2005/8/layout/hProcess4"/>
    <dgm:cxn modelId="{E169B691-FC63-4D5B-BB0A-A714E8F40224}" type="presParOf" srcId="{2CD02093-21D3-4A45-B908-D833D8570934}" destId="{F2CDC9D8-44B3-4E2B-9D8C-7A14092C42E5}" srcOrd="2" destOrd="0" presId="urn:microsoft.com/office/officeart/2005/8/layout/hProcess4"/>
    <dgm:cxn modelId="{749BD169-54F7-4871-B2E6-7C44AC92D016}" type="presParOf" srcId="{2CD02093-21D3-4A45-B908-D833D8570934}" destId="{B708E2CA-4923-4787-B7DC-2F567E4424D8}" srcOrd="3" destOrd="0" presId="urn:microsoft.com/office/officeart/2005/8/layout/hProcess4"/>
    <dgm:cxn modelId="{52AB312C-CA20-4E63-92C2-C2CBB6374D31}" type="presParOf" srcId="{2CD02093-21D3-4A45-B908-D833D8570934}" destId="{C96D7844-048C-47C3-848C-22458150F51F}" srcOrd="4" destOrd="0" presId="urn:microsoft.com/office/officeart/2005/8/layout/hProcess4"/>
    <dgm:cxn modelId="{7882A124-260E-45D8-8526-C18ACF60D23B}" type="presParOf" srcId="{328EDB46-A1FD-4946-B0CF-E89184988C33}" destId="{01880536-3430-426A-8422-4738DCA212C4}" srcOrd="1" destOrd="0" presId="urn:microsoft.com/office/officeart/2005/8/layout/hProcess4"/>
    <dgm:cxn modelId="{29A07D67-492B-4ACF-97E4-BE2F0CF45E4C}" type="presParOf" srcId="{328EDB46-A1FD-4946-B0CF-E89184988C33}" destId="{2796F2D3-651C-480B-A63B-BF9C9E3E9024}" srcOrd="2" destOrd="0" presId="urn:microsoft.com/office/officeart/2005/8/layout/hProcess4"/>
    <dgm:cxn modelId="{DE7D1648-A3F1-4E10-A930-4E9F712A8D5C}" type="presParOf" srcId="{2796F2D3-651C-480B-A63B-BF9C9E3E9024}" destId="{E9D6A266-9CBC-46B6-B7DE-0AA4B5DF56C0}" srcOrd="0" destOrd="0" presId="urn:microsoft.com/office/officeart/2005/8/layout/hProcess4"/>
    <dgm:cxn modelId="{FE2B4DFE-C8A0-4EB3-BF88-819ABF05827D}" type="presParOf" srcId="{2796F2D3-651C-480B-A63B-BF9C9E3E9024}" destId="{D3157EF6-5F04-45DE-83E3-0691E0D36C1F}" srcOrd="1" destOrd="0" presId="urn:microsoft.com/office/officeart/2005/8/layout/hProcess4"/>
    <dgm:cxn modelId="{656A16B5-3BFC-4024-80F5-D7A77EFD4665}" type="presParOf" srcId="{2796F2D3-651C-480B-A63B-BF9C9E3E9024}" destId="{CCF46039-CA77-4AEA-9D0F-96ABAF4011F8}" srcOrd="2" destOrd="0" presId="urn:microsoft.com/office/officeart/2005/8/layout/hProcess4"/>
    <dgm:cxn modelId="{CB843590-FDD1-4223-9D08-50D6A83DB6F4}" type="presParOf" srcId="{2796F2D3-651C-480B-A63B-BF9C9E3E9024}" destId="{31641A7B-B195-4675-B249-1E88AF1A583F}" srcOrd="3" destOrd="0" presId="urn:microsoft.com/office/officeart/2005/8/layout/hProcess4"/>
    <dgm:cxn modelId="{E708DCCB-69FF-40F1-8B52-5F79AAC02C74}" type="presParOf" srcId="{2796F2D3-651C-480B-A63B-BF9C9E3E9024}" destId="{BC2159DA-249D-4887-A005-5FA091A544E8}" srcOrd="4" destOrd="0" presId="urn:microsoft.com/office/officeart/2005/8/layout/hProcess4"/>
    <dgm:cxn modelId="{C6A73AFB-0E73-4548-AE2A-A32A810D183E}" type="presParOf" srcId="{328EDB46-A1FD-4946-B0CF-E89184988C33}" destId="{872658B2-CAAE-4B8D-A5D3-52FC7C183F5E}" srcOrd="3" destOrd="0" presId="urn:microsoft.com/office/officeart/2005/8/layout/hProcess4"/>
    <dgm:cxn modelId="{96EDCDFC-B735-4B80-936D-C8F72F02C21A}" type="presParOf" srcId="{328EDB46-A1FD-4946-B0CF-E89184988C33}" destId="{33F466FA-CD23-4BFE-AC47-4AAB895CFA0E}" srcOrd="4" destOrd="0" presId="urn:microsoft.com/office/officeart/2005/8/layout/hProcess4"/>
    <dgm:cxn modelId="{E0A96A7E-5D00-4F05-BA25-878F09B6B2BF}" type="presParOf" srcId="{33F466FA-CD23-4BFE-AC47-4AAB895CFA0E}" destId="{F5751D6C-9405-48BC-88A3-EEEA643D2464}" srcOrd="0" destOrd="0" presId="urn:microsoft.com/office/officeart/2005/8/layout/hProcess4"/>
    <dgm:cxn modelId="{9B911832-BDB2-4BFD-A04C-794769BABB6D}" type="presParOf" srcId="{33F466FA-CD23-4BFE-AC47-4AAB895CFA0E}" destId="{8FC4ED7E-A1DA-4142-8A08-599A4A4D03CA}" srcOrd="1" destOrd="0" presId="urn:microsoft.com/office/officeart/2005/8/layout/hProcess4"/>
    <dgm:cxn modelId="{100B5479-BC24-4963-B3DD-9BF86E12F1C8}" type="presParOf" srcId="{33F466FA-CD23-4BFE-AC47-4AAB895CFA0E}" destId="{AF241F22-0AE4-457E-B205-C86DAF605D67}" srcOrd="2" destOrd="0" presId="urn:microsoft.com/office/officeart/2005/8/layout/hProcess4"/>
    <dgm:cxn modelId="{58FB31E8-1C88-44A9-A023-BB6066A81F89}" type="presParOf" srcId="{33F466FA-CD23-4BFE-AC47-4AAB895CFA0E}" destId="{88C5822F-F4AB-4CFF-8E95-736EE9C409D8}" srcOrd="3" destOrd="0" presId="urn:microsoft.com/office/officeart/2005/8/layout/hProcess4"/>
    <dgm:cxn modelId="{52B53282-F657-4DFE-B8DF-1620BE800087}" type="presParOf" srcId="{33F466FA-CD23-4BFE-AC47-4AAB895CFA0E}" destId="{0CC45620-21C0-4ED6-B943-375D9D31F5F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F174E9-D35F-4128-8611-24D1F0A40A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0CF3752F-B51A-4E8B-A766-B12C3E2D7F16}">
      <dgm:prSet phldrT="[Текст]"/>
      <dgm:spPr/>
      <dgm:t>
        <a:bodyPr/>
        <a:lstStyle/>
        <a:p>
          <a:r>
            <a:rPr lang="ru-RU" dirty="0" smtClean="0"/>
            <a:t>ВРЕД</a:t>
          </a:r>
          <a:endParaRPr lang="ru-RU" dirty="0"/>
        </a:p>
      </dgm:t>
    </dgm:pt>
    <dgm:pt modelId="{25B5D65B-7EEE-4A33-973C-D8F3B7F014EA}" type="parTrans" cxnId="{8C6856B6-9024-441D-992F-4D5501B27942}">
      <dgm:prSet/>
      <dgm:spPr/>
      <dgm:t>
        <a:bodyPr/>
        <a:lstStyle/>
        <a:p>
          <a:endParaRPr lang="ru-RU"/>
        </a:p>
      </dgm:t>
    </dgm:pt>
    <dgm:pt modelId="{8708D73C-BAE4-4385-ADAE-3E6429DC8356}" type="sibTrans" cxnId="{8C6856B6-9024-441D-992F-4D5501B27942}">
      <dgm:prSet/>
      <dgm:spPr/>
      <dgm:t>
        <a:bodyPr/>
        <a:lstStyle/>
        <a:p>
          <a:endParaRPr lang="ru-RU"/>
        </a:p>
      </dgm:t>
    </dgm:pt>
    <dgm:pt modelId="{96D74C45-A377-492E-BA8A-BD17E2F861A9}">
      <dgm:prSet phldrT="[Текст]"/>
      <dgm:spPr/>
      <dgm:t>
        <a:bodyPr/>
        <a:lstStyle/>
        <a:p>
          <a:r>
            <a:rPr lang="ru-RU" dirty="0" smtClean="0"/>
            <a:t>Вне МО</a:t>
          </a:r>
          <a:endParaRPr lang="ru-RU" dirty="0"/>
        </a:p>
      </dgm:t>
    </dgm:pt>
    <dgm:pt modelId="{7BE5052D-0A2B-4E2A-812E-A35330295694}" type="parTrans" cxnId="{EDF68F41-6C18-4CE1-9250-27B6970401A7}">
      <dgm:prSet/>
      <dgm:spPr/>
      <dgm:t>
        <a:bodyPr/>
        <a:lstStyle/>
        <a:p>
          <a:endParaRPr lang="ru-RU"/>
        </a:p>
      </dgm:t>
    </dgm:pt>
    <dgm:pt modelId="{7C4F2E16-BC7D-406E-ACA2-9F8C984BF8C5}" type="sibTrans" cxnId="{EDF68F41-6C18-4CE1-9250-27B6970401A7}">
      <dgm:prSet/>
      <dgm:spPr/>
      <dgm:t>
        <a:bodyPr/>
        <a:lstStyle/>
        <a:p>
          <a:endParaRPr lang="ru-RU"/>
        </a:p>
      </dgm:t>
    </dgm:pt>
    <dgm:pt modelId="{23B35D74-B23A-404A-ABA6-64CD9BAB2A47}">
      <dgm:prSet phldrT="[Текст]"/>
      <dgm:spPr/>
      <dgm:t>
        <a:bodyPr/>
        <a:lstStyle/>
        <a:p>
          <a:r>
            <a:rPr lang="ru-RU" dirty="0" smtClean="0"/>
            <a:t>Травмы</a:t>
          </a:r>
        </a:p>
        <a:p>
          <a:r>
            <a:rPr lang="ru-RU" dirty="0" smtClean="0"/>
            <a:t>Отравления</a:t>
          </a:r>
        </a:p>
        <a:p>
          <a:r>
            <a:rPr lang="ru-RU" dirty="0" smtClean="0"/>
            <a:t>Ожоги </a:t>
          </a:r>
        </a:p>
        <a:p>
          <a:r>
            <a:rPr lang="ru-RU" dirty="0" smtClean="0"/>
            <a:t>Терминальные состояния </a:t>
          </a:r>
          <a:endParaRPr lang="ru-RU" dirty="0"/>
        </a:p>
      </dgm:t>
    </dgm:pt>
    <dgm:pt modelId="{1E22D91A-B935-436C-AF5C-4A0056A46EEB}" type="parTrans" cxnId="{46891874-F7EF-47B9-BB36-9D4EA67C6F0E}">
      <dgm:prSet/>
      <dgm:spPr/>
      <dgm:t>
        <a:bodyPr/>
        <a:lstStyle/>
        <a:p>
          <a:endParaRPr lang="ru-RU"/>
        </a:p>
      </dgm:t>
    </dgm:pt>
    <dgm:pt modelId="{A5896836-3AF8-4B4E-B743-FD0E32F2AC8C}" type="sibTrans" cxnId="{46891874-F7EF-47B9-BB36-9D4EA67C6F0E}">
      <dgm:prSet/>
      <dgm:spPr/>
      <dgm:t>
        <a:bodyPr/>
        <a:lstStyle/>
        <a:p>
          <a:endParaRPr lang="ru-RU"/>
        </a:p>
      </dgm:t>
    </dgm:pt>
    <dgm:pt modelId="{220CD50E-2014-4872-AE76-111C47729862}">
      <dgm:prSet phldrT="[Текст]"/>
      <dgm:spPr/>
      <dgm:t>
        <a:bodyPr/>
        <a:lstStyle/>
        <a:p>
          <a:r>
            <a:rPr lang="ru-RU" dirty="0" smtClean="0"/>
            <a:t>В МО</a:t>
          </a:r>
        </a:p>
        <a:p>
          <a:r>
            <a:rPr lang="ru-RU" dirty="0" smtClean="0"/>
            <a:t>Ухудшение состояния в процессе оказания медицинской помощи</a:t>
          </a:r>
          <a:endParaRPr lang="ru-RU" dirty="0"/>
        </a:p>
      </dgm:t>
    </dgm:pt>
    <dgm:pt modelId="{1A740FFE-98D6-4713-A9B6-66926F32964D}" type="parTrans" cxnId="{B2D10FA0-F8E2-442A-B574-3A16595D6F2D}">
      <dgm:prSet/>
      <dgm:spPr/>
      <dgm:t>
        <a:bodyPr/>
        <a:lstStyle/>
        <a:p>
          <a:endParaRPr lang="ru-RU"/>
        </a:p>
      </dgm:t>
    </dgm:pt>
    <dgm:pt modelId="{AB928F86-783A-4F09-BD7A-FCDAEA684391}" type="sibTrans" cxnId="{B2D10FA0-F8E2-442A-B574-3A16595D6F2D}">
      <dgm:prSet/>
      <dgm:spPr/>
      <dgm:t>
        <a:bodyPr/>
        <a:lstStyle/>
        <a:p>
          <a:endParaRPr lang="ru-RU"/>
        </a:p>
      </dgm:t>
    </dgm:pt>
    <dgm:pt modelId="{A83B6AA3-3238-427D-9E25-CF2D379D143E}">
      <dgm:prSet/>
      <dgm:spPr/>
      <dgm:t>
        <a:bodyPr/>
        <a:lstStyle/>
        <a:p>
          <a:r>
            <a:rPr lang="ru-RU" dirty="0" smtClean="0"/>
            <a:t>Пр.№194н п.24. Ухудшение состояния здоровья человека, вызванное характером и тяжестью травмы, отравления, заболевания, поздними сроками начала лечения, его возрастом, сопутствующей патологией и др. причинами, не рассматривается как причинение вреда здоровью.</a:t>
          </a:r>
          <a:endParaRPr lang="ru-RU" dirty="0"/>
        </a:p>
      </dgm:t>
    </dgm:pt>
    <dgm:pt modelId="{5D18694D-6F17-481B-BB42-794BEBAB1B8B}" type="parTrans" cxnId="{2E727F5B-0F89-43DC-ABD1-29930BE14873}">
      <dgm:prSet/>
      <dgm:spPr/>
      <dgm:t>
        <a:bodyPr/>
        <a:lstStyle/>
        <a:p>
          <a:endParaRPr lang="ru-RU"/>
        </a:p>
      </dgm:t>
    </dgm:pt>
    <dgm:pt modelId="{FADE835B-9EF8-4DEC-91E6-69007A0F5F5F}" type="sibTrans" cxnId="{2E727F5B-0F89-43DC-ABD1-29930BE14873}">
      <dgm:prSet/>
      <dgm:spPr/>
      <dgm:t>
        <a:bodyPr/>
        <a:lstStyle/>
        <a:p>
          <a:endParaRPr lang="ru-RU"/>
        </a:p>
      </dgm:t>
    </dgm:pt>
    <dgm:pt modelId="{77676ED9-7F55-4801-A643-941CC03BA4CD}">
      <dgm:prSet/>
      <dgm:spPr/>
      <dgm:t>
        <a:bodyPr/>
        <a:lstStyle/>
        <a:p>
          <a:r>
            <a:rPr lang="ru-RU" dirty="0" smtClean="0"/>
            <a:t>25. Ухудшение состояния здоровья человека, обусловленное дефектом оказания медицинской помощи, рассматривается как причинение вреда здоровью.</a:t>
          </a:r>
          <a:endParaRPr lang="ru-RU" dirty="0"/>
        </a:p>
      </dgm:t>
    </dgm:pt>
    <dgm:pt modelId="{09B05FBA-2523-4703-A999-1D36A764DD8A}" type="parTrans" cxnId="{510ED41B-7D75-4897-A8D5-CE4E0F753902}">
      <dgm:prSet/>
      <dgm:spPr/>
      <dgm:t>
        <a:bodyPr/>
        <a:lstStyle/>
        <a:p>
          <a:endParaRPr lang="ru-RU"/>
        </a:p>
      </dgm:t>
    </dgm:pt>
    <dgm:pt modelId="{6B0D4DD8-074B-4808-A930-06924FA4A6D5}" type="sibTrans" cxnId="{510ED41B-7D75-4897-A8D5-CE4E0F753902}">
      <dgm:prSet/>
      <dgm:spPr/>
      <dgm:t>
        <a:bodyPr/>
        <a:lstStyle/>
        <a:p>
          <a:endParaRPr lang="ru-RU"/>
        </a:p>
      </dgm:t>
    </dgm:pt>
    <dgm:pt modelId="{AE52480D-D98C-45C7-9379-597FCA377D5E}">
      <dgm:prSet/>
      <dgm:spPr/>
      <dgm:t>
        <a:bodyPr/>
        <a:lstStyle/>
        <a:p>
          <a:r>
            <a:rPr lang="ru-RU" dirty="0" smtClean="0"/>
            <a:t>Пр.№194н п.24. Ухудшение состояния вследствие осложнений, не связанных с дефектами оказания медицинской помощи</a:t>
          </a:r>
          <a:endParaRPr lang="ru-RU" dirty="0"/>
        </a:p>
      </dgm:t>
    </dgm:pt>
    <dgm:pt modelId="{74245B57-1A78-409B-8195-5B32E0946A78}" type="parTrans" cxnId="{0726D314-1A82-4C9F-8BA8-B66FCECBBB67}">
      <dgm:prSet/>
      <dgm:spPr/>
      <dgm:t>
        <a:bodyPr/>
        <a:lstStyle/>
        <a:p>
          <a:endParaRPr lang="ru-RU"/>
        </a:p>
      </dgm:t>
    </dgm:pt>
    <dgm:pt modelId="{D03DC99B-D4BD-4E43-B0E8-581984306073}" type="sibTrans" cxnId="{0726D314-1A82-4C9F-8BA8-B66FCECBBB67}">
      <dgm:prSet/>
      <dgm:spPr/>
      <dgm:t>
        <a:bodyPr/>
        <a:lstStyle/>
        <a:p>
          <a:endParaRPr lang="ru-RU"/>
        </a:p>
      </dgm:t>
    </dgm:pt>
    <dgm:pt modelId="{80695F7B-77DB-4B02-AFE9-F32F8B107FE7}" type="pres">
      <dgm:prSet presAssocID="{59F174E9-D35F-4128-8611-24D1F0A40AD0}" presName="hierChild1" presStyleCnt="0">
        <dgm:presLayoutVars>
          <dgm:chPref val="1"/>
          <dgm:dir/>
          <dgm:animOne val="branch"/>
          <dgm:animLvl val="lvl"/>
          <dgm:resizeHandles/>
        </dgm:presLayoutVars>
      </dgm:prSet>
      <dgm:spPr/>
      <dgm:t>
        <a:bodyPr/>
        <a:lstStyle/>
        <a:p>
          <a:endParaRPr lang="ru-RU"/>
        </a:p>
      </dgm:t>
    </dgm:pt>
    <dgm:pt modelId="{6C2DBD2E-E4FD-4DD4-BF9C-367A5F6188F1}" type="pres">
      <dgm:prSet presAssocID="{0CF3752F-B51A-4E8B-A766-B12C3E2D7F16}" presName="hierRoot1" presStyleCnt="0"/>
      <dgm:spPr/>
    </dgm:pt>
    <dgm:pt modelId="{1DA658E4-B6CD-4D74-BCF0-6DA5F8363D76}" type="pres">
      <dgm:prSet presAssocID="{0CF3752F-B51A-4E8B-A766-B12C3E2D7F16}" presName="composite" presStyleCnt="0"/>
      <dgm:spPr/>
    </dgm:pt>
    <dgm:pt modelId="{2163D5A7-2B09-4264-B640-FD0F791F486A}" type="pres">
      <dgm:prSet presAssocID="{0CF3752F-B51A-4E8B-A766-B12C3E2D7F16}" presName="background" presStyleLbl="node0" presStyleIdx="0" presStyleCnt="1"/>
      <dgm:spPr/>
    </dgm:pt>
    <dgm:pt modelId="{89EFB17D-60D9-44C1-9441-4CED00E8AF0F}" type="pres">
      <dgm:prSet presAssocID="{0CF3752F-B51A-4E8B-A766-B12C3E2D7F16}" presName="text" presStyleLbl="fgAcc0" presStyleIdx="0" presStyleCnt="1">
        <dgm:presLayoutVars>
          <dgm:chPref val="3"/>
        </dgm:presLayoutVars>
      </dgm:prSet>
      <dgm:spPr/>
      <dgm:t>
        <a:bodyPr/>
        <a:lstStyle/>
        <a:p>
          <a:endParaRPr lang="ru-RU"/>
        </a:p>
      </dgm:t>
    </dgm:pt>
    <dgm:pt modelId="{31D0A69F-79EE-42EC-BEC0-52AD7861E3A0}" type="pres">
      <dgm:prSet presAssocID="{0CF3752F-B51A-4E8B-A766-B12C3E2D7F16}" presName="hierChild2" presStyleCnt="0"/>
      <dgm:spPr/>
    </dgm:pt>
    <dgm:pt modelId="{291AD38F-1D67-4F40-A901-F6C7642DF1FD}" type="pres">
      <dgm:prSet presAssocID="{7BE5052D-0A2B-4E2A-812E-A35330295694}" presName="Name10" presStyleLbl="parChTrans1D2" presStyleIdx="0" presStyleCnt="2"/>
      <dgm:spPr/>
      <dgm:t>
        <a:bodyPr/>
        <a:lstStyle/>
        <a:p>
          <a:endParaRPr lang="ru-RU"/>
        </a:p>
      </dgm:t>
    </dgm:pt>
    <dgm:pt modelId="{A6A91992-C229-4B00-A8C9-E4D393A219D4}" type="pres">
      <dgm:prSet presAssocID="{96D74C45-A377-492E-BA8A-BD17E2F861A9}" presName="hierRoot2" presStyleCnt="0"/>
      <dgm:spPr/>
    </dgm:pt>
    <dgm:pt modelId="{4CA8F0CC-B1D6-4DED-AF18-319443CC2806}" type="pres">
      <dgm:prSet presAssocID="{96D74C45-A377-492E-BA8A-BD17E2F861A9}" presName="composite2" presStyleCnt="0"/>
      <dgm:spPr/>
    </dgm:pt>
    <dgm:pt modelId="{F13F0A12-D62A-41BE-9974-4506F2F07EB5}" type="pres">
      <dgm:prSet presAssocID="{96D74C45-A377-492E-BA8A-BD17E2F861A9}" presName="background2" presStyleLbl="node2" presStyleIdx="0" presStyleCnt="2"/>
      <dgm:spPr/>
    </dgm:pt>
    <dgm:pt modelId="{4985EAFD-5D63-4798-A322-B2991F8D8D88}" type="pres">
      <dgm:prSet presAssocID="{96D74C45-A377-492E-BA8A-BD17E2F861A9}" presName="text2" presStyleLbl="fgAcc2" presStyleIdx="0" presStyleCnt="2" custScaleX="121926" custScaleY="102984">
        <dgm:presLayoutVars>
          <dgm:chPref val="3"/>
        </dgm:presLayoutVars>
      </dgm:prSet>
      <dgm:spPr/>
      <dgm:t>
        <a:bodyPr/>
        <a:lstStyle/>
        <a:p>
          <a:endParaRPr lang="ru-RU"/>
        </a:p>
      </dgm:t>
    </dgm:pt>
    <dgm:pt modelId="{891BAF11-B838-4C3C-8B73-478DD635B1A7}" type="pres">
      <dgm:prSet presAssocID="{96D74C45-A377-492E-BA8A-BD17E2F861A9}" presName="hierChild3" presStyleCnt="0"/>
      <dgm:spPr/>
    </dgm:pt>
    <dgm:pt modelId="{391990AB-F40D-4F3B-8FBC-358D078B192A}" type="pres">
      <dgm:prSet presAssocID="{1E22D91A-B935-436C-AF5C-4A0056A46EEB}" presName="Name17" presStyleLbl="parChTrans1D3" presStyleIdx="0" presStyleCnt="4"/>
      <dgm:spPr/>
      <dgm:t>
        <a:bodyPr/>
        <a:lstStyle/>
        <a:p>
          <a:endParaRPr lang="ru-RU"/>
        </a:p>
      </dgm:t>
    </dgm:pt>
    <dgm:pt modelId="{B578B5AE-5A99-4467-8942-20B851C95DF3}" type="pres">
      <dgm:prSet presAssocID="{23B35D74-B23A-404A-ABA6-64CD9BAB2A47}" presName="hierRoot3" presStyleCnt="0"/>
      <dgm:spPr/>
    </dgm:pt>
    <dgm:pt modelId="{D277543C-15BF-447E-95E1-C93468C06713}" type="pres">
      <dgm:prSet presAssocID="{23B35D74-B23A-404A-ABA6-64CD9BAB2A47}" presName="composite3" presStyleCnt="0"/>
      <dgm:spPr/>
    </dgm:pt>
    <dgm:pt modelId="{FA2069CD-726E-48DF-AFD2-A2E49F8F365A}" type="pres">
      <dgm:prSet presAssocID="{23B35D74-B23A-404A-ABA6-64CD9BAB2A47}" presName="background3" presStyleLbl="node3" presStyleIdx="0" presStyleCnt="4"/>
      <dgm:spPr/>
    </dgm:pt>
    <dgm:pt modelId="{7FA27402-3EDE-47A0-868A-12F77B5F2FAF}" type="pres">
      <dgm:prSet presAssocID="{23B35D74-B23A-404A-ABA6-64CD9BAB2A47}" presName="text3" presStyleLbl="fgAcc3" presStyleIdx="0" presStyleCnt="4" custScaleX="99279" custScaleY="121442">
        <dgm:presLayoutVars>
          <dgm:chPref val="3"/>
        </dgm:presLayoutVars>
      </dgm:prSet>
      <dgm:spPr/>
      <dgm:t>
        <a:bodyPr/>
        <a:lstStyle/>
        <a:p>
          <a:endParaRPr lang="ru-RU"/>
        </a:p>
      </dgm:t>
    </dgm:pt>
    <dgm:pt modelId="{895710B6-C7E8-4641-BCA1-A9AEAB963A33}" type="pres">
      <dgm:prSet presAssocID="{23B35D74-B23A-404A-ABA6-64CD9BAB2A47}" presName="hierChild4" presStyleCnt="0"/>
      <dgm:spPr/>
    </dgm:pt>
    <dgm:pt modelId="{6499E145-84F5-4D43-940A-42676D7CD3FB}" type="pres">
      <dgm:prSet presAssocID="{5D18694D-6F17-481B-BB42-794BEBAB1B8B}" presName="Name17" presStyleLbl="parChTrans1D3" presStyleIdx="1" presStyleCnt="4"/>
      <dgm:spPr/>
      <dgm:t>
        <a:bodyPr/>
        <a:lstStyle/>
        <a:p>
          <a:endParaRPr lang="ru-RU"/>
        </a:p>
      </dgm:t>
    </dgm:pt>
    <dgm:pt modelId="{04ABD89A-EAAF-4758-9B18-D4F228DA4EC8}" type="pres">
      <dgm:prSet presAssocID="{A83B6AA3-3238-427D-9E25-CF2D379D143E}" presName="hierRoot3" presStyleCnt="0"/>
      <dgm:spPr/>
    </dgm:pt>
    <dgm:pt modelId="{5AC57CDA-3515-4EA8-B69A-B5E568901A98}" type="pres">
      <dgm:prSet presAssocID="{A83B6AA3-3238-427D-9E25-CF2D379D143E}" presName="composite3" presStyleCnt="0"/>
      <dgm:spPr/>
    </dgm:pt>
    <dgm:pt modelId="{400EF1AB-20E1-4FAD-A165-ED700BC0B51F}" type="pres">
      <dgm:prSet presAssocID="{A83B6AA3-3238-427D-9E25-CF2D379D143E}" presName="background3" presStyleLbl="node3" presStyleIdx="1" presStyleCnt="4"/>
      <dgm:spPr/>
    </dgm:pt>
    <dgm:pt modelId="{E0E19DD8-4C62-4ABE-A0E3-6A4E592FDF68}" type="pres">
      <dgm:prSet presAssocID="{A83B6AA3-3238-427D-9E25-CF2D379D143E}" presName="text3" presStyleLbl="fgAcc3" presStyleIdx="1" presStyleCnt="4" custScaleY="124638">
        <dgm:presLayoutVars>
          <dgm:chPref val="3"/>
        </dgm:presLayoutVars>
      </dgm:prSet>
      <dgm:spPr/>
      <dgm:t>
        <a:bodyPr/>
        <a:lstStyle/>
        <a:p>
          <a:endParaRPr lang="ru-RU"/>
        </a:p>
      </dgm:t>
    </dgm:pt>
    <dgm:pt modelId="{0A21261B-8A0D-4871-80F5-7F81254E3E12}" type="pres">
      <dgm:prSet presAssocID="{A83B6AA3-3238-427D-9E25-CF2D379D143E}" presName="hierChild4" presStyleCnt="0"/>
      <dgm:spPr/>
    </dgm:pt>
    <dgm:pt modelId="{A48D0227-8168-4B39-81FA-1B5BDFB5E0AC}" type="pres">
      <dgm:prSet presAssocID="{1A740FFE-98D6-4713-A9B6-66926F32964D}" presName="Name10" presStyleLbl="parChTrans1D2" presStyleIdx="1" presStyleCnt="2"/>
      <dgm:spPr/>
      <dgm:t>
        <a:bodyPr/>
        <a:lstStyle/>
        <a:p>
          <a:endParaRPr lang="ru-RU"/>
        </a:p>
      </dgm:t>
    </dgm:pt>
    <dgm:pt modelId="{78D09323-D023-41AE-889B-EE750BAFB6C8}" type="pres">
      <dgm:prSet presAssocID="{220CD50E-2014-4872-AE76-111C47729862}" presName="hierRoot2" presStyleCnt="0"/>
      <dgm:spPr/>
    </dgm:pt>
    <dgm:pt modelId="{DED5FDB5-C79E-4EDB-AD07-96A91F6B62A7}" type="pres">
      <dgm:prSet presAssocID="{220CD50E-2014-4872-AE76-111C47729862}" presName="composite2" presStyleCnt="0"/>
      <dgm:spPr/>
    </dgm:pt>
    <dgm:pt modelId="{4745D0C6-008A-47B4-8B7F-4EBED8843244}" type="pres">
      <dgm:prSet presAssocID="{220CD50E-2014-4872-AE76-111C47729862}" presName="background2" presStyleLbl="node2" presStyleIdx="1" presStyleCnt="2"/>
      <dgm:spPr/>
    </dgm:pt>
    <dgm:pt modelId="{959652E9-9C52-4B9C-A681-24ED8525AF72}" type="pres">
      <dgm:prSet presAssocID="{220CD50E-2014-4872-AE76-111C47729862}" presName="text2" presStyleLbl="fgAcc2" presStyleIdx="1" presStyleCnt="2" custScaleX="140842">
        <dgm:presLayoutVars>
          <dgm:chPref val="3"/>
        </dgm:presLayoutVars>
      </dgm:prSet>
      <dgm:spPr/>
      <dgm:t>
        <a:bodyPr/>
        <a:lstStyle/>
        <a:p>
          <a:endParaRPr lang="ru-RU"/>
        </a:p>
      </dgm:t>
    </dgm:pt>
    <dgm:pt modelId="{A60C8D7C-08F3-4875-8F1E-F027BC67F611}" type="pres">
      <dgm:prSet presAssocID="{220CD50E-2014-4872-AE76-111C47729862}" presName="hierChild3" presStyleCnt="0"/>
      <dgm:spPr/>
    </dgm:pt>
    <dgm:pt modelId="{E1B3CEDE-DF43-42B7-9616-19ABAFF53E6C}" type="pres">
      <dgm:prSet presAssocID="{74245B57-1A78-409B-8195-5B32E0946A78}" presName="Name17" presStyleLbl="parChTrans1D3" presStyleIdx="2" presStyleCnt="4"/>
      <dgm:spPr/>
      <dgm:t>
        <a:bodyPr/>
        <a:lstStyle/>
        <a:p>
          <a:endParaRPr lang="ru-RU"/>
        </a:p>
      </dgm:t>
    </dgm:pt>
    <dgm:pt modelId="{D9083C48-1C7C-4226-9C6B-E4DD0F9BC69D}" type="pres">
      <dgm:prSet presAssocID="{AE52480D-D98C-45C7-9379-597FCA377D5E}" presName="hierRoot3" presStyleCnt="0"/>
      <dgm:spPr/>
    </dgm:pt>
    <dgm:pt modelId="{60260081-7820-4C24-8DD6-77985456AC69}" type="pres">
      <dgm:prSet presAssocID="{AE52480D-D98C-45C7-9379-597FCA377D5E}" presName="composite3" presStyleCnt="0"/>
      <dgm:spPr/>
    </dgm:pt>
    <dgm:pt modelId="{29A6AB02-6EF3-4ACA-A824-8A7390EB6421}" type="pres">
      <dgm:prSet presAssocID="{AE52480D-D98C-45C7-9379-597FCA377D5E}" presName="background3" presStyleLbl="node3" presStyleIdx="2" presStyleCnt="4"/>
      <dgm:spPr/>
    </dgm:pt>
    <dgm:pt modelId="{37B1E019-8FB9-4C3A-BCEA-D1536204051A}" type="pres">
      <dgm:prSet presAssocID="{AE52480D-D98C-45C7-9379-597FCA377D5E}" presName="text3" presStyleLbl="fgAcc3" presStyleIdx="2" presStyleCnt="4" custScaleX="98523" custScaleY="73134" custLinFactNeighborY="1352">
        <dgm:presLayoutVars>
          <dgm:chPref val="3"/>
        </dgm:presLayoutVars>
      </dgm:prSet>
      <dgm:spPr/>
      <dgm:t>
        <a:bodyPr/>
        <a:lstStyle/>
        <a:p>
          <a:endParaRPr lang="ru-RU"/>
        </a:p>
      </dgm:t>
    </dgm:pt>
    <dgm:pt modelId="{06154C6C-467F-47B8-8169-1977224304B3}" type="pres">
      <dgm:prSet presAssocID="{AE52480D-D98C-45C7-9379-597FCA377D5E}" presName="hierChild4" presStyleCnt="0"/>
      <dgm:spPr/>
    </dgm:pt>
    <dgm:pt modelId="{79CFF8A4-82D3-422A-A365-11A23AF02FF6}" type="pres">
      <dgm:prSet presAssocID="{09B05FBA-2523-4703-A999-1D36A764DD8A}" presName="Name17" presStyleLbl="parChTrans1D3" presStyleIdx="3" presStyleCnt="4"/>
      <dgm:spPr/>
      <dgm:t>
        <a:bodyPr/>
        <a:lstStyle/>
        <a:p>
          <a:endParaRPr lang="ru-RU"/>
        </a:p>
      </dgm:t>
    </dgm:pt>
    <dgm:pt modelId="{6F12003F-C8C7-4FB7-B1D3-DBE2352AA496}" type="pres">
      <dgm:prSet presAssocID="{77676ED9-7F55-4801-A643-941CC03BA4CD}" presName="hierRoot3" presStyleCnt="0"/>
      <dgm:spPr/>
    </dgm:pt>
    <dgm:pt modelId="{B229267C-94FC-4A80-9EC2-AB8DD7495155}" type="pres">
      <dgm:prSet presAssocID="{77676ED9-7F55-4801-A643-941CC03BA4CD}" presName="composite3" presStyleCnt="0"/>
      <dgm:spPr/>
    </dgm:pt>
    <dgm:pt modelId="{B2BEDE20-FC95-4A7F-BD89-8585416CF423}" type="pres">
      <dgm:prSet presAssocID="{77676ED9-7F55-4801-A643-941CC03BA4CD}" presName="background3" presStyleLbl="node3" presStyleIdx="3" presStyleCnt="4"/>
      <dgm:spPr/>
    </dgm:pt>
    <dgm:pt modelId="{E962E663-F980-48C4-AE9D-F5E208E20ADA}" type="pres">
      <dgm:prSet presAssocID="{77676ED9-7F55-4801-A643-941CC03BA4CD}" presName="text3" presStyleLbl="fgAcc3" presStyleIdx="3" presStyleCnt="4" custScaleX="76333" custScaleY="90941">
        <dgm:presLayoutVars>
          <dgm:chPref val="3"/>
        </dgm:presLayoutVars>
      </dgm:prSet>
      <dgm:spPr/>
      <dgm:t>
        <a:bodyPr/>
        <a:lstStyle/>
        <a:p>
          <a:endParaRPr lang="ru-RU"/>
        </a:p>
      </dgm:t>
    </dgm:pt>
    <dgm:pt modelId="{73532DF7-E6D9-43F6-B2B4-2155EEA78ADE}" type="pres">
      <dgm:prSet presAssocID="{77676ED9-7F55-4801-A643-941CC03BA4CD}" presName="hierChild4" presStyleCnt="0"/>
      <dgm:spPr/>
    </dgm:pt>
  </dgm:ptLst>
  <dgm:cxnLst>
    <dgm:cxn modelId="{2E727F5B-0F89-43DC-ABD1-29930BE14873}" srcId="{96D74C45-A377-492E-BA8A-BD17E2F861A9}" destId="{A83B6AA3-3238-427D-9E25-CF2D379D143E}" srcOrd="1" destOrd="0" parTransId="{5D18694D-6F17-481B-BB42-794BEBAB1B8B}" sibTransId="{FADE835B-9EF8-4DEC-91E6-69007A0F5F5F}"/>
    <dgm:cxn modelId="{72BE3BB3-9A42-4C6B-8FB0-0270F998843B}" type="presOf" srcId="{23B35D74-B23A-404A-ABA6-64CD9BAB2A47}" destId="{7FA27402-3EDE-47A0-868A-12F77B5F2FAF}" srcOrd="0" destOrd="0" presId="urn:microsoft.com/office/officeart/2005/8/layout/hierarchy1"/>
    <dgm:cxn modelId="{1F1A3633-FBE1-4C5A-A990-B3760484724F}" type="presOf" srcId="{5D18694D-6F17-481B-BB42-794BEBAB1B8B}" destId="{6499E145-84F5-4D43-940A-42676D7CD3FB}" srcOrd="0" destOrd="0" presId="urn:microsoft.com/office/officeart/2005/8/layout/hierarchy1"/>
    <dgm:cxn modelId="{B2D10FA0-F8E2-442A-B574-3A16595D6F2D}" srcId="{0CF3752F-B51A-4E8B-A766-B12C3E2D7F16}" destId="{220CD50E-2014-4872-AE76-111C47729862}" srcOrd="1" destOrd="0" parTransId="{1A740FFE-98D6-4713-A9B6-66926F32964D}" sibTransId="{AB928F86-783A-4F09-BD7A-FCDAEA684391}"/>
    <dgm:cxn modelId="{9CC27AC7-2287-401B-A2B1-CC78E51E0E4E}" type="presOf" srcId="{96D74C45-A377-492E-BA8A-BD17E2F861A9}" destId="{4985EAFD-5D63-4798-A322-B2991F8D8D88}" srcOrd="0" destOrd="0" presId="urn:microsoft.com/office/officeart/2005/8/layout/hierarchy1"/>
    <dgm:cxn modelId="{582D6A39-5DE6-4630-A34F-53459ADC1B43}" type="presOf" srcId="{0CF3752F-B51A-4E8B-A766-B12C3E2D7F16}" destId="{89EFB17D-60D9-44C1-9441-4CED00E8AF0F}" srcOrd="0" destOrd="0" presId="urn:microsoft.com/office/officeart/2005/8/layout/hierarchy1"/>
    <dgm:cxn modelId="{747D392B-2FB9-4484-AEDF-1E7A58FB34B7}" type="presOf" srcId="{1A740FFE-98D6-4713-A9B6-66926F32964D}" destId="{A48D0227-8168-4B39-81FA-1B5BDFB5E0AC}" srcOrd="0" destOrd="0" presId="urn:microsoft.com/office/officeart/2005/8/layout/hierarchy1"/>
    <dgm:cxn modelId="{2F856FBC-7FA1-42B5-892B-162BFA94C31D}" type="presOf" srcId="{AE52480D-D98C-45C7-9379-597FCA377D5E}" destId="{37B1E019-8FB9-4C3A-BCEA-D1536204051A}" srcOrd="0" destOrd="0" presId="urn:microsoft.com/office/officeart/2005/8/layout/hierarchy1"/>
    <dgm:cxn modelId="{0726D314-1A82-4C9F-8BA8-B66FCECBBB67}" srcId="{220CD50E-2014-4872-AE76-111C47729862}" destId="{AE52480D-D98C-45C7-9379-597FCA377D5E}" srcOrd="0" destOrd="0" parTransId="{74245B57-1A78-409B-8195-5B32E0946A78}" sibTransId="{D03DC99B-D4BD-4E43-B0E8-581984306073}"/>
    <dgm:cxn modelId="{CE0FA117-B5B6-4460-87AB-459130359D1C}" type="presOf" srcId="{220CD50E-2014-4872-AE76-111C47729862}" destId="{959652E9-9C52-4B9C-A681-24ED8525AF72}" srcOrd="0" destOrd="0" presId="urn:microsoft.com/office/officeart/2005/8/layout/hierarchy1"/>
    <dgm:cxn modelId="{F904155A-BEC7-4962-BBB6-8052A196A019}" type="presOf" srcId="{7BE5052D-0A2B-4E2A-812E-A35330295694}" destId="{291AD38F-1D67-4F40-A901-F6C7642DF1FD}" srcOrd="0" destOrd="0" presId="urn:microsoft.com/office/officeart/2005/8/layout/hierarchy1"/>
    <dgm:cxn modelId="{8C6856B6-9024-441D-992F-4D5501B27942}" srcId="{59F174E9-D35F-4128-8611-24D1F0A40AD0}" destId="{0CF3752F-B51A-4E8B-A766-B12C3E2D7F16}" srcOrd="0" destOrd="0" parTransId="{25B5D65B-7EEE-4A33-973C-D8F3B7F014EA}" sibTransId="{8708D73C-BAE4-4385-ADAE-3E6429DC8356}"/>
    <dgm:cxn modelId="{A5B7F905-1E2E-4BE3-B46D-180F06308A7A}" type="presOf" srcId="{74245B57-1A78-409B-8195-5B32E0946A78}" destId="{E1B3CEDE-DF43-42B7-9616-19ABAFF53E6C}" srcOrd="0" destOrd="0" presId="urn:microsoft.com/office/officeart/2005/8/layout/hierarchy1"/>
    <dgm:cxn modelId="{510ED41B-7D75-4897-A8D5-CE4E0F753902}" srcId="{220CD50E-2014-4872-AE76-111C47729862}" destId="{77676ED9-7F55-4801-A643-941CC03BA4CD}" srcOrd="1" destOrd="0" parTransId="{09B05FBA-2523-4703-A999-1D36A764DD8A}" sibTransId="{6B0D4DD8-074B-4808-A930-06924FA4A6D5}"/>
    <dgm:cxn modelId="{081CC741-0D80-4BC8-A99D-25345419F0BC}" type="presOf" srcId="{1E22D91A-B935-436C-AF5C-4A0056A46EEB}" destId="{391990AB-F40D-4F3B-8FBC-358D078B192A}" srcOrd="0" destOrd="0" presId="urn:microsoft.com/office/officeart/2005/8/layout/hierarchy1"/>
    <dgm:cxn modelId="{A7538092-F192-484B-B6B6-7C2F4D0357F5}" type="presOf" srcId="{09B05FBA-2523-4703-A999-1D36A764DD8A}" destId="{79CFF8A4-82D3-422A-A365-11A23AF02FF6}" srcOrd="0" destOrd="0" presId="urn:microsoft.com/office/officeart/2005/8/layout/hierarchy1"/>
    <dgm:cxn modelId="{5064E163-851D-4D99-94C2-B567D52A3A16}" type="presOf" srcId="{A83B6AA3-3238-427D-9E25-CF2D379D143E}" destId="{E0E19DD8-4C62-4ABE-A0E3-6A4E592FDF68}" srcOrd="0" destOrd="0" presId="urn:microsoft.com/office/officeart/2005/8/layout/hierarchy1"/>
    <dgm:cxn modelId="{EDF68F41-6C18-4CE1-9250-27B6970401A7}" srcId="{0CF3752F-B51A-4E8B-A766-B12C3E2D7F16}" destId="{96D74C45-A377-492E-BA8A-BD17E2F861A9}" srcOrd="0" destOrd="0" parTransId="{7BE5052D-0A2B-4E2A-812E-A35330295694}" sibTransId="{7C4F2E16-BC7D-406E-ACA2-9F8C984BF8C5}"/>
    <dgm:cxn modelId="{16DBC5D5-7BAF-4973-B3C9-332ED4AEE73C}" type="presOf" srcId="{77676ED9-7F55-4801-A643-941CC03BA4CD}" destId="{E962E663-F980-48C4-AE9D-F5E208E20ADA}" srcOrd="0" destOrd="0" presId="urn:microsoft.com/office/officeart/2005/8/layout/hierarchy1"/>
    <dgm:cxn modelId="{AC7655FD-E486-45AF-A51C-EFF896992D15}" type="presOf" srcId="{59F174E9-D35F-4128-8611-24D1F0A40AD0}" destId="{80695F7B-77DB-4B02-AFE9-F32F8B107FE7}" srcOrd="0" destOrd="0" presId="urn:microsoft.com/office/officeart/2005/8/layout/hierarchy1"/>
    <dgm:cxn modelId="{46891874-F7EF-47B9-BB36-9D4EA67C6F0E}" srcId="{96D74C45-A377-492E-BA8A-BD17E2F861A9}" destId="{23B35D74-B23A-404A-ABA6-64CD9BAB2A47}" srcOrd="0" destOrd="0" parTransId="{1E22D91A-B935-436C-AF5C-4A0056A46EEB}" sibTransId="{A5896836-3AF8-4B4E-B743-FD0E32F2AC8C}"/>
    <dgm:cxn modelId="{0CA62150-2852-4690-BB03-60B0EEC2F98A}" type="presParOf" srcId="{80695F7B-77DB-4B02-AFE9-F32F8B107FE7}" destId="{6C2DBD2E-E4FD-4DD4-BF9C-367A5F6188F1}" srcOrd="0" destOrd="0" presId="urn:microsoft.com/office/officeart/2005/8/layout/hierarchy1"/>
    <dgm:cxn modelId="{45472B88-A8B1-47E7-8CED-A9B9B2A3B448}" type="presParOf" srcId="{6C2DBD2E-E4FD-4DD4-BF9C-367A5F6188F1}" destId="{1DA658E4-B6CD-4D74-BCF0-6DA5F8363D76}" srcOrd="0" destOrd="0" presId="urn:microsoft.com/office/officeart/2005/8/layout/hierarchy1"/>
    <dgm:cxn modelId="{444B8237-D4BB-42BD-9BA8-988E60AF70DA}" type="presParOf" srcId="{1DA658E4-B6CD-4D74-BCF0-6DA5F8363D76}" destId="{2163D5A7-2B09-4264-B640-FD0F791F486A}" srcOrd="0" destOrd="0" presId="urn:microsoft.com/office/officeart/2005/8/layout/hierarchy1"/>
    <dgm:cxn modelId="{2934C806-490D-4CC1-80A9-401A4C3E0471}" type="presParOf" srcId="{1DA658E4-B6CD-4D74-BCF0-6DA5F8363D76}" destId="{89EFB17D-60D9-44C1-9441-4CED00E8AF0F}" srcOrd="1" destOrd="0" presId="urn:microsoft.com/office/officeart/2005/8/layout/hierarchy1"/>
    <dgm:cxn modelId="{EB7F5A0B-49E0-4049-AF9B-B3376FB58096}" type="presParOf" srcId="{6C2DBD2E-E4FD-4DD4-BF9C-367A5F6188F1}" destId="{31D0A69F-79EE-42EC-BEC0-52AD7861E3A0}" srcOrd="1" destOrd="0" presId="urn:microsoft.com/office/officeart/2005/8/layout/hierarchy1"/>
    <dgm:cxn modelId="{752BCCFC-5180-434E-8486-6BE88DFDA451}" type="presParOf" srcId="{31D0A69F-79EE-42EC-BEC0-52AD7861E3A0}" destId="{291AD38F-1D67-4F40-A901-F6C7642DF1FD}" srcOrd="0" destOrd="0" presId="urn:microsoft.com/office/officeart/2005/8/layout/hierarchy1"/>
    <dgm:cxn modelId="{5DD1A768-222F-4234-8444-D930F359B84E}" type="presParOf" srcId="{31D0A69F-79EE-42EC-BEC0-52AD7861E3A0}" destId="{A6A91992-C229-4B00-A8C9-E4D393A219D4}" srcOrd="1" destOrd="0" presId="urn:microsoft.com/office/officeart/2005/8/layout/hierarchy1"/>
    <dgm:cxn modelId="{7A3E4C48-3807-4701-9172-AB90E969CEE8}" type="presParOf" srcId="{A6A91992-C229-4B00-A8C9-E4D393A219D4}" destId="{4CA8F0CC-B1D6-4DED-AF18-319443CC2806}" srcOrd="0" destOrd="0" presId="urn:microsoft.com/office/officeart/2005/8/layout/hierarchy1"/>
    <dgm:cxn modelId="{CC7A842F-79A6-46FC-BC67-5ECBF5818C3C}" type="presParOf" srcId="{4CA8F0CC-B1D6-4DED-AF18-319443CC2806}" destId="{F13F0A12-D62A-41BE-9974-4506F2F07EB5}" srcOrd="0" destOrd="0" presId="urn:microsoft.com/office/officeart/2005/8/layout/hierarchy1"/>
    <dgm:cxn modelId="{D96D9A26-E0D9-4C95-A11E-6E519B45ECB7}" type="presParOf" srcId="{4CA8F0CC-B1D6-4DED-AF18-319443CC2806}" destId="{4985EAFD-5D63-4798-A322-B2991F8D8D88}" srcOrd="1" destOrd="0" presId="urn:microsoft.com/office/officeart/2005/8/layout/hierarchy1"/>
    <dgm:cxn modelId="{FBB674A4-BC67-42E3-BFD3-F45EF638858B}" type="presParOf" srcId="{A6A91992-C229-4B00-A8C9-E4D393A219D4}" destId="{891BAF11-B838-4C3C-8B73-478DD635B1A7}" srcOrd="1" destOrd="0" presId="urn:microsoft.com/office/officeart/2005/8/layout/hierarchy1"/>
    <dgm:cxn modelId="{F198F5B1-9FAA-4E4F-B593-44D9D88CF4A6}" type="presParOf" srcId="{891BAF11-B838-4C3C-8B73-478DD635B1A7}" destId="{391990AB-F40D-4F3B-8FBC-358D078B192A}" srcOrd="0" destOrd="0" presId="urn:microsoft.com/office/officeart/2005/8/layout/hierarchy1"/>
    <dgm:cxn modelId="{A8B2AEB0-E373-43E3-84F8-3078FE56EF0C}" type="presParOf" srcId="{891BAF11-B838-4C3C-8B73-478DD635B1A7}" destId="{B578B5AE-5A99-4467-8942-20B851C95DF3}" srcOrd="1" destOrd="0" presId="urn:microsoft.com/office/officeart/2005/8/layout/hierarchy1"/>
    <dgm:cxn modelId="{9EB3084A-12BD-4669-B195-4C283D4A6440}" type="presParOf" srcId="{B578B5AE-5A99-4467-8942-20B851C95DF3}" destId="{D277543C-15BF-447E-95E1-C93468C06713}" srcOrd="0" destOrd="0" presId="urn:microsoft.com/office/officeart/2005/8/layout/hierarchy1"/>
    <dgm:cxn modelId="{4C30389D-DE6A-4E0D-AE4E-F88E699C8613}" type="presParOf" srcId="{D277543C-15BF-447E-95E1-C93468C06713}" destId="{FA2069CD-726E-48DF-AFD2-A2E49F8F365A}" srcOrd="0" destOrd="0" presId="urn:microsoft.com/office/officeart/2005/8/layout/hierarchy1"/>
    <dgm:cxn modelId="{D76EE065-C1FF-42FB-AF54-9F2178712963}" type="presParOf" srcId="{D277543C-15BF-447E-95E1-C93468C06713}" destId="{7FA27402-3EDE-47A0-868A-12F77B5F2FAF}" srcOrd="1" destOrd="0" presId="urn:microsoft.com/office/officeart/2005/8/layout/hierarchy1"/>
    <dgm:cxn modelId="{9CE8E79C-48D3-44F5-BD5C-7FD703B470B5}" type="presParOf" srcId="{B578B5AE-5A99-4467-8942-20B851C95DF3}" destId="{895710B6-C7E8-4641-BCA1-A9AEAB963A33}" srcOrd="1" destOrd="0" presId="urn:microsoft.com/office/officeart/2005/8/layout/hierarchy1"/>
    <dgm:cxn modelId="{F3408A6E-CF94-4295-B832-D8814D403C35}" type="presParOf" srcId="{891BAF11-B838-4C3C-8B73-478DD635B1A7}" destId="{6499E145-84F5-4D43-940A-42676D7CD3FB}" srcOrd="2" destOrd="0" presId="urn:microsoft.com/office/officeart/2005/8/layout/hierarchy1"/>
    <dgm:cxn modelId="{291549A0-C9E3-42D7-A49A-886F118108E2}" type="presParOf" srcId="{891BAF11-B838-4C3C-8B73-478DD635B1A7}" destId="{04ABD89A-EAAF-4758-9B18-D4F228DA4EC8}" srcOrd="3" destOrd="0" presId="urn:microsoft.com/office/officeart/2005/8/layout/hierarchy1"/>
    <dgm:cxn modelId="{3BF09733-9173-432F-849A-240E79C67033}" type="presParOf" srcId="{04ABD89A-EAAF-4758-9B18-D4F228DA4EC8}" destId="{5AC57CDA-3515-4EA8-B69A-B5E568901A98}" srcOrd="0" destOrd="0" presId="urn:microsoft.com/office/officeart/2005/8/layout/hierarchy1"/>
    <dgm:cxn modelId="{C4497257-5DC6-4A40-999D-53A249FA9F0F}" type="presParOf" srcId="{5AC57CDA-3515-4EA8-B69A-B5E568901A98}" destId="{400EF1AB-20E1-4FAD-A165-ED700BC0B51F}" srcOrd="0" destOrd="0" presId="urn:microsoft.com/office/officeart/2005/8/layout/hierarchy1"/>
    <dgm:cxn modelId="{C50AD6EF-DBAE-4167-98F4-7EC4F5AB08D5}" type="presParOf" srcId="{5AC57CDA-3515-4EA8-B69A-B5E568901A98}" destId="{E0E19DD8-4C62-4ABE-A0E3-6A4E592FDF68}" srcOrd="1" destOrd="0" presId="urn:microsoft.com/office/officeart/2005/8/layout/hierarchy1"/>
    <dgm:cxn modelId="{3119CCAB-C50D-4EFE-9379-33FF819BE3F8}" type="presParOf" srcId="{04ABD89A-EAAF-4758-9B18-D4F228DA4EC8}" destId="{0A21261B-8A0D-4871-80F5-7F81254E3E12}" srcOrd="1" destOrd="0" presId="urn:microsoft.com/office/officeart/2005/8/layout/hierarchy1"/>
    <dgm:cxn modelId="{50DB23F0-C457-4578-8528-B685D3687C39}" type="presParOf" srcId="{31D0A69F-79EE-42EC-BEC0-52AD7861E3A0}" destId="{A48D0227-8168-4B39-81FA-1B5BDFB5E0AC}" srcOrd="2" destOrd="0" presId="urn:microsoft.com/office/officeart/2005/8/layout/hierarchy1"/>
    <dgm:cxn modelId="{A0997C64-813F-4099-B469-F1EE892E7890}" type="presParOf" srcId="{31D0A69F-79EE-42EC-BEC0-52AD7861E3A0}" destId="{78D09323-D023-41AE-889B-EE750BAFB6C8}" srcOrd="3" destOrd="0" presId="urn:microsoft.com/office/officeart/2005/8/layout/hierarchy1"/>
    <dgm:cxn modelId="{E8DEB736-7883-4829-B9B9-DAC62F921463}" type="presParOf" srcId="{78D09323-D023-41AE-889B-EE750BAFB6C8}" destId="{DED5FDB5-C79E-4EDB-AD07-96A91F6B62A7}" srcOrd="0" destOrd="0" presId="urn:microsoft.com/office/officeart/2005/8/layout/hierarchy1"/>
    <dgm:cxn modelId="{8566CD8D-7D09-4F5D-A2F7-C1E2E47E27D2}" type="presParOf" srcId="{DED5FDB5-C79E-4EDB-AD07-96A91F6B62A7}" destId="{4745D0C6-008A-47B4-8B7F-4EBED8843244}" srcOrd="0" destOrd="0" presId="urn:microsoft.com/office/officeart/2005/8/layout/hierarchy1"/>
    <dgm:cxn modelId="{8523DAD1-1625-4CE9-85B6-6461CE330C41}" type="presParOf" srcId="{DED5FDB5-C79E-4EDB-AD07-96A91F6B62A7}" destId="{959652E9-9C52-4B9C-A681-24ED8525AF72}" srcOrd="1" destOrd="0" presId="urn:microsoft.com/office/officeart/2005/8/layout/hierarchy1"/>
    <dgm:cxn modelId="{8BC6BD45-501E-476A-B0D3-A4E5C7CC2B0C}" type="presParOf" srcId="{78D09323-D023-41AE-889B-EE750BAFB6C8}" destId="{A60C8D7C-08F3-4875-8F1E-F027BC67F611}" srcOrd="1" destOrd="0" presId="urn:microsoft.com/office/officeart/2005/8/layout/hierarchy1"/>
    <dgm:cxn modelId="{F8B60F39-E1F9-4870-B8A3-4388F3655CB0}" type="presParOf" srcId="{A60C8D7C-08F3-4875-8F1E-F027BC67F611}" destId="{E1B3CEDE-DF43-42B7-9616-19ABAFF53E6C}" srcOrd="0" destOrd="0" presId="urn:microsoft.com/office/officeart/2005/8/layout/hierarchy1"/>
    <dgm:cxn modelId="{A3277356-EF3A-4BBB-9011-4AAB7A746A79}" type="presParOf" srcId="{A60C8D7C-08F3-4875-8F1E-F027BC67F611}" destId="{D9083C48-1C7C-4226-9C6B-E4DD0F9BC69D}" srcOrd="1" destOrd="0" presId="urn:microsoft.com/office/officeart/2005/8/layout/hierarchy1"/>
    <dgm:cxn modelId="{091613C2-529D-43A4-88C3-A7847E26F2D2}" type="presParOf" srcId="{D9083C48-1C7C-4226-9C6B-E4DD0F9BC69D}" destId="{60260081-7820-4C24-8DD6-77985456AC69}" srcOrd="0" destOrd="0" presId="urn:microsoft.com/office/officeart/2005/8/layout/hierarchy1"/>
    <dgm:cxn modelId="{7F471616-3C74-4E96-B0B2-D1DD453B712D}" type="presParOf" srcId="{60260081-7820-4C24-8DD6-77985456AC69}" destId="{29A6AB02-6EF3-4ACA-A824-8A7390EB6421}" srcOrd="0" destOrd="0" presId="urn:microsoft.com/office/officeart/2005/8/layout/hierarchy1"/>
    <dgm:cxn modelId="{210BDE66-88B7-4F97-B8C2-83B06DA4F0B1}" type="presParOf" srcId="{60260081-7820-4C24-8DD6-77985456AC69}" destId="{37B1E019-8FB9-4C3A-BCEA-D1536204051A}" srcOrd="1" destOrd="0" presId="urn:microsoft.com/office/officeart/2005/8/layout/hierarchy1"/>
    <dgm:cxn modelId="{0A498A88-A427-465C-87BA-D47D4FBF9BBB}" type="presParOf" srcId="{D9083C48-1C7C-4226-9C6B-E4DD0F9BC69D}" destId="{06154C6C-467F-47B8-8169-1977224304B3}" srcOrd="1" destOrd="0" presId="urn:microsoft.com/office/officeart/2005/8/layout/hierarchy1"/>
    <dgm:cxn modelId="{FA6F92B9-22F9-4B15-A518-F9E35036AC38}" type="presParOf" srcId="{A60C8D7C-08F3-4875-8F1E-F027BC67F611}" destId="{79CFF8A4-82D3-422A-A365-11A23AF02FF6}" srcOrd="2" destOrd="0" presId="urn:microsoft.com/office/officeart/2005/8/layout/hierarchy1"/>
    <dgm:cxn modelId="{BE3BF0ED-2EF5-4EC6-A8EA-C117DDAB3350}" type="presParOf" srcId="{A60C8D7C-08F3-4875-8F1E-F027BC67F611}" destId="{6F12003F-C8C7-4FB7-B1D3-DBE2352AA496}" srcOrd="3" destOrd="0" presId="urn:microsoft.com/office/officeart/2005/8/layout/hierarchy1"/>
    <dgm:cxn modelId="{93B490AA-C610-4F1C-80A2-99128840C610}" type="presParOf" srcId="{6F12003F-C8C7-4FB7-B1D3-DBE2352AA496}" destId="{B229267C-94FC-4A80-9EC2-AB8DD7495155}" srcOrd="0" destOrd="0" presId="urn:microsoft.com/office/officeart/2005/8/layout/hierarchy1"/>
    <dgm:cxn modelId="{CA926D23-23B7-4CAD-8D46-79C0D8BA3F20}" type="presParOf" srcId="{B229267C-94FC-4A80-9EC2-AB8DD7495155}" destId="{B2BEDE20-FC95-4A7F-BD89-8585416CF423}" srcOrd="0" destOrd="0" presId="urn:microsoft.com/office/officeart/2005/8/layout/hierarchy1"/>
    <dgm:cxn modelId="{D8ACDB2C-ABBB-4303-8806-834A8C076AB2}" type="presParOf" srcId="{B229267C-94FC-4A80-9EC2-AB8DD7495155}" destId="{E962E663-F980-48C4-AE9D-F5E208E20ADA}" srcOrd="1" destOrd="0" presId="urn:microsoft.com/office/officeart/2005/8/layout/hierarchy1"/>
    <dgm:cxn modelId="{BC9D60BA-F064-4034-B4B3-82CCE6417C50}" type="presParOf" srcId="{6F12003F-C8C7-4FB7-B1D3-DBE2352AA496}" destId="{73532DF7-E6D9-43F6-B2B4-2155EEA78AD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A17385-7BC4-42C4-852F-9D24610760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4A47F806-62A1-41D1-B7A9-CBF0C9DCE5BD}">
      <dgm:prSet phldrT="[Текст]"/>
      <dgm:spPr/>
      <dgm:t>
        <a:bodyPr/>
        <a:lstStyle/>
        <a:p>
          <a:r>
            <a:rPr lang="ru-RU" dirty="0" smtClean="0"/>
            <a:t>По</a:t>
          </a:r>
          <a:r>
            <a:rPr lang="ru-RU" baseline="0" dirty="0" smtClean="0"/>
            <a:t> вине  сотрудника -единолично</a:t>
          </a:r>
          <a:endParaRPr lang="ru-RU" dirty="0"/>
        </a:p>
      </dgm:t>
    </dgm:pt>
    <dgm:pt modelId="{4FC4E013-D1AA-408F-B465-DA1430FCA197}" type="parTrans" cxnId="{069393BF-46AD-40BA-861F-CFB1BCAF3E9D}">
      <dgm:prSet/>
      <dgm:spPr/>
      <dgm:t>
        <a:bodyPr/>
        <a:lstStyle/>
        <a:p>
          <a:endParaRPr lang="ru-RU"/>
        </a:p>
      </dgm:t>
    </dgm:pt>
    <dgm:pt modelId="{58628576-B6FA-4D41-BCCB-8222AFB306DA}" type="sibTrans" cxnId="{069393BF-46AD-40BA-861F-CFB1BCAF3E9D}">
      <dgm:prSet/>
      <dgm:spPr/>
      <dgm:t>
        <a:bodyPr/>
        <a:lstStyle/>
        <a:p>
          <a:endParaRPr lang="ru-RU"/>
        </a:p>
      </dgm:t>
    </dgm:pt>
    <dgm:pt modelId="{6FE518DE-BFEF-4596-96F7-CB473DB06694}">
      <dgm:prSet phldrT="[Текст]"/>
      <dgm:spPr/>
      <dgm:t>
        <a:bodyPr/>
        <a:lstStyle/>
        <a:p>
          <a:endParaRPr lang="ru-RU" dirty="0"/>
        </a:p>
      </dgm:t>
    </dgm:pt>
    <dgm:pt modelId="{974FE4CA-5B6A-48DF-9F76-C0A8636EFD98}" type="parTrans" cxnId="{84E8901E-1206-41FD-8088-4B97DCF76ACB}">
      <dgm:prSet/>
      <dgm:spPr/>
      <dgm:t>
        <a:bodyPr/>
        <a:lstStyle/>
        <a:p>
          <a:endParaRPr lang="ru-RU"/>
        </a:p>
      </dgm:t>
    </dgm:pt>
    <dgm:pt modelId="{3B424230-068D-4A37-92DC-CF3C59F5DF7C}" type="sibTrans" cxnId="{84E8901E-1206-41FD-8088-4B97DCF76ACB}">
      <dgm:prSet/>
      <dgm:spPr/>
      <dgm:t>
        <a:bodyPr/>
        <a:lstStyle/>
        <a:p>
          <a:endParaRPr lang="ru-RU"/>
        </a:p>
      </dgm:t>
    </dgm:pt>
    <dgm:pt modelId="{0D2DED0C-45CA-4749-9C28-026F722CE185}">
      <dgm:prSet phldrT="[Текст]"/>
      <dgm:spPr/>
      <dgm:t>
        <a:bodyPr/>
        <a:lstStyle/>
        <a:p>
          <a:r>
            <a:rPr lang="ru-RU" dirty="0" smtClean="0"/>
            <a:t>Передозировка</a:t>
          </a:r>
          <a:endParaRPr lang="ru-RU" dirty="0"/>
        </a:p>
      </dgm:t>
    </dgm:pt>
    <dgm:pt modelId="{43FB5F3B-67C6-425C-8FA4-1680A7413903}" type="parTrans" cxnId="{E8DBFB1F-5F8D-4179-A05D-4582DA888C98}">
      <dgm:prSet/>
      <dgm:spPr/>
      <dgm:t>
        <a:bodyPr/>
        <a:lstStyle/>
        <a:p>
          <a:endParaRPr lang="ru-RU"/>
        </a:p>
      </dgm:t>
    </dgm:pt>
    <dgm:pt modelId="{E5F17C1C-55ED-444F-A780-3D497FF3DD49}" type="sibTrans" cxnId="{E8DBFB1F-5F8D-4179-A05D-4582DA888C98}">
      <dgm:prSet/>
      <dgm:spPr/>
      <dgm:t>
        <a:bodyPr/>
        <a:lstStyle/>
        <a:p>
          <a:endParaRPr lang="ru-RU"/>
        </a:p>
      </dgm:t>
    </dgm:pt>
    <dgm:pt modelId="{7520F934-916C-4899-9286-CA42887BFC5D}">
      <dgm:prSet phldrT="[Текст]"/>
      <dgm:spPr/>
      <dgm:t>
        <a:bodyPr/>
        <a:lstStyle/>
        <a:p>
          <a:r>
            <a:rPr lang="ru-RU" dirty="0" smtClean="0"/>
            <a:t>Организация процесса несколько участников  </a:t>
          </a:r>
          <a:endParaRPr lang="ru-RU" dirty="0"/>
        </a:p>
      </dgm:t>
    </dgm:pt>
    <dgm:pt modelId="{B1FD9E35-6C2A-4458-A2A9-217A5B3E8462}" type="parTrans" cxnId="{226DDE24-E208-4C9B-BFA6-4B8EFA7DA9E1}">
      <dgm:prSet/>
      <dgm:spPr/>
      <dgm:t>
        <a:bodyPr/>
        <a:lstStyle/>
        <a:p>
          <a:endParaRPr lang="ru-RU"/>
        </a:p>
      </dgm:t>
    </dgm:pt>
    <dgm:pt modelId="{0509EC5E-302E-46A4-80F8-C93D2D2BE441}" type="sibTrans" cxnId="{226DDE24-E208-4C9B-BFA6-4B8EFA7DA9E1}">
      <dgm:prSet/>
      <dgm:spPr/>
      <dgm:t>
        <a:bodyPr/>
        <a:lstStyle/>
        <a:p>
          <a:endParaRPr lang="ru-RU"/>
        </a:p>
      </dgm:t>
    </dgm:pt>
    <dgm:pt modelId="{ACCFAD0C-AF21-4696-A63C-29111CEF3323}">
      <dgm:prSet phldrT="[Текст]"/>
      <dgm:spPr/>
      <dgm:t>
        <a:bodyPr/>
        <a:lstStyle/>
        <a:p>
          <a:r>
            <a:rPr lang="ru-RU" dirty="0" smtClean="0"/>
            <a:t>Случаи смерти:</a:t>
          </a:r>
          <a:endParaRPr lang="ru-RU" dirty="0"/>
        </a:p>
      </dgm:t>
    </dgm:pt>
    <dgm:pt modelId="{3E155444-B004-46F4-9317-2A848AB08A23}" type="parTrans" cxnId="{F56B04B1-FF83-4766-8DBB-92ECDB1C71E3}">
      <dgm:prSet/>
      <dgm:spPr/>
      <dgm:t>
        <a:bodyPr/>
        <a:lstStyle/>
        <a:p>
          <a:endParaRPr lang="ru-RU"/>
        </a:p>
      </dgm:t>
    </dgm:pt>
    <dgm:pt modelId="{DEC9FE6A-765C-4460-BC42-95384BA78A97}" type="sibTrans" cxnId="{F56B04B1-FF83-4766-8DBB-92ECDB1C71E3}">
      <dgm:prSet/>
      <dgm:spPr/>
      <dgm:t>
        <a:bodyPr/>
        <a:lstStyle/>
        <a:p>
          <a:endParaRPr lang="ru-RU"/>
        </a:p>
      </dgm:t>
    </dgm:pt>
    <dgm:pt modelId="{E13AC526-B057-4DAD-997C-4CC166F8BC95}">
      <dgm:prSet phldrT="[Текст]"/>
      <dgm:spPr/>
      <dgm:t>
        <a:bodyPr/>
        <a:lstStyle/>
        <a:p>
          <a:r>
            <a:rPr lang="ru-RU" dirty="0" smtClean="0"/>
            <a:t>Во время наркоза и анестезии</a:t>
          </a:r>
          <a:endParaRPr lang="ru-RU" dirty="0"/>
        </a:p>
      </dgm:t>
    </dgm:pt>
    <dgm:pt modelId="{6FC84EBC-2F8C-4BAC-98DF-361DE0988C86}" type="parTrans" cxnId="{A32807BF-6AB6-4399-86F6-3D75995CA26B}">
      <dgm:prSet/>
      <dgm:spPr/>
      <dgm:t>
        <a:bodyPr/>
        <a:lstStyle/>
        <a:p>
          <a:endParaRPr lang="ru-RU"/>
        </a:p>
      </dgm:t>
    </dgm:pt>
    <dgm:pt modelId="{8A41AF8E-2B86-4FFF-BBB2-A667530CF760}" type="sibTrans" cxnId="{A32807BF-6AB6-4399-86F6-3D75995CA26B}">
      <dgm:prSet/>
      <dgm:spPr/>
      <dgm:t>
        <a:bodyPr/>
        <a:lstStyle/>
        <a:p>
          <a:endParaRPr lang="ru-RU"/>
        </a:p>
      </dgm:t>
    </dgm:pt>
    <dgm:pt modelId="{6EA6ADDA-8F93-416D-A184-C4FDAAC5F3BE}">
      <dgm:prSet phldrT="[Текст]"/>
      <dgm:spPr/>
      <dgm:t>
        <a:bodyPr/>
        <a:lstStyle/>
        <a:p>
          <a:r>
            <a:rPr lang="ru-RU" dirty="0" smtClean="0"/>
            <a:t>Нарушение требований безопасности МП</a:t>
          </a:r>
          <a:endParaRPr lang="ru-RU" dirty="0"/>
        </a:p>
      </dgm:t>
    </dgm:pt>
    <dgm:pt modelId="{0C46FB6E-BB28-415A-A1F7-4D08031AEF3A}" type="parTrans" cxnId="{1A185F81-DDAE-4E6B-A3A1-B1C722CAC058}">
      <dgm:prSet/>
      <dgm:spPr/>
      <dgm:t>
        <a:bodyPr/>
        <a:lstStyle/>
        <a:p>
          <a:endParaRPr lang="ru-RU"/>
        </a:p>
      </dgm:t>
    </dgm:pt>
    <dgm:pt modelId="{B5393FEA-4B82-4353-98DE-6A8C27C8954C}" type="sibTrans" cxnId="{1A185F81-DDAE-4E6B-A3A1-B1C722CAC058}">
      <dgm:prSet/>
      <dgm:spPr/>
      <dgm:t>
        <a:bodyPr/>
        <a:lstStyle/>
        <a:p>
          <a:endParaRPr lang="ru-RU"/>
        </a:p>
      </dgm:t>
    </dgm:pt>
    <dgm:pt modelId="{140286AA-5B09-4D87-BF6F-30F4E724801A}">
      <dgm:prSet phldrT="[Текст]"/>
      <dgm:spPr/>
      <dgm:t>
        <a:bodyPr/>
        <a:lstStyle/>
        <a:p>
          <a:r>
            <a:rPr lang="ru-RU" dirty="0" smtClean="0"/>
            <a:t>Случаи осложнений: от  применения некачественных ЛС и изделий медицинского назначения</a:t>
          </a:r>
          <a:endParaRPr lang="ru-RU" dirty="0"/>
        </a:p>
      </dgm:t>
    </dgm:pt>
    <dgm:pt modelId="{8FC691BC-8D20-4C8A-9900-1B7CC8801352}" type="parTrans" cxnId="{1C5620A1-6537-4C8F-9D47-2A1169F4F2ED}">
      <dgm:prSet/>
      <dgm:spPr/>
      <dgm:t>
        <a:bodyPr/>
        <a:lstStyle/>
        <a:p>
          <a:endParaRPr lang="ru-RU"/>
        </a:p>
      </dgm:t>
    </dgm:pt>
    <dgm:pt modelId="{191C8A0E-AA7A-4936-869B-7E14FF88AFE8}" type="sibTrans" cxnId="{1C5620A1-6537-4C8F-9D47-2A1169F4F2ED}">
      <dgm:prSet/>
      <dgm:spPr/>
      <dgm:t>
        <a:bodyPr/>
        <a:lstStyle/>
        <a:p>
          <a:endParaRPr lang="ru-RU"/>
        </a:p>
      </dgm:t>
    </dgm:pt>
    <dgm:pt modelId="{A22CBF6B-4874-4BB2-8B0B-8E82A694E2FA}">
      <dgm:prSet phldrT="[Текст]"/>
      <dgm:spPr/>
      <dgm:t>
        <a:bodyPr/>
        <a:lstStyle/>
        <a:p>
          <a:r>
            <a:rPr lang="ru-RU" dirty="0" smtClean="0"/>
            <a:t>Неправильное назначения ЛС</a:t>
          </a:r>
          <a:endParaRPr lang="ru-RU" dirty="0"/>
        </a:p>
      </dgm:t>
    </dgm:pt>
    <dgm:pt modelId="{140A4719-02A6-44FF-B4ED-8EBA3F5FC8F7}" type="parTrans" cxnId="{52AC5FC2-DC59-41D3-84A0-ED92398CA7AD}">
      <dgm:prSet/>
      <dgm:spPr/>
      <dgm:t>
        <a:bodyPr/>
        <a:lstStyle/>
        <a:p>
          <a:endParaRPr lang="ru-RU"/>
        </a:p>
      </dgm:t>
    </dgm:pt>
    <dgm:pt modelId="{74DE0989-89FE-4682-950D-23F2FD4F1EB7}" type="sibTrans" cxnId="{52AC5FC2-DC59-41D3-84A0-ED92398CA7AD}">
      <dgm:prSet/>
      <dgm:spPr/>
      <dgm:t>
        <a:bodyPr/>
        <a:lstStyle/>
        <a:p>
          <a:endParaRPr lang="ru-RU"/>
        </a:p>
      </dgm:t>
    </dgm:pt>
    <dgm:pt modelId="{2A5EEF5E-2313-4E92-8B95-CFE9579D46D6}">
      <dgm:prSet phldrT="[Текст]"/>
      <dgm:spPr/>
      <dgm:t>
        <a:bodyPr/>
        <a:lstStyle/>
        <a:p>
          <a:r>
            <a:rPr lang="ru-RU" dirty="0" smtClean="0"/>
            <a:t>Непрофессиональное выполнение диагностического или лечебного мероприятия </a:t>
          </a:r>
          <a:endParaRPr lang="ru-RU" dirty="0"/>
        </a:p>
      </dgm:t>
    </dgm:pt>
    <dgm:pt modelId="{E5FB6C1C-4BC2-4399-9EB0-F9059CAFCA75}" type="parTrans" cxnId="{FD87F48F-6CC5-4C40-BE78-F6BD190E1798}">
      <dgm:prSet/>
      <dgm:spPr/>
      <dgm:t>
        <a:bodyPr/>
        <a:lstStyle/>
        <a:p>
          <a:endParaRPr lang="ru-RU"/>
        </a:p>
      </dgm:t>
    </dgm:pt>
    <dgm:pt modelId="{09888615-587F-4E27-BB5B-8AD37267B823}" type="sibTrans" cxnId="{FD87F48F-6CC5-4C40-BE78-F6BD190E1798}">
      <dgm:prSet/>
      <dgm:spPr/>
      <dgm:t>
        <a:bodyPr/>
        <a:lstStyle/>
        <a:p>
          <a:endParaRPr lang="ru-RU"/>
        </a:p>
      </dgm:t>
    </dgm:pt>
    <dgm:pt modelId="{9C94E14A-77BA-4E22-AB16-B1D86379F8FE}">
      <dgm:prSet phldrT="[Текст]"/>
      <dgm:spPr/>
      <dgm:t>
        <a:bodyPr/>
        <a:lstStyle/>
        <a:p>
          <a:r>
            <a:rPr lang="ru-RU" dirty="0" smtClean="0"/>
            <a:t>От анафилактического шока</a:t>
          </a:r>
          <a:endParaRPr lang="ru-RU" dirty="0"/>
        </a:p>
      </dgm:t>
    </dgm:pt>
    <dgm:pt modelId="{44F15D9C-B233-412F-9AC3-C1D239AFF74D}" type="parTrans" cxnId="{8079E733-B022-431A-97FF-105547CEFBE2}">
      <dgm:prSet/>
      <dgm:spPr/>
      <dgm:t>
        <a:bodyPr/>
        <a:lstStyle/>
        <a:p>
          <a:endParaRPr lang="ru-RU"/>
        </a:p>
      </dgm:t>
    </dgm:pt>
    <dgm:pt modelId="{7CE95064-1730-43EA-9637-2076E0D6FFF3}" type="sibTrans" cxnId="{8079E733-B022-431A-97FF-105547CEFBE2}">
      <dgm:prSet/>
      <dgm:spPr/>
      <dgm:t>
        <a:bodyPr/>
        <a:lstStyle/>
        <a:p>
          <a:endParaRPr lang="ru-RU"/>
        </a:p>
      </dgm:t>
    </dgm:pt>
    <dgm:pt modelId="{73425A6A-AB00-407E-8610-35FD00948CE8}">
      <dgm:prSet phldrT="[Текст]"/>
      <dgm:spPr/>
      <dgm:t>
        <a:bodyPr/>
        <a:lstStyle/>
        <a:p>
          <a:r>
            <a:rPr lang="ru-RU" dirty="0" smtClean="0"/>
            <a:t>В результате профилактических мероприятий</a:t>
          </a:r>
          <a:endParaRPr lang="ru-RU" dirty="0"/>
        </a:p>
      </dgm:t>
    </dgm:pt>
    <dgm:pt modelId="{E9F77E0D-0958-4391-AECA-B5F8C3481EC7}" type="parTrans" cxnId="{504DF15A-63C3-43E6-86E0-735645107790}">
      <dgm:prSet/>
      <dgm:spPr/>
      <dgm:t>
        <a:bodyPr/>
        <a:lstStyle/>
        <a:p>
          <a:endParaRPr lang="ru-RU"/>
        </a:p>
      </dgm:t>
    </dgm:pt>
    <dgm:pt modelId="{982B4771-8AB0-41AB-979D-099EC0A48879}" type="sibTrans" cxnId="{504DF15A-63C3-43E6-86E0-735645107790}">
      <dgm:prSet/>
      <dgm:spPr/>
      <dgm:t>
        <a:bodyPr/>
        <a:lstStyle/>
        <a:p>
          <a:endParaRPr lang="ru-RU"/>
        </a:p>
      </dgm:t>
    </dgm:pt>
    <dgm:pt modelId="{ADEA988E-BD02-444D-8A45-38302F9C1F27}">
      <dgm:prSet phldrT="[Текст]"/>
      <dgm:spPr/>
      <dgm:t>
        <a:bodyPr/>
        <a:lstStyle/>
        <a:p>
          <a:r>
            <a:rPr lang="ru-RU" dirty="0" smtClean="0"/>
            <a:t>В результате косметических мероприятий</a:t>
          </a:r>
          <a:endParaRPr lang="ru-RU" dirty="0"/>
        </a:p>
      </dgm:t>
    </dgm:pt>
    <dgm:pt modelId="{9DF15378-9FB5-48C6-9DFB-1759F587CF3A}" type="parTrans" cxnId="{C9A4C98D-CA84-454E-9103-F374759E70D6}">
      <dgm:prSet/>
      <dgm:spPr/>
      <dgm:t>
        <a:bodyPr/>
        <a:lstStyle/>
        <a:p>
          <a:endParaRPr lang="ru-RU"/>
        </a:p>
      </dgm:t>
    </dgm:pt>
    <dgm:pt modelId="{343B194B-5700-4969-958E-2E4C32E960E8}" type="sibTrans" cxnId="{C9A4C98D-CA84-454E-9103-F374759E70D6}">
      <dgm:prSet/>
      <dgm:spPr/>
      <dgm:t>
        <a:bodyPr/>
        <a:lstStyle/>
        <a:p>
          <a:endParaRPr lang="ru-RU"/>
        </a:p>
      </dgm:t>
    </dgm:pt>
    <dgm:pt modelId="{0BBECE60-5121-4CCD-A984-F9E32AA8E83D}">
      <dgm:prSet phldrT="[Текст]"/>
      <dgm:spPr/>
      <dgm:t>
        <a:bodyPr/>
        <a:lstStyle/>
        <a:p>
          <a:r>
            <a:rPr lang="ru-RU" dirty="0" smtClean="0"/>
            <a:t>ВБИ и нарушение СЭПР.</a:t>
          </a:r>
          <a:endParaRPr lang="ru-RU" dirty="0"/>
        </a:p>
      </dgm:t>
    </dgm:pt>
    <dgm:pt modelId="{66202604-E1CC-4585-B60A-7F9A9B7DB9C3}" type="parTrans" cxnId="{CBED0E92-9F33-4789-B7B1-4B979E062216}">
      <dgm:prSet/>
      <dgm:spPr/>
      <dgm:t>
        <a:bodyPr/>
        <a:lstStyle/>
        <a:p>
          <a:endParaRPr lang="ru-RU"/>
        </a:p>
      </dgm:t>
    </dgm:pt>
    <dgm:pt modelId="{41E69E2D-B05C-45D8-A09F-4C66BBAA5F7C}" type="sibTrans" cxnId="{CBED0E92-9F33-4789-B7B1-4B979E062216}">
      <dgm:prSet/>
      <dgm:spPr/>
      <dgm:t>
        <a:bodyPr/>
        <a:lstStyle/>
        <a:p>
          <a:endParaRPr lang="ru-RU"/>
        </a:p>
      </dgm:t>
    </dgm:pt>
    <dgm:pt modelId="{3EFD7EB5-6671-4203-8781-C3E61344DE37}">
      <dgm:prSet phldrT="[Текст]"/>
      <dgm:spPr/>
      <dgm:t>
        <a:bodyPr/>
        <a:lstStyle/>
        <a:p>
          <a:endParaRPr lang="ru-RU" dirty="0"/>
        </a:p>
      </dgm:t>
    </dgm:pt>
    <dgm:pt modelId="{94632C2C-D013-4703-B669-4E1AEBFB4B96}" type="parTrans" cxnId="{12B05736-042D-4338-A1B0-BD44A049902C}">
      <dgm:prSet/>
      <dgm:spPr/>
      <dgm:t>
        <a:bodyPr/>
        <a:lstStyle/>
        <a:p>
          <a:endParaRPr lang="ru-RU"/>
        </a:p>
      </dgm:t>
    </dgm:pt>
    <dgm:pt modelId="{6E8F5DC5-A936-4607-ADB8-806DB8565797}" type="sibTrans" cxnId="{12B05736-042D-4338-A1B0-BD44A049902C}">
      <dgm:prSet/>
      <dgm:spPr/>
      <dgm:t>
        <a:bodyPr/>
        <a:lstStyle/>
        <a:p>
          <a:endParaRPr lang="ru-RU"/>
        </a:p>
      </dgm:t>
    </dgm:pt>
    <dgm:pt modelId="{5A9B8BA3-A2AC-4668-B38C-61A741AF5B50}">
      <dgm:prSet phldrT="[Текст]"/>
      <dgm:spPr/>
      <dgm:t>
        <a:bodyPr/>
        <a:lstStyle/>
        <a:p>
          <a:r>
            <a:rPr lang="ru-RU" dirty="0" smtClean="0"/>
            <a:t>Нарушение ТБ при эксплуатации оборудования</a:t>
          </a:r>
          <a:endParaRPr lang="ru-RU" dirty="0"/>
        </a:p>
      </dgm:t>
    </dgm:pt>
    <dgm:pt modelId="{F38C35B9-BBCD-42A1-A420-05F7A3B33A8B}" type="parTrans" cxnId="{DB962B73-E4D1-4C63-8E62-52D536E6A5DE}">
      <dgm:prSet/>
      <dgm:spPr/>
      <dgm:t>
        <a:bodyPr/>
        <a:lstStyle/>
        <a:p>
          <a:endParaRPr lang="ru-RU"/>
        </a:p>
      </dgm:t>
    </dgm:pt>
    <dgm:pt modelId="{5A395E14-4CAF-4118-BCC1-E88CB9853C9F}" type="sibTrans" cxnId="{DB962B73-E4D1-4C63-8E62-52D536E6A5DE}">
      <dgm:prSet/>
      <dgm:spPr/>
      <dgm:t>
        <a:bodyPr/>
        <a:lstStyle/>
        <a:p>
          <a:endParaRPr lang="ru-RU"/>
        </a:p>
      </dgm:t>
    </dgm:pt>
    <dgm:pt modelId="{AF5815A6-1455-4E22-A085-226EC55C1211}">
      <dgm:prSet phldrT="[Текст]"/>
      <dgm:spPr/>
      <dgm:t>
        <a:bodyPr/>
        <a:lstStyle/>
        <a:p>
          <a:r>
            <a:rPr lang="ru-RU" dirty="0" smtClean="0"/>
            <a:t>Несоответствие лицензионным требованиям (по стандарту оснащения, образованию специалиста и </a:t>
          </a:r>
          <a:r>
            <a:rPr lang="ru-RU" dirty="0" err="1" smtClean="0"/>
            <a:t>т.д</a:t>
          </a:r>
          <a:r>
            <a:rPr lang="ru-RU" dirty="0" smtClean="0"/>
            <a:t>)</a:t>
          </a:r>
          <a:endParaRPr lang="ru-RU" dirty="0"/>
        </a:p>
      </dgm:t>
    </dgm:pt>
    <dgm:pt modelId="{9F054D1E-EEF5-49E3-B27D-FCC1C7723F55}" type="parTrans" cxnId="{6597B077-4E8A-4CC6-8235-14978714CB64}">
      <dgm:prSet/>
      <dgm:spPr/>
      <dgm:t>
        <a:bodyPr/>
        <a:lstStyle/>
        <a:p>
          <a:endParaRPr lang="ru-RU"/>
        </a:p>
      </dgm:t>
    </dgm:pt>
    <dgm:pt modelId="{8DDDA5D8-5E94-49A5-9553-FF43B7CD2C8B}" type="sibTrans" cxnId="{6597B077-4E8A-4CC6-8235-14978714CB64}">
      <dgm:prSet/>
      <dgm:spPr/>
      <dgm:t>
        <a:bodyPr/>
        <a:lstStyle/>
        <a:p>
          <a:endParaRPr lang="ru-RU"/>
        </a:p>
      </dgm:t>
    </dgm:pt>
    <dgm:pt modelId="{7F80D830-361B-492B-8639-95CE869F89F1}" type="pres">
      <dgm:prSet presAssocID="{C5A17385-7BC4-42C4-852F-9D24610760F3}" presName="Name0" presStyleCnt="0">
        <dgm:presLayoutVars>
          <dgm:dir/>
          <dgm:animLvl val="lvl"/>
          <dgm:resizeHandles val="exact"/>
        </dgm:presLayoutVars>
      </dgm:prSet>
      <dgm:spPr/>
      <dgm:t>
        <a:bodyPr/>
        <a:lstStyle/>
        <a:p>
          <a:endParaRPr lang="ru-RU"/>
        </a:p>
      </dgm:t>
    </dgm:pt>
    <dgm:pt modelId="{37DE422D-AB09-4C92-BC84-EF6347E95F37}" type="pres">
      <dgm:prSet presAssocID="{4A47F806-62A1-41D1-B7A9-CBF0C9DCE5BD}" presName="composite" presStyleCnt="0"/>
      <dgm:spPr/>
    </dgm:pt>
    <dgm:pt modelId="{913C822C-18FD-4BAE-A96C-F209933EA51F}" type="pres">
      <dgm:prSet presAssocID="{4A47F806-62A1-41D1-B7A9-CBF0C9DCE5BD}" presName="parTx" presStyleLbl="alignNode1" presStyleIdx="0" presStyleCnt="3">
        <dgm:presLayoutVars>
          <dgm:chMax val="0"/>
          <dgm:chPref val="0"/>
          <dgm:bulletEnabled val="1"/>
        </dgm:presLayoutVars>
      </dgm:prSet>
      <dgm:spPr/>
      <dgm:t>
        <a:bodyPr/>
        <a:lstStyle/>
        <a:p>
          <a:endParaRPr lang="ru-RU"/>
        </a:p>
      </dgm:t>
    </dgm:pt>
    <dgm:pt modelId="{0BAE2DDC-9FFE-4D76-BAF4-6A88C934F460}" type="pres">
      <dgm:prSet presAssocID="{4A47F806-62A1-41D1-B7A9-CBF0C9DCE5BD}" presName="desTx" presStyleLbl="alignAccFollowNode1" presStyleIdx="0" presStyleCnt="3" custScaleY="100000">
        <dgm:presLayoutVars>
          <dgm:bulletEnabled val="1"/>
        </dgm:presLayoutVars>
      </dgm:prSet>
      <dgm:spPr/>
      <dgm:t>
        <a:bodyPr/>
        <a:lstStyle/>
        <a:p>
          <a:endParaRPr lang="ru-RU"/>
        </a:p>
      </dgm:t>
    </dgm:pt>
    <dgm:pt modelId="{472A63E4-6E0C-4A14-93CB-B02E5256B052}" type="pres">
      <dgm:prSet presAssocID="{58628576-B6FA-4D41-BCCB-8222AFB306DA}" presName="space" presStyleCnt="0"/>
      <dgm:spPr/>
    </dgm:pt>
    <dgm:pt modelId="{E8040681-FA04-4391-8662-122E81052C32}" type="pres">
      <dgm:prSet presAssocID="{7520F934-916C-4899-9286-CA42887BFC5D}" presName="composite" presStyleCnt="0"/>
      <dgm:spPr/>
    </dgm:pt>
    <dgm:pt modelId="{5AA9B41F-7123-425A-87C0-F97D7F5C868A}" type="pres">
      <dgm:prSet presAssocID="{7520F934-916C-4899-9286-CA42887BFC5D}" presName="parTx" presStyleLbl="alignNode1" presStyleIdx="1" presStyleCnt="3">
        <dgm:presLayoutVars>
          <dgm:chMax val="0"/>
          <dgm:chPref val="0"/>
          <dgm:bulletEnabled val="1"/>
        </dgm:presLayoutVars>
      </dgm:prSet>
      <dgm:spPr/>
      <dgm:t>
        <a:bodyPr/>
        <a:lstStyle/>
        <a:p>
          <a:endParaRPr lang="ru-RU"/>
        </a:p>
      </dgm:t>
    </dgm:pt>
    <dgm:pt modelId="{A4C4A739-8CD0-4B01-932F-96E90ADD0ABC}" type="pres">
      <dgm:prSet presAssocID="{7520F934-916C-4899-9286-CA42887BFC5D}" presName="desTx" presStyleLbl="alignAccFollowNode1" presStyleIdx="1" presStyleCnt="3">
        <dgm:presLayoutVars>
          <dgm:bulletEnabled val="1"/>
        </dgm:presLayoutVars>
      </dgm:prSet>
      <dgm:spPr/>
      <dgm:t>
        <a:bodyPr/>
        <a:lstStyle/>
        <a:p>
          <a:endParaRPr lang="ru-RU"/>
        </a:p>
      </dgm:t>
    </dgm:pt>
    <dgm:pt modelId="{123EE553-6075-4C71-85DD-F0A96E1525A5}" type="pres">
      <dgm:prSet presAssocID="{0509EC5E-302E-46A4-80F8-C93D2D2BE441}" presName="space" presStyleCnt="0"/>
      <dgm:spPr/>
    </dgm:pt>
    <dgm:pt modelId="{550B165E-4FF1-4F6D-A5BB-B231BD11721D}" type="pres">
      <dgm:prSet presAssocID="{6EA6ADDA-8F93-416D-A184-C4FDAAC5F3BE}" presName="composite" presStyleCnt="0"/>
      <dgm:spPr/>
    </dgm:pt>
    <dgm:pt modelId="{0142354D-8460-478E-81C5-ADD2CEAC8CA1}" type="pres">
      <dgm:prSet presAssocID="{6EA6ADDA-8F93-416D-A184-C4FDAAC5F3BE}" presName="parTx" presStyleLbl="alignNode1" presStyleIdx="2" presStyleCnt="3">
        <dgm:presLayoutVars>
          <dgm:chMax val="0"/>
          <dgm:chPref val="0"/>
          <dgm:bulletEnabled val="1"/>
        </dgm:presLayoutVars>
      </dgm:prSet>
      <dgm:spPr/>
      <dgm:t>
        <a:bodyPr/>
        <a:lstStyle/>
        <a:p>
          <a:endParaRPr lang="ru-RU"/>
        </a:p>
      </dgm:t>
    </dgm:pt>
    <dgm:pt modelId="{AF2E1911-134C-4FC0-A38E-C7F14B79E66D}" type="pres">
      <dgm:prSet presAssocID="{6EA6ADDA-8F93-416D-A184-C4FDAAC5F3BE}" presName="desTx" presStyleLbl="alignAccFollowNode1" presStyleIdx="2" presStyleCnt="3" custScaleX="100317">
        <dgm:presLayoutVars>
          <dgm:bulletEnabled val="1"/>
        </dgm:presLayoutVars>
      </dgm:prSet>
      <dgm:spPr/>
      <dgm:t>
        <a:bodyPr/>
        <a:lstStyle/>
        <a:p>
          <a:endParaRPr lang="ru-RU"/>
        </a:p>
      </dgm:t>
    </dgm:pt>
  </dgm:ptLst>
  <dgm:cxnLst>
    <dgm:cxn modelId="{1C5620A1-6537-4C8F-9D47-2A1169F4F2ED}" srcId="{6EA6ADDA-8F93-416D-A184-C4FDAAC5F3BE}" destId="{140286AA-5B09-4D87-BF6F-30F4E724801A}" srcOrd="0" destOrd="0" parTransId="{8FC691BC-8D20-4C8A-9900-1B7CC8801352}" sibTransId="{191C8A0E-AA7A-4936-869B-7E14FF88AFE8}"/>
    <dgm:cxn modelId="{6597B077-4E8A-4CC6-8235-14978714CB64}" srcId="{6EA6ADDA-8F93-416D-A184-C4FDAAC5F3BE}" destId="{AF5815A6-1455-4E22-A085-226EC55C1211}" srcOrd="3" destOrd="0" parTransId="{9F054D1E-EEF5-49E3-B27D-FCC1C7723F55}" sibTransId="{8DDDA5D8-5E94-49A5-9553-FF43B7CD2C8B}"/>
    <dgm:cxn modelId="{A852098E-75A5-4349-A302-369CA5618F9A}" type="presOf" srcId="{6EA6ADDA-8F93-416D-A184-C4FDAAC5F3BE}" destId="{0142354D-8460-478E-81C5-ADD2CEAC8CA1}" srcOrd="0" destOrd="0" presId="urn:microsoft.com/office/officeart/2005/8/layout/hList1"/>
    <dgm:cxn modelId="{FD87F48F-6CC5-4C40-BE78-F6BD190E1798}" srcId="{4A47F806-62A1-41D1-B7A9-CBF0C9DCE5BD}" destId="{2A5EEF5E-2313-4E92-8B95-CFE9579D46D6}" srcOrd="3" destOrd="0" parTransId="{E5FB6C1C-4BC2-4399-9EB0-F9059CAFCA75}" sibTransId="{09888615-587F-4E27-BB5B-8AD37267B823}"/>
    <dgm:cxn modelId="{04F4F3AD-BA02-4B7A-93FE-13BE096E59DE}" type="presOf" srcId="{AF5815A6-1455-4E22-A085-226EC55C1211}" destId="{AF2E1911-134C-4FC0-A38E-C7F14B79E66D}" srcOrd="0" destOrd="3" presId="urn:microsoft.com/office/officeart/2005/8/layout/hList1"/>
    <dgm:cxn modelId="{E8DBFB1F-5F8D-4179-A05D-4582DA888C98}" srcId="{4A47F806-62A1-41D1-B7A9-CBF0C9DCE5BD}" destId="{0D2DED0C-45CA-4749-9C28-026F722CE185}" srcOrd="1" destOrd="0" parTransId="{43FB5F3B-67C6-425C-8FA4-1680A7413903}" sibTransId="{E5F17C1C-55ED-444F-A780-3D497FF3DD49}"/>
    <dgm:cxn modelId="{84E8901E-1206-41FD-8088-4B97DCF76ACB}" srcId="{4A47F806-62A1-41D1-B7A9-CBF0C9DCE5BD}" destId="{6FE518DE-BFEF-4596-96F7-CB473DB06694}" srcOrd="0" destOrd="0" parTransId="{974FE4CA-5B6A-48DF-9F76-C0A8636EFD98}" sibTransId="{3B424230-068D-4A37-92DC-CF3C59F5DF7C}"/>
    <dgm:cxn modelId="{8079E733-B022-431A-97FF-105547CEFBE2}" srcId="{7520F934-916C-4899-9286-CA42887BFC5D}" destId="{9C94E14A-77BA-4E22-AB16-B1D86379F8FE}" srcOrd="1" destOrd="0" parTransId="{44F15D9C-B233-412F-9AC3-C1D239AFF74D}" sibTransId="{7CE95064-1730-43EA-9637-2076E0D6FFF3}"/>
    <dgm:cxn modelId="{226DDE24-E208-4C9B-BFA6-4B8EFA7DA9E1}" srcId="{C5A17385-7BC4-42C4-852F-9D24610760F3}" destId="{7520F934-916C-4899-9286-CA42887BFC5D}" srcOrd="1" destOrd="0" parTransId="{B1FD9E35-6C2A-4458-A2A9-217A5B3E8462}" sibTransId="{0509EC5E-302E-46A4-80F8-C93D2D2BE441}"/>
    <dgm:cxn modelId="{DAC5525B-29C9-4159-902B-B55C43D84D7C}" type="presOf" srcId="{4A47F806-62A1-41D1-B7A9-CBF0C9DCE5BD}" destId="{913C822C-18FD-4BAE-A96C-F209933EA51F}" srcOrd="0" destOrd="0" presId="urn:microsoft.com/office/officeart/2005/8/layout/hList1"/>
    <dgm:cxn modelId="{CBED0E92-9F33-4789-B7B1-4B979E062216}" srcId="{6EA6ADDA-8F93-416D-A184-C4FDAAC5F3BE}" destId="{0BBECE60-5121-4CCD-A984-F9E32AA8E83D}" srcOrd="1" destOrd="0" parTransId="{66202604-E1CC-4585-B60A-7F9A9B7DB9C3}" sibTransId="{41E69E2D-B05C-45D8-A09F-4C66BBAA5F7C}"/>
    <dgm:cxn modelId="{3D76018D-1BE6-4939-8B4F-6B64BBA6EED0}" type="presOf" srcId="{E13AC526-B057-4DAD-997C-4CC166F8BC95}" destId="{A4C4A739-8CD0-4B01-932F-96E90ADD0ABC}" srcOrd="0" destOrd="2" presId="urn:microsoft.com/office/officeart/2005/8/layout/hList1"/>
    <dgm:cxn modelId="{301B7707-C0A6-491F-9D4B-EB4634CEC6FA}" type="presOf" srcId="{6FE518DE-BFEF-4596-96F7-CB473DB06694}" destId="{0BAE2DDC-9FFE-4D76-BAF4-6A88C934F460}" srcOrd="0" destOrd="0" presId="urn:microsoft.com/office/officeart/2005/8/layout/hList1"/>
    <dgm:cxn modelId="{52AC5FC2-DC59-41D3-84A0-ED92398CA7AD}" srcId="{4A47F806-62A1-41D1-B7A9-CBF0C9DCE5BD}" destId="{A22CBF6B-4874-4BB2-8B0B-8E82A694E2FA}" srcOrd="2" destOrd="0" parTransId="{140A4719-02A6-44FF-B4ED-8EBA3F5FC8F7}" sibTransId="{74DE0989-89FE-4682-950D-23F2FD4F1EB7}"/>
    <dgm:cxn modelId="{D8652E8B-1D7D-4AEA-8C74-B340441284A6}" type="presOf" srcId="{9C94E14A-77BA-4E22-AB16-B1D86379F8FE}" destId="{A4C4A739-8CD0-4B01-932F-96E90ADD0ABC}" srcOrd="0" destOrd="1" presId="urn:microsoft.com/office/officeart/2005/8/layout/hList1"/>
    <dgm:cxn modelId="{C60CE191-AC2E-4C9F-99DE-6866BE8535D9}" type="presOf" srcId="{0BBECE60-5121-4CCD-A984-F9E32AA8E83D}" destId="{AF2E1911-134C-4FC0-A38E-C7F14B79E66D}" srcOrd="0" destOrd="1" presId="urn:microsoft.com/office/officeart/2005/8/layout/hList1"/>
    <dgm:cxn modelId="{DE59C0E2-C393-4D20-B12B-7A709497DED8}" type="presOf" srcId="{C5A17385-7BC4-42C4-852F-9D24610760F3}" destId="{7F80D830-361B-492B-8639-95CE869F89F1}" srcOrd="0" destOrd="0" presId="urn:microsoft.com/office/officeart/2005/8/layout/hList1"/>
    <dgm:cxn modelId="{F56B04B1-FF83-4766-8DBB-92ECDB1C71E3}" srcId="{7520F934-916C-4899-9286-CA42887BFC5D}" destId="{ACCFAD0C-AF21-4696-A63C-29111CEF3323}" srcOrd="0" destOrd="0" parTransId="{3E155444-B004-46F4-9317-2A848AB08A23}" sibTransId="{DEC9FE6A-765C-4460-BC42-95384BA78A97}"/>
    <dgm:cxn modelId="{12B05736-042D-4338-A1B0-BD44A049902C}" srcId="{6EA6ADDA-8F93-416D-A184-C4FDAAC5F3BE}" destId="{3EFD7EB5-6671-4203-8781-C3E61344DE37}" srcOrd="4" destOrd="0" parTransId="{94632C2C-D013-4703-B669-4E1AEBFB4B96}" sibTransId="{6E8F5DC5-A936-4607-ADB8-806DB8565797}"/>
    <dgm:cxn modelId="{1A185F81-DDAE-4E6B-A3A1-B1C722CAC058}" srcId="{C5A17385-7BC4-42C4-852F-9D24610760F3}" destId="{6EA6ADDA-8F93-416D-A184-C4FDAAC5F3BE}" srcOrd="2" destOrd="0" parTransId="{0C46FB6E-BB28-415A-A1F7-4D08031AEF3A}" sibTransId="{B5393FEA-4B82-4353-98DE-6A8C27C8954C}"/>
    <dgm:cxn modelId="{7A9450A1-6153-49CE-B4D8-37FB2FBF01ED}" type="presOf" srcId="{ADEA988E-BD02-444D-8A45-38302F9C1F27}" destId="{A4C4A739-8CD0-4B01-932F-96E90ADD0ABC}" srcOrd="0" destOrd="4" presId="urn:microsoft.com/office/officeart/2005/8/layout/hList1"/>
    <dgm:cxn modelId="{A4A1CD79-DD6D-49E3-9485-AFD6903C9E37}" type="presOf" srcId="{A22CBF6B-4874-4BB2-8B0B-8E82A694E2FA}" destId="{0BAE2DDC-9FFE-4D76-BAF4-6A88C934F460}" srcOrd="0" destOrd="2" presId="urn:microsoft.com/office/officeart/2005/8/layout/hList1"/>
    <dgm:cxn modelId="{C215067A-CA20-4E23-B869-A99C190B0DAC}" type="presOf" srcId="{7520F934-916C-4899-9286-CA42887BFC5D}" destId="{5AA9B41F-7123-425A-87C0-F97D7F5C868A}" srcOrd="0" destOrd="0" presId="urn:microsoft.com/office/officeart/2005/8/layout/hList1"/>
    <dgm:cxn modelId="{A32807BF-6AB6-4399-86F6-3D75995CA26B}" srcId="{7520F934-916C-4899-9286-CA42887BFC5D}" destId="{E13AC526-B057-4DAD-997C-4CC166F8BC95}" srcOrd="2" destOrd="0" parTransId="{6FC84EBC-2F8C-4BAC-98DF-361DE0988C86}" sibTransId="{8A41AF8E-2B86-4FFF-BBB2-A667530CF760}"/>
    <dgm:cxn modelId="{0DD6BF22-E697-47E4-BD70-8A16AAFC80BE}" type="presOf" srcId="{3EFD7EB5-6671-4203-8781-C3E61344DE37}" destId="{AF2E1911-134C-4FC0-A38E-C7F14B79E66D}" srcOrd="0" destOrd="4" presId="urn:microsoft.com/office/officeart/2005/8/layout/hList1"/>
    <dgm:cxn modelId="{069393BF-46AD-40BA-861F-CFB1BCAF3E9D}" srcId="{C5A17385-7BC4-42C4-852F-9D24610760F3}" destId="{4A47F806-62A1-41D1-B7A9-CBF0C9DCE5BD}" srcOrd="0" destOrd="0" parTransId="{4FC4E013-D1AA-408F-B465-DA1430FCA197}" sibTransId="{58628576-B6FA-4D41-BCCB-8222AFB306DA}"/>
    <dgm:cxn modelId="{BEBD5818-B925-413E-9DB6-55ADE54CD0F0}" type="presOf" srcId="{5A9B8BA3-A2AC-4668-B38C-61A741AF5B50}" destId="{AF2E1911-134C-4FC0-A38E-C7F14B79E66D}" srcOrd="0" destOrd="2" presId="urn:microsoft.com/office/officeart/2005/8/layout/hList1"/>
    <dgm:cxn modelId="{504DF15A-63C3-43E6-86E0-735645107790}" srcId="{7520F934-916C-4899-9286-CA42887BFC5D}" destId="{73425A6A-AB00-407E-8610-35FD00948CE8}" srcOrd="3" destOrd="0" parTransId="{E9F77E0D-0958-4391-AECA-B5F8C3481EC7}" sibTransId="{982B4771-8AB0-41AB-979D-099EC0A48879}"/>
    <dgm:cxn modelId="{C9A4C98D-CA84-454E-9103-F374759E70D6}" srcId="{7520F934-916C-4899-9286-CA42887BFC5D}" destId="{ADEA988E-BD02-444D-8A45-38302F9C1F27}" srcOrd="4" destOrd="0" parTransId="{9DF15378-9FB5-48C6-9DFB-1759F587CF3A}" sibTransId="{343B194B-5700-4969-958E-2E4C32E960E8}"/>
    <dgm:cxn modelId="{5A918691-3B36-4996-BA5D-9800EC16A6D1}" type="presOf" srcId="{0D2DED0C-45CA-4749-9C28-026F722CE185}" destId="{0BAE2DDC-9FFE-4D76-BAF4-6A88C934F460}" srcOrd="0" destOrd="1" presId="urn:microsoft.com/office/officeart/2005/8/layout/hList1"/>
    <dgm:cxn modelId="{3DB09DF9-BBED-4E1E-A739-2FE029DD16E6}" type="presOf" srcId="{ACCFAD0C-AF21-4696-A63C-29111CEF3323}" destId="{A4C4A739-8CD0-4B01-932F-96E90ADD0ABC}" srcOrd="0" destOrd="0" presId="urn:microsoft.com/office/officeart/2005/8/layout/hList1"/>
    <dgm:cxn modelId="{71361AFC-B690-4664-A7CB-B80DE6CF071B}" type="presOf" srcId="{140286AA-5B09-4D87-BF6F-30F4E724801A}" destId="{AF2E1911-134C-4FC0-A38E-C7F14B79E66D}" srcOrd="0" destOrd="0" presId="urn:microsoft.com/office/officeart/2005/8/layout/hList1"/>
    <dgm:cxn modelId="{BB699C9E-6128-4DC1-AE16-744C31F1DE7A}" type="presOf" srcId="{73425A6A-AB00-407E-8610-35FD00948CE8}" destId="{A4C4A739-8CD0-4B01-932F-96E90ADD0ABC}" srcOrd="0" destOrd="3" presId="urn:microsoft.com/office/officeart/2005/8/layout/hList1"/>
    <dgm:cxn modelId="{DB962B73-E4D1-4C63-8E62-52D536E6A5DE}" srcId="{6EA6ADDA-8F93-416D-A184-C4FDAAC5F3BE}" destId="{5A9B8BA3-A2AC-4668-B38C-61A741AF5B50}" srcOrd="2" destOrd="0" parTransId="{F38C35B9-BBCD-42A1-A420-05F7A3B33A8B}" sibTransId="{5A395E14-4CAF-4118-BCC1-E88CB9853C9F}"/>
    <dgm:cxn modelId="{49A9AC8C-8338-4718-9FFB-A1150A51F73D}" type="presOf" srcId="{2A5EEF5E-2313-4E92-8B95-CFE9579D46D6}" destId="{0BAE2DDC-9FFE-4D76-BAF4-6A88C934F460}" srcOrd="0" destOrd="3" presId="urn:microsoft.com/office/officeart/2005/8/layout/hList1"/>
    <dgm:cxn modelId="{4E22AA84-49B3-4832-A716-C42793D76600}" type="presParOf" srcId="{7F80D830-361B-492B-8639-95CE869F89F1}" destId="{37DE422D-AB09-4C92-BC84-EF6347E95F37}" srcOrd="0" destOrd="0" presId="urn:microsoft.com/office/officeart/2005/8/layout/hList1"/>
    <dgm:cxn modelId="{B93E0BAF-66D0-4D77-80A3-03442D9AE375}" type="presParOf" srcId="{37DE422D-AB09-4C92-BC84-EF6347E95F37}" destId="{913C822C-18FD-4BAE-A96C-F209933EA51F}" srcOrd="0" destOrd="0" presId="urn:microsoft.com/office/officeart/2005/8/layout/hList1"/>
    <dgm:cxn modelId="{3A40993A-2DC8-45ED-B652-FA916C26819B}" type="presParOf" srcId="{37DE422D-AB09-4C92-BC84-EF6347E95F37}" destId="{0BAE2DDC-9FFE-4D76-BAF4-6A88C934F460}" srcOrd="1" destOrd="0" presId="urn:microsoft.com/office/officeart/2005/8/layout/hList1"/>
    <dgm:cxn modelId="{FD507644-CE0C-4FBC-AE2B-69FBA59C4652}" type="presParOf" srcId="{7F80D830-361B-492B-8639-95CE869F89F1}" destId="{472A63E4-6E0C-4A14-93CB-B02E5256B052}" srcOrd="1" destOrd="0" presId="urn:microsoft.com/office/officeart/2005/8/layout/hList1"/>
    <dgm:cxn modelId="{0FE2AB48-7BF1-4294-9D3B-98767D6CBEF7}" type="presParOf" srcId="{7F80D830-361B-492B-8639-95CE869F89F1}" destId="{E8040681-FA04-4391-8662-122E81052C32}" srcOrd="2" destOrd="0" presId="urn:microsoft.com/office/officeart/2005/8/layout/hList1"/>
    <dgm:cxn modelId="{A64FF78B-E39C-4761-A6DB-4987DDC261A9}" type="presParOf" srcId="{E8040681-FA04-4391-8662-122E81052C32}" destId="{5AA9B41F-7123-425A-87C0-F97D7F5C868A}" srcOrd="0" destOrd="0" presId="urn:microsoft.com/office/officeart/2005/8/layout/hList1"/>
    <dgm:cxn modelId="{E88575E4-A265-45A1-9562-4F31DB815486}" type="presParOf" srcId="{E8040681-FA04-4391-8662-122E81052C32}" destId="{A4C4A739-8CD0-4B01-932F-96E90ADD0ABC}" srcOrd="1" destOrd="0" presId="urn:microsoft.com/office/officeart/2005/8/layout/hList1"/>
    <dgm:cxn modelId="{FB33FA05-12BD-4171-8C33-75590111488A}" type="presParOf" srcId="{7F80D830-361B-492B-8639-95CE869F89F1}" destId="{123EE553-6075-4C71-85DD-F0A96E1525A5}" srcOrd="3" destOrd="0" presId="urn:microsoft.com/office/officeart/2005/8/layout/hList1"/>
    <dgm:cxn modelId="{EBB42EC2-13DA-4836-AF13-56C6251B06B1}" type="presParOf" srcId="{7F80D830-361B-492B-8639-95CE869F89F1}" destId="{550B165E-4FF1-4F6D-A5BB-B231BD11721D}" srcOrd="4" destOrd="0" presId="urn:microsoft.com/office/officeart/2005/8/layout/hList1"/>
    <dgm:cxn modelId="{4BDA7D3E-8FB6-4D99-B7FA-8D08D89760AB}" type="presParOf" srcId="{550B165E-4FF1-4F6D-A5BB-B231BD11721D}" destId="{0142354D-8460-478E-81C5-ADD2CEAC8CA1}" srcOrd="0" destOrd="0" presId="urn:microsoft.com/office/officeart/2005/8/layout/hList1"/>
    <dgm:cxn modelId="{C7771AD5-6C22-4B6F-86DF-BC94412F9F38}" type="presParOf" srcId="{550B165E-4FF1-4F6D-A5BB-B231BD11721D}" destId="{AF2E1911-134C-4FC0-A38E-C7F14B79E6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7572428" cy="229672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43EB61A-2E04-409F-8F87-79F190ED3CE0}">
      <dsp:nvSpPr>
        <dsp:cNvPr id="0" name=""/>
        <dsp:cNvSpPr/>
      </dsp:nvSpPr>
      <dsp:spPr>
        <a:xfrm>
          <a:off x="227879" y="306230"/>
          <a:ext cx="1266865" cy="1684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572025E-E8B8-4F94-94D0-DC22D7F762FB}">
      <dsp:nvSpPr>
        <dsp:cNvPr id="0" name=""/>
        <dsp:cNvSpPr/>
      </dsp:nvSpPr>
      <dsp:spPr>
        <a:xfrm rot="10800000">
          <a:off x="210105" y="2296725"/>
          <a:ext cx="1266865" cy="2807108"/>
        </a:xfrm>
        <a:prstGeom prst="round2SameRect">
          <a:avLst>
            <a:gd name="adj1" fmla="val 10500"/>
            <a:gd name="adj2" fmla="val 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13792" numCol="1" spcCol="1270" anchor="t" anchorCtr="0">
          <a:noAutofit/>
        </a:bodyPr>
        <a:lstStyle/>
        <a:p>
          <a:pPr lvl="0" algn="l" defTabSz="914400">
            <a:lnSpc>
              <a:spcPct val="90000"/>
            </a:lnSpc>
            <a:spcBef>
              <a:spcPct val="0"/>
            </a:spcBef>
            <a:spcAft>
              <a:spcPct val="35000"/>
            </a:spcAft>
            <a:buNone/>
          </a:pPr>
          <a:r>
            <a:rPr lang="ru-RU" sz="1600" b="0" i="0" kern="1200" dirty="0" smtClean="0">
              <a:latin typeface="Corbel"/>
              <a:ea typeface="+mn-ea"/>
              <a:cs typeface="+mn-cs"/>
            </a:rPr>
            <a:t>Досудебное </a:t>
          </a:r>
        </a:p>
        <a:p>
          <a:pPr lvl="0" algn="l" defTabSz="914400">
            <a:lnSpc>
              <a:spcPct val="90000"/>
            </a:lnSpc>
            <a:spcBef>
              <a:spcPct val="0"/>
            </a:spcBef>
            <a:spcAft>
              <a:spcPct val="35000"/>
            </a:spcAft>
            <a:buNone/>
          </a:pPr>
          <a:r>
            <a:rPr lang="ru-RU" sz="1600" b="0" i="0" kern="1200" dirty="0" smtClean="0">
              <a:latin typeface="Corbel"/>
              <a:ea typeface="+mn-ea"/>
              <a:cs typeface="+mn-cs"/>
            </a:rPr>
            <a:t>Урегулирование</a:t>
          </a:r>
        </a:p>
        <a:p>
          <a:pPr lvl="0" algn="l" defTabSz="914400">
            <a:lnSpc>
              <a:spcPct val="90000"/>
            </a:lnSpc>
            <a:spcBef>
              <a:spcPct val="0"/>
            </a:spcBef>
            <a:spcAft>
              <a:spcPct val="35000"/>
            </a:spcAft>
            <a:buNone/>
          </a:pPr>
          <a:r>
            <a:rPr lang="ru-RU" sz="7200" b="0" i="0" kern="1200" dirty="0" smtClean="0">
              <a:latin typeface="Corbel"/>
              <a:ea typeface="+mn-ea"/>
              <a:cs typeface="+mn-cs"/>
            </a:rPr>
            <a:t>17</a:t>
          </a:r>
          <a:r>
            <a:rPr lang="ru-RU" sz="1600" b="0" i="0" kern="1200" dirty="0" smtClean="0">
              <a:latin typeface="Corbel"/>
              <a:ea typeface="+mn-ea"/>
              <a:cs typeface="+mn-cs"/>
            </a:rPr>
            <a:t> </a:t>
          </a:r>
          <a:endParaRPr lang="ru-RU" sz="1600" b="0" i="0" kern="1200" dirty="0">
            <a:latin typeface="Corbel"/>
            <a:ea typeface="+mn-ea"/>
            <a:cs typeface="+mn-cs"/>
          </a:endParaRPr>
        </a:p>
      </dsp:txBody>
      <dsp:txXfrm rot="10800000">
        <a:off x="249065" y="2296725"/>
        <a:ext cx="1188945" cy="2768148"/>
      </dsp:txXfrm>
    </dsp:sp>
    <dsp:sp modelId="{BF646D7A-C7D0-4489-A68F-61F32B7DB0C6}">
      <dsp:nvSpPr>
        <dsp:cNvPr id="0" name=""/>
        <dsp:cNvSpPr/>
      </dsp:nvSpPr>
      <dsp:spPr>
        <a:xfrm>
          <a:off x="1717042" y="319131"/>
          <a:ext cx="1266865" cy="1684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4B0666F-2CF1-4C21-A251-46E6EBFF7C1D}">
      <dsp:nvSpPr>
        <dsp:cNvPr id="0" name=""/>
        <dsp:cNvSpPr/>
      </dsp:nvSpPr>
      <dsp:spPr>
        <a:xfrm rot="10800000">
          <a:off x="1621431" y="2296725"/>
          <a:ext cx="1542459" cy="2807108"/>
        </a:xfrm>
        <a:prstGeom prst="round2SameRect">
          <a:avLst>
            <a:gd name="adj1" fmla="val 10500"/>
            <a:gd name="adj2" fmla="val 0"/>
          </a:avLst>
        </a:prstGeom>
        <a:gradFill rotWithShape="0">
          <a:gsLst>
            <a:gs pos="0">
              <a:schemeClr val="accent2">
                <a:hueOff val="-3158839"/>
                <a:satOff val="5324"/>
                <a:lumOff val="-6520"/>
                <a:alphaOff val="0"/>
                <a:shade val="63000"/>
                <a:satMod val="165000"/>
              </a:schemeClr>
            </a:gs>
            <a:gs pos="30000">
              <a:schemeClr val="accent2">
                <a:hueOff val="-3158839"/>
                <a:satOff val="5324"/>
                <a:lumOff val="-6520"/>
                <a:alphaOff val="0"/>
                <a:shade val="58000"/>
                <a:satMod val="165000"/>
              </a:schemeClr>
            </a:gs>
            <a:gs pos="75000">
              <a:schemeClr val="accent2">
                <a:hueOff val="-3158839"/>
                <a:satOff val="5324"/>
                <a:lumOff val="-6520"/>
                <a:alphaOff val="0"/>
                <a:shade val="30000"/>
                <a:satMod val="175000"/>
              </a:schemeClr>
            </a:gs>
            <a:gs pos="100000">
              <a:schemeClr val="accent2">
                <a:hueOff val="-3158839"/>
                <a:satOff val="5324"/>
                <a:lumOff val="-65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l" defTabSz="914400">
            <a:lnSpc>
              <a:spcPct val="90000"/>
            </a:lnSpc>
            <a:spcBef>
              <a:spcPct val="0"/>
            </a:spcBef>
            <a:spcAft>
              <a:spcPct val="35000"/>
            </a:spcAft>
            <a:buNone/>
          </a:pPr>
          <a:r>
            <a:rPr lang="ru-RU" sz="1400" b="0" i="0" kern="1200" dirty="0" smtClean="0">
              <a:latin typeface="Corbel"/>
              <a:ea typeface="+mn-ea"/>
              <a:cs typeface="+mn-cs"/>
            </a:rPr>
            <a:t>Административно –правовая ответственность</a:t>
          </a:r>
          <a:endParaRPr lang="ru-RU" sz="1400" b="0" i="0" kern="1200" dirty="0">
            <a:latin typeface="Corbel"/>
            <a:ea typeface="+mn-ea"/>
            <a:cs typeface="+mn-cs"/>
          </a:endParaRPr>
        </a:p>
      </dsp:txBody>
      <dsp:txXfrm rot="10800000">
        <a:off x="1668867" y="2296725"/>
        <a:ext cx="1447587" cy="2759672"/>
      </dsp:txXfrm>
    </dsp:sp>
    <dsp:sp modelId="{41BC1ABA-1F87-4B1E-94EC-41724CD12655}">
      <dsp:nvSpPr>
        <dsp:cNvPr id="0" name=""/>
        <dsp:cNvSpPr/>
      </dsp:nvSpPr>
      <dsp:spPr>
        <a:xfrm>
          <a:off x="3290578" y="306230"/>
          <a:ext cx="1266865" cy="168426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284ED54-4761-44DA-8086-D5FD397A1C95}">
      <dsp:nvSpPr>
        <dsp:cNvPr id="0" name=""/>
        <dsp:cNvSpPr/>
      </dsp:nvSpPr>
      <dsp:spPr>
        <a:xfrm rot="10800000">
          <a:off x="3343077" y="2296725"/>
          <a:ext cx="1266865" cy="2807108"/>
        </a:xfrm>
        <a:prstGeom prst="round2SameRect">
          <a:avLst>
            <a:gd name="adj1" fmla="val 10500"/>
            <a:gd name="adj2" fmla="val 0"/>
          </a:avLst>
        </a:prstGeom>
        <a:gradFill rotWithShape="0">
          <a:gsLst>
            <a:gs pos="0">
              <a:schemeClr val="accent2">
                <a:hueOff val="-6317677"/>
                <a:satOff val="10648"/>
                <a:lumOff val="-13040"/>
                <a:alphaOff val="0"/>
                <a:shade val="63000"/>
                <a:satMod val="165000"/>
              </a:schemeClr>
            </a:gs>
            <a:gs pos="30000">
              <a:schemeClr val="accent2">
                <a:hueOff val="-6317677"/>
                <a:satOff val="10648"/>
                <a:lumOff val="-13040"/>
                <a:alphaOff val="0"/>
                <a:shade val="58000"/>
                <a:satMod val="165000"/>
              </a:schemeClr>
            </a:gs>
            <a:gs pos="75000">
              <a:schemeClr val="accent2">
                <a:hueOff val="-6317677"/>
                <a:satOff val="10648"/>
                <a:lumOff val="-13040"/>
                <a:alphaOff val="0"/>
                <a:shade val="30000"/>
                <a:satMod val="175000"/>
              </a:schemeClr>
            </a:gs>
            <a:gs pos="100000">
              <a:schemeClr val="accent2">
                <a:hueOff val="-6317677"/>
                <a:satOff val="10648"/>
                <a:lumOff val="-1304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99568" numCol="1" spcCol="1270" anchor="t" anchorCtr="0">
          <a:noAutofit/>
        </a:bodyPr>
        <a:lstStyle/>
        <a:p>
          <a:pPr lvl="0" algn="l" defTabSz="914400">
            <a:lnSpc>
              <a:spcPct val="90000"/>
            </a:lnSpc>
            <a:spcBef>
              <a:spcPct val="0"/>
            </a:spcBef>
            <a:spcAft>
              <a:spcPct val="35000"/>
            </a:spcAft>
            <a:buNone/>
          </a:pPr>
          <a:r>
            <a:rPr lang="ru-RU" sz="1400" b="0" i="0" kern="1200" dirty="0" smtClean="0">
              <a:latin typeface="Corbel"/>
              <a:ea typeface="+mn-ea"/>
              <a:cs typeface="+mn-cs"/>
            </a:rPr>
            <a:t>Гражданско- правовые отношения</a:t>
          </a:r>
        </a:p>
        <a:p>
          <a:pPr lvl="0" algn="l" defTabSz="914400">
            <a:lnSpc>
              <a:spcPct val="90000"/>
            </a:lnSpc>
            <a:spcBef>
              <a:spcPct val="0"/>
            </a:spcBef>
            <a:spcAft>
              <a:spcPct val="35000"/>
            </a:spcAft>
            <a:buNone/>
          </a:pPr>
          <a:endParaRPr lang="ru-RU" sz="1400" b="0" i="0" kern="1200" dirty="0" smtClean="0">
            <a:latin typeface="Corbel"/>
            <a:ea typeface="+mn-ea"/>
            <a:cs typeface="+mn-cs"/>
          </a:endParaRPr>
        </a:p>
        <a:p>
          <a:pPr lvl="0" algn="l" defTabSz="914400">
            <a:lnSpc>
              <a:spcPct val="90000"/>
            </a:lnSpc>
            <a:spcBef>
              <a:spcPct val="0"/>
            </a:spcBef>
            <a:spcAft>
              <a:spcPct val="35000"/>
            </a:spcAft>
            <a:buNone/>
          </a:pPr>
          <a:r>
            <a:rPr lang="ru-RU" sz="7200" b="0" i="0" kern="1200" dirty="0" smtClean="0">
              <a:latin typeface="Corbel"/>
              <a:ea typeface="+mn-ea"/>
              <a:cs typeface="+mn-cs"/>
            </a:rPr>
            <a:t>20</a:t>
          </a:r>
          <a:endParaRPr lang="ru-RU" sz="7200" b="0" i="0" kern="1200" dirty="0">
            <a:latin typeface="Corbel"/>
            <a:ea typeface="+mn-ea"/>
            <a:cs typeface="+mn-cs"/>
          </a:endParaRPr>
        </a:p>
      </dsp:txBody>
      <dsp:txXfrm rot="10800000">
        <a:off x="3382037" y="2296725"/>
        <a:ext cx="1188945" cy="2768148"/>
      </dsp:txXfrm>
    </dsp:sp>
    <dsp:sp modelId="{D88C7409-AB93-4FE3-A61D-F51EE8A4B008}">
      <dsp:nvSpPr>
        <dsp:cNvPr id="0" name=""/>
        <dsp:cNvSpPr/>
      </dsp:nvSpPr>
      <dsp:spPr>
        <a:xfrm>
          <a:off x="4697217" y="291105"/>
          <a:ext cx="1266865" cy="168426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7B5BDBA-3C7A-41F1-8C33-F13937A84B36}">
      <dsp:nvSpPr>
        <dsp:cNvPr id="0" name=""/>
        <dsp:cNvSpPr/>
      </dsp:nvSpPr>
      <dsp:spPr>
        <a:xfrm rot="10800000">
          <a:off x="4646732" y="2296725"/>
          <a:ext cx="1266865" cy="2807108"/>
        </a:xfrm>
        <a:prstGeom prst="round2SameRect">
          <a:avLst>
            <a:gd name="adj1" fmla="val 10500"/>
            <a:gd name="adj2" fmla="val 0"/>
          </a:avLst>
        </a:prstGeom>
        <a:gradFill rotWithShape="0">
          <a:gsLst>
            <a:gs pos="0">
              <a:schemeClr val="accent2">
                <a:hueOff val="-9476516"/>
                <a:satOff val="15973"/>
                <a:lumOff val="-19559"/>
                <a:alphaOff val="0"/>
                <a:shade val="63000"/>
                <a:satMod val="165000"/>
              </a:schemeClr>
            </a:gs>
            <a:gs pos="30000">
              <a:schemeClr val="accent2">
                <a:hueOff val="-9476516"/>
                <a:satOff val="15973"/>
                <a:lumOff val="-19559"/>
                <a:alphaOff val="0"/>
                <a:shade val="58000"/>
                <a:satMod val="165000"/>
              </a:schemeClr>
            </a:gs>
            <a:gs pos="75000">
              <a:schemeClr val="accent2">
                <a:hueOff val="-9476516"/>
                <a:satOff val="15973"/>
                <a:lumOff val="-19559"/>
                <a:alphaOff val="0"/>
                <a:shade val="30000"/>
                <a:satMod val="175000"/>
              </a:schemeClr>
            </a:gs>
            <a:gs pos="100000">
              <a:schemeClr val="accent2">
                <a:hueOff val="-9476516"/>
                <a:satOff val="15973"/>
                <a:lumOff val="-1955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lvl="0" algn="l" defTabSz="914400">
            <a:lnSpc>
              <a:spcPct val="90000"/>
            </a:lnSpc>
            <a:spcBef>
              <a:spcPct val="0"/>
            </a:spcBef>
            <a:spcAft>
              <a:spcPct val="35000"/>
            </a:spcAft>
            <a:buNone/>
          </a:pPr>
          <a:r>
            <a:rPr lang="ru-RU" sz="2000" b="0" i="0" kern="1200" dirty="0" smtClean="0">
              <a:latin typeface="Corbel"/>
              <a:ea typeface="+mn-ea"/>
              <a:cs typeface="+mn-cs"/>
            </a:rPr>
            <a:t>УПК</a:t>
          </a:r>
        </a:p>
        <a:p>
          <a:pPr lvl="0" algn="l" defTabSz="914400">
            <a:lnSpc>
              <a:spcPct val="90000"/>
            </a:lnSpc>
            <a:spcBef>
              <a:spcPct val="0"/>
            </a:spcBef>
            <a:spcAft>
              <a:spcPct val="35000"/>
            </a:spcAft>
            <a:buNone/>
          </a:pPr>
          <a:endParaRPr lang="ru-RU" sz="2000" b="0" i="0" kern="1200" dirty="0" smtClean="0">
            <a:latin typeface="Corbel"/>
            <a:ea typeface="+mn-ea"/>
            <a:cs typeface="+mn-cs"/>
          </a:endParaRPr>
        </a:p>
        <a:p>
          <a:pPr lvl="0" algn="l" defTabSz="914400">
            <a:lnSpc>
              <a:spcPct val="90000"/>
            </a:lnSpc>
            <a:spcBef>
              <a:spcPct val="0"/>
            </a:spcBef>
            <a:spcAft>
              <a:spcPct val="35000"/>
            </a:spcAft>
            <a:buNone/>
          </a:pPr>
          <a:r>
            <a:rPr lang="ru-RU" sz="7200" b="0" i="0" kern="1200" dirty="0" smtClean="0">
              <a:solidFill>
                <a:srgbClr val="C00000"/>
              </a:solidFill>
              <a:latin typeface="Corbel"/>
              <a:ea typeface="+mn-ea"/>
              <a:cs typeface="+mn-cs"/>
            </a:rPr>
            <a:t>18</a:t>
          </a:r>
          <a:endParaRPr lang="ru-RU" sz="7200" b="0" i="0" kern="1200" dirty="0">
            <a:solidFill>
              <a:srgbClr val="C00000"/>
            </a:solidFill>
            <a:latin typeface="Corbel"/>
            <a:ea typeface="+mn-ea"/>
            <a:cs typeface="+mn-cs"/>
          </a:endParaRPr>
        </a:p>
      </dsp:txBody>
      <dsp:txXfrm rot="10800000">
        <a:off x="4685692" y="2296725"/>
        <a:ext cx="1188945" cy="2768148"/>
      </dsp:txXfrm>
    </dsp:sp>
    <dsp:sp modelId="{B68F94D2-D73D-420A-802B-DFDC9BE4ED4C}">
      <dsp:nvSpPr>
        <dsp:cNvPr id="0" name=""/>
        <dsp:cNvSpPr/>
      </dsp:nvSpPr>
      <dsp:spPr>
        <a:xfrm>
          <a:off x="6077682" y="306230"/>
          <a:ext cx="1266865" cy="168426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B706799-997B-4F74-B652-58B58A51EA58}">
      <dsp:nvSpPr>
        <dsp:cNvPr id="0" name=""/>
        <dsp:cNvSpPr/>
      </dsp:nvSpPr>
      <dsp:spPr>
        <a:xfrm rot="10800000">
          <a:off x="6034001" y="2296725"/>
          <a:ext cx="1266865" cy="2807108"/>
        </a:xfrm>
        <a:prstGeom prst="round2SameRect">
          <a:avLst>
            <a:gd name="adj1" fmla="val 10500"/>
            <a:gd name="adj2" fmla="val 0"/>
          </a:avLst>
        </a:prstGeom>
        <a:gradFill rotWithShape="0">
          <a:gsLst>
            <a:gs pos="0">
              <a:schemeClr val="accent2">
                <a:hueOff val="-12635355"/>
                <a:satOff val="21297"/>
                <a:lumOff val="-26079"/>
                <a:alphaOff val="0"/>
                <a:shade val="63000"/>
                <a:satMod val="165000"/>
              </a:schemeClr>
            </a:gs>
            <a:gs pos="30000">
              <a:schemeClr val="accent2">
                <a:hueOff val="-12635355"/>
                <a:satOff val="21297"/>
                <a:lumOff val="-26079"/>
                <a:alphaOff val="0"/>
                <a:shade val="58000"/>
                <a:satMod val="165000"/>
              </a:schemeClr>
            </a:gs>
            <a:gs pos="75000">
              <a:schemeClr val="accent2">
                <a:hueOff val="-12635355"/>
                <a:satOff val="21297"/>
                <a:lumOff val="-26079"/>
                <a:alphaOff val="0"/>
                <a:shade val="30000"/>
                <a:satMod val="175000"/>
              </a:schemeClr>
            </a:gs>
            <a:gs pos="100000">
              <a:schemeClr val="accent2">
                <a:hueOff val="-12635355"/>
                <a:satOff val="21297"/>
                <a:lumOff val="-2607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78232" numCol="1" spcCol="1270" anchor="t" anchorCtr="0">
          <a:noAutofit/>
        </a:bodyPr>
        <a:lstStyle/>
        <a:p>
          <a:pPr lvl="0" algn="l" defTabSz="914400">
            <a:lnSpc>
              <a:spcPct val="90000"/>
            </a:lnSpc>
            <a:spcBef>
              <a:spcPct val="0"/>
            </a:spcBef>
            <a:spcAft>
              <a:spcPct val="35000"/>
            </a:spcAft>
            <a:buNone/>
          </a:pPr>
          <a:r>
            <a:rPr lang="ru-RU" sz="1100" b="0" i="0" kern="1200" dirty="0" smtClean="0">
              <a:latin typeface="Corbel"/>
              <a:ea typeface="+mn-ea"/>
              <a:cs typeface="+mn-cs"/>
            </a:rPr>
            <a:t>КОНСУЛЬТАЦИИ </a:t>
          </a:r>
          <a:r>
            <a:rPr lang="ru-RU" sz="6000" b="0" i="0" kern="1200" dirty="0" smtClean="0">
              <a:latin typeface="Corbel"/>
              <a:ea typeface="+mn-ea"/>
              <a:cs typeface="+mn-cs"/>
            </a:rPr>
            <a:t>127</a:t>
          </a:r>
          <a:endParaRPr lang="ru-RU" sz="6000" b="0" i="0" kern="1200" dirty="0">
            <a:latin typeface="Corbel"/>
            <a:ea typeface="+mn-ea"/>
            <a:cs typeface="+mn-cs"/>
          </a:endParaRPr>
        </a:p>
      </dsp:txBody>
      <dsp:txXfrm rot="10800000">
        <a:off x="6072961" y="2296725"/>
        <a:ext cx="1188945" cy="27681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15CD8-E746-4383-8DD5-538CD77F982E}">
      <dsp:nvSpPr>
        <dsp:cNvPr id="0" name=""/>
        <dsp:cNvSpPr/>
      </dsp:nvSpPr>
      <dsp:spPr>
        <a:xfrm rot="5400000">
          <a:off x="476197" y="1423922"/>
          <a:ext cx="1259337" cy="1433710"/>
        </a:xfrm>
        <a:prstGeom prst="bentUpArrow">
          <a:avLst>
            <a:gd name="adj1" fmla="val 32840"/>
            <a:gd name="adj2" fmla="val 25000"/>
            <a:gd name="adj3" fmla="val 35780"/>
          </a:avLst>
        </a:prstGeom>
        <a:solidFill>
          <a:schemeClr val="accent2">
            <a:lumMod val="75000"/>
          </a:schemeClr>
        </a:soli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BA5E6D41-AA8B-4AAB-84B4-666E8AAE6E1A}">
      <dsp:nvSpPr>
        <dsp:cNvPr id="0" name=""/>
        <dsp:cNvSpPr/>
      </dsp:nvSpPr>
      <dsp:spPr>
        <a:xfrm>
          <a:off x="132355" y="27922"/>
          <a:ext cx="2119982" cy="1483918"/>
        </a:xfrm>
        <a:prstGeom prst="roundRect">
          <a:avLst>
            <a:gd name="adj" fmla="val 1667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ПРОФИЛАКТИКА ПРЕЦЕДЕНТА</a:t>
          </a:r>
          <a:endParaRPr lang="ru-RU" sz="1700" kern="1200" dirty="0"/>
        </a:p>
      </dsp:txBody>
      <dsp:txXfrm>
        <a:off x="204807" y="100374"/>
        <a:ext cx="1975078" cy="1339014"/>
      </dsp:txXfrm>
    </dsp:sp>
    <dsp:sp modelId="{1BD56BE8-8CF3-49DC-A240-DE94BD2D9701}">
      <dsp:nvSpPr>
        <dsp:cNvPr id="0" name=""/>
        <dsp:cNvSpPr/>
      </dsp:nvSpPr>
      <dsp:spPr>
        <a:xfrm>
          <a:off x="2225617" y="129509"/>
          <a:ext cx="1595314" cy="127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ИНФОРМИРОВАНИЕ </a:t>
          </a:r>
          <a:endParaRPr lang="ru-RU" sz="1000" kern="1200" dirty="0"/>
        </a:p>
        <a:p>
          <a:pPr marL="57150" lvl="1" indent="-57150" algn="l" defTabSz="444500">
            <a:lnSpc>
              <a:spcPct val="90000"/>
            </a:lnSpc>
            <a:spcBef>
              <a:spcPct val="0"/>
            </a:spcBef>
            <a:spcAft>
              <a:spcPct val="15000"/>
            </a:spcAft>
            <a:buChar char="••"/>
          </a:pPr>
          <a:r>
            <a:rPr lang="ru-RU" sz="1000" kern="1200" dirty="0" smtClean="0"/>
            <a:t>РЕГЛАМЕНТЫ И ВЗАИМОДЕЙСТВИЕ СТРУКТУРНЫХ ПОДРАЗДЕЛЕНИЙ</a:t>
          </a:r>
          <a:endParaRPr lang="ru-RU" sz="1000" kern="1200" dirty="0"/>
        </a:p>
        <a:p>
          <a:pPr marL="57150" lvl="1" indent="-57150" algn="l" defTabSz="444500">
            <a:lnSpc>
              <a:spcPct val="90000"/>
            </a:lnSpc>
            <a:spcBef>
              <a:spcPct val="0"/>
            </a:spcBef>
            <a:spcAft>
              <a:spcPct val="15000"/>
            </a:spcAft>
            <a:buChar char="••"/>
          </a:pPr>
          <a:r>
            <a:rPr lang="ru-RU" sz="1000" kern="1200" dirty="0" smtClean="0"/>
            <a:t>ДОЛЖНОСТНЫЕ ИНСТРУКЦИИ ДОЛЖНЫ СООТВЕТСВОВАТЬ ПОРЯДКАМ</a:t>
          </a:r>
          <a:endParaRPr lang="ru-RU" sz="1000" kern="1200" dirty="0"/>
        </a:p>
        <a:p>
          <a:pPr marL="57150" lvl="1" indent="-57150" algn="l" defTabSz="444500">
            <a:lnSpc>
              <a:spcPct val="90000"/>
            </a:lnSpc>
            <a:spcBef>
              <a:spcPct val="0"/>
            </a:spcBef>
            <a:spcAft>
              <a:spcPct val="15000"/>
            </a:spcAft>
            <a:buChar char="••"/>
          </a:pPr>
          <a:r>
            <a:rPr lang="ru-RU" sz="1000" kern="1200" dirty="0" smtClean="0"/>
            <a:t>СООТВЕТСТВИЕ ТРЕБОВАНИЯМ БЕЗОПАСНОСТИ</a:t>
          </a:r>
          <a:endParaRPr lang="ru-RU" sz="10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dsp:txBody>
      <dsp:txXfrm>
        <a:off x="2225617" y="129509"/>
        <a:ext cx="1595314" cy="1279246"/>
      </dsp:txXfrm>
    </dsp:sp>
    <dsp:sp modelId="{4F91963D-6520-405C-B6ED-5D33A4742740}">
      <dsp:nvSpPr>
        <dsp:cNvPr id="0" name=""/>
        <dsp:cNvSpPr/>
      </dsp:nvSpPr>
      <dsp:spPr>
        <a:xfrm rot="5400000">
          <a:off x="2236520" y="3090853"/>
          <a:ext cx="1259337" cy="1433710"/>
        </a:xfrm>
        <a:prstGeom prst="bentUpArrow">
          <a:avLst>
            <a:gd name="adj1" fmla="val 32840"/>
            <a:gd name="adj2" fmla="val 25000"/>
            <a:gd name="adj3" fmla="val 35780"/>
          </a:avLst>
        </a:prstGeom>
        <a:solidFill>
          <a:schemeClr val="accent2">
            <a:lumMod val="75000"/>
          </a:schemeClr>
        </a:soli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5CCC07C8-DA89-4D34-A25E-C57E5814BA2E}">
      <dsp:nvSpPr>
        <dsp:cNvPr id="0" name=""/>
        <dsp:cNvSpPr/>
      </dsp:nvSpPr>
      <dsp:spPr>
        <a:xfrm>
          <a:off x="1902872" y="1694853"/>
          <a:ext cx="2119982" cy="1483918"/>
        </a:xfrm>
        <a:prstGeom prst="roundRect">
          <a:avLst>
            <a:gd name="adj" fmla="val 1667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РАБОТА С ПРЕТЕНЗИЕЙ </a:t>
          </a:r>
          <a:endParaRPr lang="ru-RU" sz="1700" kern="1200" dirty="0"/>
        </a:p>
      </dsp:txBody>
      <dsp:txXfrm>
        <a:off x="1975324" y="1767305"/>
        <a:ext cx="1975078" cy="1339014"/>
      </dsp:txXfrm>
    </dsp:sp>
    <dsp:sp modelId="{1E060D8C-D1FA-4052-9741-F26AE0654B7A}">
      <dsp:nvSpPr>
        <dsp:cNvPr id="0" name=""/>
        <dsp:cNvSpPr/>
      </dsp:nvSpPr>
      <dsp:spPr>
        <a:xfrm>
          <a:off x="4022854" y="1836378"/>
          <a:ext cx="1541873" cy="119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t>Протокол ВК Приказ МЗ РФ№502</a:t>
          </a:r>
          <a:endParaRPr lang="ru-RU" sz="1200" kern="1200" dirty="0"/>
        </a:p>
        <a:p>
          <a:pPr marL="114300" lvl="1" indent="-114300" algn="l" defTabSz="533400">
            <a:lnSpc>
              <a:spcPct val="90000"/>
            </a:lnSpc>
            <a:spcBef>
              <a:spcPct val="0"/>
            </a:spcBef>
            <a:spcAft>
              <a:spcPct val="15000"/>
            </a:spcAft>
            <a:buChar char="••"/>
          </a:pPr>
          <a:r>
            <a:rPr lang="ru-RU" sz="1200" kern="1200" dirty="0" smtClean="0"/>
            <a:t>Первичная медицинская документация!!! Консилиум.</a:t>
          </a:r>
          <a:endParaRPr lang="ru-RU" sz="1200" kern="1200" dirty="0"/>
        </a:p>
        <a:p>
          <a:pPr marL="114300" lvl="1" indent="-114300" algn="l" defTabSz="533400">
            <a:lnSpc>
              <a:spcPct val="90000"/>
            </a:lnSpc>
            <a:spcBef>
              <a:spcPct val="0"/>
            </a:spcBef>
            <a:spcAft>
              <a:spcPct val="15000"/>
            </a:spcAft>
            <a:buChar char="••"/>
          </a:pPr>
          <a:r>
            <a:rPr lang="ru-RU" sz="1200" kern="1200" dirty="0" smtClean="0"/>
            <a:t>Экспертиза КМП</a:t>
          </a:r>
          <a:endParaRPr lang="ru-RU" sz="1200" kern="1200" dirty="0"/>
        </a:p>
        <a:p>
          <a:pPr marL="114300" lvl="1" indent="-114300" algn="l" defTabSz="533400">
            <a:lnSpc>
              <a:spcPct val="90000"/>
            </a:lnSpc>
            <a:spcBef>
              <a:spcPct val="0"/>
            </a:spcBef>
            <a:spcAft>
              <a:spcPct val="15000"/>
            </a:spcAft>
            <a:buChar char="••"/>
          </a:pPr>
          <a:r>
            <a:rPr lang="ru-RU" sz="1200" kern="1200" dirty="0" smtClean="0"/>
            <a:t>Досудебное урегулирование</a:t>
          </a:r>
          <a:endParaRPr lang="ru-RU" sz="1200" kern="1200" dirty="0"/>
        </a:p>
      </dsp:txBody>
      <dsp:txXfrm>
        <a:off x="4022854" y="1836378"/>
        <a:ext cx="1541873" cy="1199368"/>
      </dsp:txXfrm>
    </dsp:sp>
    <dsp:sp modelId="{D6B95C47-102E-4FED-A1D4-8C7EFF572E59}">
      <dsp:nvSpPr>
        <dsp:cNvPr id="0" name=""/>
        <dsp:cNvSpPr/>
      </dsp:nvSpPr>
      <dsp:spPr>
        <a:xfrm>
          <a:off x="3673388" y="3361783"/>
          <a:ext cx="2119982" cy="1483918"/>
        </a:xfrm>
        <a:prstGeom prst="roundRect">
          <a:avLst>
            <a:gd name="adj" fmla="val 1667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ВЫСТРАИВАНИЕ ЛИНИИ ЗАЩИТЫ </a:t>
          </a:r>
          <a:endParaRPr lang="ru-RU" sz="1700" kern="1200" dirty="0"/>
        </a:p>
      </dsp:txBody>
      <dsp:txXfrm>
        <a:off x="3745840" y="3434235"/>
        <a:ext cx="1975078" cy="1339014"/>
      </dsp:txXfrm>
    </dsp:sp>
    <dsp:sp modelId="{A6DC14A6-FC3B-4656-BC87-565137F1B352}">
      <dsp:nvSpPr>
        <dsp:cNvPr id="0" name=""/>
        <dsp:cNvSpPr/>
      </dsp:nvSpPr>
      <dsp:spPr>
        <a:xfrm>
          <a:off x="5793371" y="3503309"/>
          <a:ext cx="1541873" cy="119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b="1" kern="1200" dirty="0" smtClean="0">
              <a:solidFill>
                <a:srgbClr val="C00000"/>
              </a:solidFill>
            </a:rPr>
            <a:t>Случилось!</a:t>
          </a:r>
          <a:endParaRPr lang="ru-RU" sz="1500" b="1" kern="1200" dirty="0">
            <a:solidFill>
              <a:srgbClr val="C00000"/>
            </a:solidFill>
          </a:endParaRPr>
        </a:p>
        <a:p>
          <a:pPr marL="114300" lvl="1" indent="-114300" algn="l" defTabSz="666750">
            <a:lnSpc>
              <a:spcPct val="90000"/>
            </a:lnSpc>
            <a:spcBef>
              <a:spcPct val="0"/>
            </a:spcBef>
            <a:spcAft>
              <a:spcPct val="15000"/>
            </a:spcAft>
            <a:buChar char="••"/>
          </a:pPr>
          <a:r>
            <a:rPr lang="ru-RU" sz="1500" kern="1200" dirty="0" smtClean="0"/>
            <a:t>Перспективы дела и риски</a:t>
          </a:r>
          <a:endParaRPr lang="ru-RU" sz="1500" kern="1200" dirty="0"/>
        </a:p>
      </dsp:txBody>
      <dsp:txXfrm>
        <a:off x="5793371" y="3503309"/>
        <a:ext cx="1541873" cy="11993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20EBB-72B0-4CCC-934C-60CD9F632FD8}">
      <dsp:nvSpPr>
        <dsp:cNvPr id="0" name=""/>
        <dsp:cNvSpPr/>
      </dsp:nvSpPr>
      <dsp:spPr>
        <a:xfrm rot="10800000">
          <a:off x="1204462" y="38643"/>
          <a:ext cx="3648456" cy="14233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649"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C00000"/>
              </a:solidFill>
            </a:rPr>
            <a:t>ГРУППА РИСКА</a:t>
          </a:r>
        </a:p>
        <a:p>
          <a:pPr lvl="0" algn="ctr" defTabSz="533400">
            <a:lnSpc>
              <a:spcPct val="90000"/>
            </a:lnSpc>
            <a:spcBef>
              <a:spcPct val="0"/>
            </a:spcBef>
            <a:spcAft>
              <a:spcPct val="35000"/>
            </a:spcAft>
          </a:pPr>
          <a:r>
            <a:rPr lang="ru-RU" sz="1200" kern="1200" dirty="0" smtClean="0"/>
            <a:t>ХИРУРГИ,АНАСТЕЗИОЛОГИЯ-РЕАНИМАТОЛОГИЯ, АКУШЕРСТВО-ГИНЕКОЛОГИЯ</a:t>
          </a:r>
          <a:endParaRPr lang="ru-RU" sz="1200" kern="1200" dirty="0"/>
        </a:p>
      </dsp:txBody>
      <dsp:txXfrm rot="10800000">
        <a:off x="1560294" y="38643"/>
        <a:ext cx="3292624" cy="1423329"/>
      </dsp:txXfrm>
    </dsp:sp>
    <dsp:sp modelId="{A9528FB6-F7FD-49DA-B20C-8ADE4025D7D5}">
      <dsp:nvSpPr>
        <dsp:cNvPr id="0" name=""/>
        <dsp:cNvSpPr/>
      </dsp:nvSpPr>
      <dsp:spPr>
        <a:xfrm>
          <a:off x="563139" y="768"/>
          <a:ext cx="1423329" cy="14233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7CF92-20C2-4D78-880B-332C7212F2C4}">
      <dsp:nvSpPr>
        <dsp:cNvPr id="0" name=""/>
        <dsp:cNvSpPr/>
      </dsp:nvSpPr>
      <dsp:spPr>
        <a:xfrm rot="10800000">
          <a:off x="1274804" y="1848972"/>
          <a:ext cx="3648456" cy="14233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649"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C00000"/>
              </a:solidFill>
            </a:rPr>
            <a:t>ЗАКОНОМЕРНОСТИ  ДЕФЕКТОВ </a:t>
          </a:r>
          <a:endParaRPr lang="ru-RU" sz="1200" kern="1200" dirty="0">
            <a:solidFill>
              <a:srgbClr val="C00000"/>
            </a:solidFill>
          </a:endParaRPr>
        </a:p>
      </dsp:txBody>
      <dsp:txXfrm rot="10800000">
        <a:off x="1630636" y="1848972"/>
        <a:ext cx="3292624" cy="1423329"/>
      </dsp:txXfrm>
    </dsp:sp>
    <dsp:sp modelId="{88711FFB-9E20-4ED0-A7B4-C24C2EC014B5}">
      <dsp:nvSpPr>
        <dsp:cNvPr id="0" name=""/>
        <dsp:cNvSpPr/>
      </dsp:nvSpPr>
      <dsp:spPr>
        <a:xfrm>
          <a:off x="563139" y="1848972"/>
          <a:ext cx="1423329" cy="14233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E679A9-AE81-419E-A70B-B088E921657D}">
      <dsp:nvSpPr>
        <dsp:cNvPr id="0" name=""/>
        <dsp:cNvSpPr/>
      </dsp:nvSpPr>
      <dsp:spPr>
        <a:xfrm rot="10800000">
          <a:off x="1274804" y="3697176"/>
          <a:ext cx="3648456" cy="14233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649"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t>ТИПИЧНЫЕ ОШИБКИ ПОВЕДЕНИЯ МЕДИЦИНСКОЙ ОРГАНИЗАЦИИ</a:t>
          </a:r>
          <a:endParaRPr lang="ru-RU" sz="1200" kern="1200" dirty="0"/>
        </a:p>
      </dsp:txBody>
      <dsp:txXfrm rot="10800000">
        <a:off x="1630636" y="3697176"/>
        <a:ext cx="3292624" cy="1423329"/>
      </dsp:txXfrm>
    </dsp:sp>
    <dsp:sp modelId="{22CD321F-1542-4163-B05B-62809B0029D6}">
      <dsp:nvSpPr>
        <dsp:cNvPr id="0" name=""/>
        <dsp:cNvSpPr/>
      </dsp:nvSpPr>
      <dsp:spPr>
        <a:xfrm>
          <a:off x="563139" y="3697176"/>
          <a:ext cx="1423329" cy="14233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F8B0F-53D7-474A-82D5-A33CD3F3FF08}">
      <dsp:nvSpPr>
        <dsp:cNvPr id="0" name=""/>
        <dsp:cNvSpPr/>
      </dsp:nvSpPr>
      <dsp:spPr>
        <a:xfrm rot="5400000">
          <a:off x="2343284" y="38920"/>
          <a:ext cx="2076104" cy="2142379"/>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УПК РФ </a:t>
          </a:r>
        </a:p>
        <a:p>
          <a:pPr lvl="0" algn="ctr" defTabSz="889000">
            <a:lnSpc>
              <a:spcPct val="90000"/>
            </a:lnSpc>
            <a:spcBef>
              <a:spcPct val="0"/>
            </a:spcBef>
            <a:spcAft>
              <a:spcPct val="35000"/>
            </a:spcAft>
          </a:pPr>
          <a:r>
            <a:rPr lang="ru-RU" sz="2000" kern="1200" dirty="0" smtClean="0"/>
            <a:t>109Ч2</a:t>
          </a:r>
        </a:p>
        <a:p>
          <a:pPr lvl="0" algn="ctr" defTabSz="889000">
            <a:lnSpc>
              <a:spcPct val="90000"/>
            </a:lnSpc>
            <a:spcBef>
              <a:spcPct val="0"/>
            </a:spcBef>
            <a:spcAft>
              <a:spcPct val="35000"/>
            </a:spcAft>
          </a:pPr>
          <a:r>
            <a:rPr lang="ru-RU" sz="2000" kern="1200" dirty="0" smtClean="0"/>
            <a:t>118 Ч2</a:t>
          </a:r>
        </a:p>
        <a:p>
          <a:pPr lvl="0" algn="ctr" defTabSz="889000">
            <a:lnSpc>
              <a:spcPct val="90000"/>
            </a:lnSpc>
            <a:spcBef>
              <a:spcPct val="0"/>
            </a:spcBef>
            <a:spcAft>
              <a:spcPct val="35000"/>
            </a:spcAft>
          </a:pPr>
          <a:r>
            <a:rPr lang="ru-RU" sz="2000" kern="1200" dirty="0" smtClean="0"/>
            <a:t>293ч2</a:t>
          </a:r>
          <a:endParaRPr lang="ru-RU" sz="2000" kern="1200" dirty="0"/>
        </a:p>
      </dsp:txBody>
      <dsp:txXfrm rot="-5400000">
        <a:off x="2667210" y="418074"/>
        <a:ext cx="1428253" cy="1384070"/>
      </dsp:txXfrm>
    </dsp:sp>
    <dsp:sp modelId="{D6F2FD6B-5412-4628-94F7-F6BF6905F879}">
      <dsp:nvSpPr>
        <dsp:cNvPr id="0" name=""/>
        <dsp:cNvSpPr/>
      </dsp:nvSpPr>
      <dsp:spPr>
        <a:xfrm>
          <a:off x="4264150" y="614004"/>
          <a:ext cx="1538550" cy="99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t>ХИРУРГИЯ </a:t>
          </a:r>
          <a:endParaRPr lang="ru-RU" sz="1400" kern="1200" dirty="0"/>
        </a:p>
      </dsp:txBody>
      <dsp:txXfrm>
        <a:off x="4264150" y="614004"/>
        <a:ext cx="1538550" cy="992212"/>
      </dsp:txXfrm>
    </dsp:sp>
    <dsp:sp modelId="{002A86FA-1AC0-4836-B7D2-C863466E3727}">
      <dsp:nvSpPr>
        <dsp:cNvPr id="0" name=""/>
        <dsp:cNvSpPr/>
      </dsp:nvSpPr>
      <dsp:spPr>
        <a:xfrm rot="5400000">
          <a:off x="77427" y="-5664"/>
          <a:ext cx="1653687" cy="1665016"/>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349266" y="275616"/>
        <a:ext cx="1110010" cy="1102458"/>
      </dsp:txXfrm>
    </dsp:sp>
    <dsp:sp modelId="{F6C058E7-A047-4148-87E3-21E3490E20CB}">
      <dsp:nvSpPr>
        <dsp:cNvPr id="0" name=""/>
        <dsp:cNvSpPr/>
      </dsp:nvSpPr>
      <dsp:spPr>
        <a:xfrm rot="5400000">
          <a:off x="1849544" y="1750706"/>
          <a:ext cx="1653687" cy="1972382"/>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УПК РФ  109Ч.2</a:t>
          </a:r>
          <a:endParaRPr lang="ru-RU" sz="2400" kern="1200" dirty="0"/>
        </a:p>
      </dsp:txBody>
      <dsp:txXfrm rot="-5400000">
        <a:off x="2018927" y="2185669"/>
        <a:ext cx="1314922" cy="1102458"/>
      </dsp:txXfrm>
    </dsp:sp>
    <dsp:sp modelId="{EB3AFE55-3451-44E1-B15D-21EE7F24FD50}">
      <dsp:nvSpPr>
        <dsp:cNvPr id="0" name=""/>
        <dsp:cNvSpPr/>
      </dsp:nvSpPr>
      <dsp:spPr>
        <a:xfrm>
          <a:off x="-105700" y="1898125"/>
          <a:ext cx="2220422" cy="1677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ru-RU" sz="1100" kern="1200" dirty="0" smtClean="0"/>
            <a:t>АНЕСТЕЗИОЛОГИЯ </a:t>
          </a:r>
        </a:p>
        <a:p>
          <a:pPr lvl="0" algn="r" defTabSz="488950">
            <a:lnSpc>
              <a:spcPct val="90000"/>
            </a:lnSpc>
            <a:spcBef>
              <a:spcPct val="0"/>
            </a:spcBef>
            <a:spcAft>
              <a:spcPct val="35000"/>
            </a:spcAft>
          </a:pPr>
          <a:r>
            <a:rPr lang="ru-RU" sz="1100" kern="1200" dirty="0" smtClean="0"/>
            <a:t>И РЕАНИМАТОЛОГИЯ</a:t>
          </a:r>
          <a:endParaRPr lang="ru-RU" sz="1100" kern="1200" dirty="0"/>
        </a:p>
      </dsp:txBody>
      <dsp:txXfrm>
        <a:off x="-105700" y="1898125"/>
        <a:ext cx="2220422" cy="1677543"/>
      </dsp:txXfrm>
    </dsp:sp>
    <dsp:sp modelId="{7A5CCD28-FE4D-4E75-AB8F-6888D77D500A}">
      <dsp:nvSpPr>
        <dsp:cNvPr id="0" name=""/>
        <dsp:cNvSpPr/>
      </dsp:nvSpPr>
      <dsp:spPr>
        <a:xfrm rot="5400000">
          <a:off x="4138073" y="1870419"/>
          <a:ext cx="1653687" cy="1988351"/>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t>ГПК РФ</a:t>
          </a:r>
        </a:p>
        <a:p>
          <a:pPr lvl="0" algn="ctr" defTabSz="889000">
            <a:lnSpc>
              <a:spcPct val="90000"/>
            </a:lnSpc>
            <a:spcBef>
              <a:spcPct val="0"/>
            </a:spcBef>
            <a:spcAft>
              <a:spcPct val="35000"/>
            </a:spcAft>
          </a:pPr>
          <a:r>
            <a:rPr lang="ru-RU" sz="1600" kern="1200" dirty="0" smtClean="0"/>
            <a:t>МОРАЛЬНЫЙ </a:t>
          </a:r>
        </a:p>
        <a:p>
          <a:pPr lvl="0" algn="ctr" defTabSz="889000">
            <a:lnSpc>
              <a:spcPct val="90000"/>
            </a:lnSpc>
            <a:spcBef>
              <a:spcPct val="0"/>
            </a:spcBef>
            <a:spcAft>
              <a:spcPct val="35000"/>
            </a:spcAft>
          </a:pPr>
          <a:r>
            <a:rPr lang="ru-RU" sz="1600" kern="1200" dirty="0" smtClean="0"/>
            <a:t>ВРЕД</a:t>
          </a:r>
          <a:endParaRPr lang="ru-RU" sz="1600" kern="1200" dirty="0"/>
        </a:p>
      </dsp:txBody>
      <dsp:txXfrm rot="-5400000">
        <a:off x="4302134" y="2313366"/>
        <a:ext cx="1325567" cy="1102458"/>
      </dsp:txXfrm>
    </dsp:sp>
    <dsp:sp modelId="{B117F68E-486B-4959-95A7-51D9403C3926}">
      <dsp:nvSpPr>
        <dsp:cNvPr id="0" name=""/>
        <dsp:cNvSpPr/>
      </dsp:nvSpPr>
      <dsp:spPr>
        <a:xfrm rot="5400000">
          <a:off x="2337762" y="3356249"/>
          <a:ext cx="2126542" cy="2209423"/>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УПК РФ</a:t>
          </a:r>
        </a:p>
        <a:p>
          <a:pPr lvl="0" algn="ctr" defTabSz="622300">
            <a:lnSpc>
              <a:spcPct val="90000"/>
            </a:lnSpc>
            <a:spcBef>
              <a:spcPct val="0"/>
            </a:spcBef>
            <a:spcAft>
              <a:spcPct val="35000"/>
            </a:spcAft>
          </a:pPr>
          <a:r>
            <a:rPr lang="ru-RU" sz="1400" kern="1200" dirty="0" smtClean="0"/>
            <a:t>109Ч2</a:t>
          </a:r>
        </a:p>
        <a:p>
          <a:pPr lvl="0" algn="ctr" defTabSz="622300">
            <a:lnSpc>
              <a:spcPct val="90000"/>
            </a:lnSpc>
            <a:spcBef>
              <a:spcPct val="0"/>
            </a:spcBef>
            <a:spcAft>
              <a:spcPct val="35000"/>
            </a:spcAft>
          </a:pPr>
          <a:r>
            <a:rPr lang="ru-RU" sz="1400" kern="1200" dirty="0" smtClean="0"/>
            <a:t>118Ч2</a:t>
          </a:r>
        </a:p>
        <a:p>
          <a:pPr lvl="0" algn="ctr" defTabSz="622300">
            <a:lnSpc>
              <a:spcPct val="90000"/>
            </a:lnSpc>
            <a:spcBef>
              <a:spcPct val="0"/>
            </a:spcBef>
            <a:spcAft>
              <a:spcPct val="35000"/>
            </a:spcAft>
          </a:pPr>
          <a:r>
            <a:rPr lang="ru-RU" sz="1400" kern="1200" dirty="0" smtClean="0"/>
            <a:t>293Ч2</a:t>
          </a:r>
        </a:p>
        <a:p>
          <a:pPr lvl="0" algn="ctr" defTabSz="622300">
            <a:lnSpc>
              <a:spcPct val="90000"/>
            </a:lnSpc>
            <a:spcBef>
              <a:spcPct val="0"/>
            </a:spcBef>
            <a:spcAft>
              <a:spcPct val="35000"/>
            </a:spcAft>
          </a:pPr>
          <a:r>
            <a:rPr lang="ru-RU" sz="1400" kern="1200" dirty="0" smtClean="0"/>
            <a:t>105Ч2</a:t>
          </a:r>
        </a:p>
      </dsp:txBody>
      <dsp:txXfrm rot="-5400000">
        <a:off x="2664559" y="3752113"/>
        <a:ext cx="1472949" cy="1417694"/>
      </dsp:txXfrm>
    </dsp:sp>
    <dsp:sp modelId="{9CDD6ACB-B40E-462D-B9DF-C62990CE0AD8}">
      <dsp:nvSpPr>
        <dsp:cNvPr id="0" name=""/>
        <dsp:cNvSpPr/>
      </dsp:nvSpPr>
      <dsp:spPr>
        <a:xfrm>
          <a:off x="4497285" y="3557111"/>
          <a:ext cx="1351913" cy="1641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ru-RU" sz="1100" b="1" kern="1200" dirty="0" smtClean="0"/>
            <a:t>АКУШЕРСТВО И ГИНЕКОЛОГИЯ</a:t>
          </a:r>
        </a:p>
        <a:p>
          <a:pPr lvl="0" algn="l" defTabSz="488950">
            <a:lnSpc>
              <a:spcPct val="90000"/>
            </a:lnSpc>
            <a:spcBef>
              <a:spcPct val="0"/>
            </a:spcBef>
            <a:spcAft>
              <a:spcPct val="35000"/>
            </a:spcAft>
          </a:pPr>
          <a:endParaRPr lang="ru-RU" sz="1500" kern="1200" dirty="0"/>
        </a:p>
      </dsp:txBody>
      <dsp:txXfrm>
        <a:off x="4497285" y="3557111"/>
        <a:ext cx="1351913" cy="1641138"/>
      </dsp:txXfrm>
    </dsp:sp>
    <dsp:sp modelId="{CEDFE6EE-4A43-49BC-B16C-B88E18A75BC8}">
      <dsp:nvSpPr>
        <dsp:cNvPr id="0" name=""/>
        <dsp:cNvSpPr/>
      </dsp:nvSpPr>
      <dsp:spPr>
        <a:xfrm rot="5400000">
          <a:off x="249007" y="3978034"/>
          <a:ext cx="1653687" cy="1438707"/>
        </a:xfrm>
        <a:prstGeom prst="hexagon">
          <a:avLst>
            <a:gd name="adj" fmla="val 25000"/>
            <a:gd name="vf" fmla="val 11547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580695" y="4128245"/>
        <a:ext cx="990311" cy="1138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87B1-9C33-446D-B90F-809C6A0E9FF4}">
      <dsp:nvSpPr>
        <dsp:cNvPr id="0" name=""/>
        <dsp:cNvSpPr/>
      </dsp:nvSpPr>
      <dsp:spPr>
        <a:xfrm>
          <a:off x="0" y="0"/>
          <a:ext cx="6608014" cy="1138543"/>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СОЦИАЛЬНЫЙ </a:t>
          </a:r>
        </a:p>
        <a:p>
          <a:pPr lvl="0" algn="l" defTabSz="711200">
            <a:lnSpc>
              <a:spcPct val="90000"/>
            </a:lnSpc>
            <a:spcBef>
              <a:spcPct val="0"/>
            </a:spcBef>
            <a:spcAft>
              <a:spcPct val="35000"/>
            </a:spcAft>
          </a:pPr>
          <a:r>
            <a:rPr lang="ru-RU" sz="1600" kern="1200" dirty="0" smtClean="0"/>
            <a:t>Выполнение социальных ролей</a:t>
          </a:r>
        </a:p>
        <a:p>
          <a:pPr lvl="0" algn="l" defTabSz="711200">
            <a:lnSpc>
              <a:spcPct val="90000"/>
            </a:lnSpc>
            <a:spcBef>
              <a:spcPct val="0"/>
            </a:spcBef>
            <a:spcAft>
              <a:spcPct val="35000"/>
            </a:spcAft>
          </a:pPr>
          <a:r>
            <a:rPr lang="ru-RU" sz="1600" kern="1200" dirty="0" smtClean="0"/>
            <a:t>Ожидания, требования, установки участников отношений </a:t>
          </a:r>
          <a:endParaRPr lang="ru-RU" sz="1600" kern="1200" dirty="0"/>
        </a:p>
      </dsp:txBody>
      <dsp:txXfrm>
        <a:off x="1435457" y="0"/>
        <a:ext cx="5172557" cy="1138543"/>
      </dsp:txXfrm>
    </dsp:sp>
    <dsp:sp modelId="{F36C7787-0695-4C50-886E-728553DE4324}">
      <dsp:nvSpPr>
        <dsp:cNvPr id="0" name=""/>
        <dsp:cNvSpPr/>
      </dsp:nvSpPr>
      <dsp:spPr>
        <a:xfrm>
          <a:off x="200703" y="113854"/>
          <a:ext cx="1147904" cy="91083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93B25-FBC3-4F39-BE4B-FCB33A7F46EA}">
      <dsp:nvSpPr>
        <dsp:cNvPr id="0" name=""/>
        <dsp:cNvSpPr/>
      </dsp:nvSpPr>
      <dsp:spPr>
        <a:xfrm>
          <a:off x="0" y="1285881"/>
          <a:ext cx="6608014" cy="1138543"/>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76200" rIns="76200" bIns="76200" numCol="1" spcCol="1270" anchor="t" anchorCtr="0">
          <a:noAutofit/>
        </a:bodyPr>
        <a:lstStyle/>
        <a:p>
          <a:pPr lvl="0" algn="l" defTabSz="800100">
            <a:lnSpc>
              <a:spcPct val="90000"/>
            </a:lnSpc>
            <a:spcBef>
              <a:spcPct val="0"/>
            </a:spcBef>
            <a:spcAft>
              <a:spcPct val="35000"/>
            </a:spcAft>
          </a:pPr>
          <a:r>
            <a:rPr lang="ru-RU" sz="1800" kern="1200" dirty="0" smtClean="0"/>
            <a:t>ЭКОНОМИЧЕСКИЙ</a:t>
          </a:r>
          <a:endParaRPr lang="ru-RU" sz="1800" kern="1200" dirty="0"/>
        </a:p>
        <a:p>
          <a:pPr marL="228600" lvl="1" indent="-228600" algn="l" defTabSz="889000">
            <a:lnSpc>
              <a:spcPct val="90000"/>
            </a:lnSpc>
            <a:spcBef>
              <a:spcPct val="0"/>
            </a:spcBef>
            <a:spcAft>
              <a:spcPct val="15000"/>
            </a:spcAft>
            <a:buChar char="••"/>
          </a:pPr>
          <a:r>
            <a:rPr lang="ru-RU" sz="2000" kern="1200" dirty="0" smtClean="0"/>
            <a:t>Связан с финансовой составляющей медицинской услуги</a:t>
          </a:r>
          <a:endParaRPr lang="ru-RU" sz="2000" kern="1200" dirty="0"/>
        </a:p>
      </dsp:txBody>
      <dsp:txXfrm>
        <a:off x="1435457" y="1285881"/>
        <a:ext cx="5172557" cy="1138543"/>
      </dsp:txXfrm>
    </dsp:sp>
    <dsp:sp modelId="{CA6DD39D-F781-46E7-877E-FF0E3C20964D}">
      <dsp:nvSpPr>
        <dsp:cNvPr id="0" name=""/>
        <dsp:cNvSpPr/>
      </dsp:nvSpPr>
      <dsp:spPr>
        <a:xfrm>
          <a:off x="298739" y="1357321"/>
          <a:ext cx="951831" cy="92869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CE677-041A-443B-A82E-A44FC8B1EA79}">
      <dsp:nvSpPr>
        <dsp:cNvPr id="0" name=""/>
        <dsp:cNvSpPr/>
      </dsp:nvSpPr>
      <dsp:spPr>
        <a:xfrm>
          <a:off x="0" y="2504794"/>
          <a:ext cx="6608014" cy="1138543"/>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ПРАВОВОЙ </a:t>
          </a:r>
        </a:p>
        <a:p>
          <a:pPr lvl="0" algn="l" defTabSz="711200">
            <a:lnSpc>
              <a:spcPct val="90000"/>
            </a:lnSpc>
            <a:spcBef>
              <a:spcPct val="0"/>
            </a:spcBef>
            <a:spcAft>
              <a:spcPct val="35000"/>
            </a:spcAft>
          </a:pPr>
          <a:r>
            <a:rPr lang="ru-RU" sz="1600" kern="1200" dirty="0" smtClean="0"/>
            <a:t>Правоотношения, участниками которых является врач и пациент, их права и обязанности</a:t>
          </a:r>
          <a:endParaRPr lang="ru-RU" sz="1600" kern="1200" dirty="0"/>
        </a:p>
      </dsp:txBody>
      <dsp:txXfrm>
        <a:off x="1435457" y="2504794"/>
        <a:ext cx="5172557" cy="1138543"/>
      </dsp:txXfrm>
    </dsp:sp>
    <dsp:sp modelId="{431A8B11-268A-48FA-8686-2DCB05AF250B}">
      <dsp:nvSpPr>
        <dsp:cNvPr id="0" name=""/>
        <dsp:cNvSpPr/>
      </dsp:nvSpPr>
      <dsp:spPr>
        <a:xfrm>
          <a:off x="298739" y="2643205"/>
          <a:ext cx="951831" cy="86172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601F8-A49C-40C5-96BB-C17E139BEE25}">
      <dsp:nvSpPr>
        <dsp:cNvPr id="0" name=""/>
        <dsp:cNvSpPr/>
      </dsp:nvSpPr>
      <dsp:spPr>
        <a:xfrm>
          <a:off x="-151297" y="0"/>
          <a:ext cx="5446771" cy="1170150"/>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ru-RU" sz="5300" kern="1200" dirty="0" smtClean="0">
              <a:solidFill>
                <a:schemeClr val="accent3">
                  <a:lumMod val="50000"/>
                </a:schemeClr>
              </a:solidFill>
            </a:rPr>
            <a:t>жалоба</a:t>
          </a:r>
          <a:endParaRPr lang="ru-RU" sz="5300" kern="1200" dirty="0">
            <a:solidFill>
              <a:schemeClr val="accent3">
                <a:lumMod val="50000"/>
              </a:schemeClr>
            </a:solidFill>
          </a:endParaRPr>
        </a:p>
      </dsp:txBody>
      <dsp:txXfrm>
        <a:off x="-117024" y="34273"/>
        <a:ext cx="4184087" cy="1101604"/>
      </dsp:txXfrm>
    </dsp:sp>
    <dsp:sp modelId="{B3914499-4F60-400F-85F7-95EC79FC8787}">
      <dsp:nvSpPr>
        <dsp:cNvPr id="0" name=""/>
        <dsp:cNvSpPr/>
      </dsp:nvSpPr>
      <dsp:spPr>
        <a:xfrm>
          <a:off x="240299" y="1365175"/>
          <a:ext cx="5446771" cy="1170150"/>
        </a:xfrm>
        <a:prstGeom prst="roundRect">
          <a:avLst>
            <a:gd name="adj" fmla="val 10000"/>
          </a:avLst>
        </a:prstGeom>
        <a:solidFill>
          <a:schemeClr val="accent1"/>
        </a:solidFill>
        <a:ln w="34925" cap="flat" cmpd="sng" algn="ctr">
          <a:solidFill>
            <a:schemeClr val="lt1"/>
          </a:solidFill>
          <a:prstDash val="solid"/>
        </a:ln>
        <a:effectLst>
          <a:outerShdw blurRad="50800" dist="25000" dir="5400000" rotWithShape="0">
            <a:srgbClr val="000000">
              <a:alpha val="40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ru-RU" sz="5300" kern="1200" dirty="0" smtClean="0"/>
            <a:t>претензия</a:t>
          </a:r>
          <a:endParaRPr lang="ru-RU" sz="5300" kern="1200" dirty="0"/>
        </a:p>
      </dsp:txBody>
      <dsp:txXfrm>
        <a:off x="274572" y="1399448"/>
        <a:ext cx="4137030" cy="1101604"/>
      </dsp:txXfrm>
    </dsp:sp>
    <dsp:sp modelId="{B887711A-23C2-4A00-AE7B-C39502DA26DE}">
      <dsp:nvSpPr>
        <dsp:cNvPr id="0" name=""/>
        <dsp:cNvSpPr/>
      </dsp:nvSpPr>
      <dsp:spPr>
        <a:xfrm>
          <a:off x="240301" y="2671351"/>
          <a:ext cx="6407963" cy="1170150"/>
        </a:xfrm>
        <a:prstGeom prst="roundRect">
          <a:avLst>
            <a:gd name="adj" fmla="val 10000"/>
          </a:avLst>
        </a:prstGeom>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12700" cap="flat" cmpd="sng" algn="ctr">
          <a:solidFill>
            <a:schemeClr val="accent1">
              <a:shade val="70000"/>
              <a:satMod val="150000"/>
            </a:schemeClr>
          </a:solidFill>
          <a:prstDash val="solid"/>
        </a:ln>
        <a:effectLst>
          <a:outerShdw blurRad="50800" dist="250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b="1" kern="1200" dirty="0" smtClean="0">
              <a:solidFill>
                <a:schemeClr val="accent1">
                  <a:lumMod val="75000"/>
                </a:schemeClr>
              </a:solidFill>
            </a:rPr>
            <a:t>Судебное разбирательство </a:t>
          </a:r>
          <a:endParaRPr lang="ru-RU" sz="3600" b="1" kern="1200" dirty="0">
            <a:solidFill>
              <a:schemeClr val="accent1">
                <a:lumMod val="75000"/>
              </a:schemeClr>
            </a:solidFill>
          </a:endParaRPr>
        </a:p>
      </dsp:txBody>
      <dsp:txXfrm>
        <a:off x="274574" y="2705624"/>
        <a:ext cx="4879188" cy="1101604"/>
      </dsp:txXfrm>
    </dsp:sp>
    <dsp:sp modelId="{411016F5-6FB4-4365-AFF1-655BC5560208}">
      <dsp:nvSpPr>
        <dsp:cNvPr id="0" name=""/>
        <dsp:cNvSpPr/>
      </dsp:nvSpPr>
      <dsp:spPr>
        <a:xfrm>
          <a:off x="4445876" y="887363"/>
          <a:ext cx="760597" cy="7605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4617010" y="887363"/>
        <a:ext cx="418329" cy="572349"/>
      </dsp:txXfrm>
    </dsp:sp>
    <dsp:sp modelId="{A4EB5595-985B-449E-890F-DF82233C0A37}">
      <dsp:nvSpPr>
        <dsp:cNvPr id="0" name=""/>
        <dsp:cNvSpPr/>
      </dsp:nvSpPr>
      <dsp:spPr>
        <a:xfrm>
          <a:off x="4926473" y="2244738"/>
          <a:ext cx="760597" cy="7605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097607" y="2244738"/>
        <a:ext cx="418329" cy="572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B38C-7945-44EB-8547-9A5AB6394AEC}">
      <dsp:nvSpPr>
        <dsp:cNvPr id="0" name=""/>
        <dsp:cNvSpPr/>
      </dsp:nvSpPr>
      <dsp:spPr>
        <a:xfrm>
          <a:off x="2316664" y="372"/>
          <a:ext cx="3289154" cy="11495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p>
        <a:p>
          <a:pPr marL="114300" lvl="1" indent="-114300" algn="l" defTabSz="533400">
            <a:lnSpc>
              <a:spcPct val="90000"/>
            </a:lnSpc>
            <a:spcBef>
              <a:spcPct val="0"/>
            </a:spcBef>
            <a:spcAft>
              <a:spcPct val="15000"/>
            </a:spcAft>
            <a:buChar char="••"/>
          </a:pPr>
          <a:r>
            <a:rPr lang="ru-RU" sz="1200" b="1" kern="1200" dirty="0" smtClean="0"/>
            <a:t>просьба гражданина о восстановлении или защите его нарушенных прав, свобод или законных интересов либо прав, свобод или законных интересов других лиц;</a:t>
          </a:r>
          <a:endParaRPr lang="ru-RU" sz="1200" kern="1200" dirty="0"/>
        </a:p>
      </dsp:txBody>
      <dsp:txXfrm>
        <a:off x="2316664" y="144063"/>
        <a:ext cx="2858080" cy="862148"/>
      </dsp:txXfrm>
    </dsp:sp>
    <dsp:sp modelId="{927A059E-7C2C-49F0-974F-08F136127431}">
      <dsp:nvSpPr>
        <dsp:cNvPr id="0" name=""/>
        <dsp:cNvSpPr/>
      </dsp:nvSpPr>
      <dsp:spPr>
        <a:xfrm>
          <a:off x="2064" y="97680"/>
          <a:ext cx="2314600" cy="954915"/>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C00000"/>
              </a:solidFill>
            </a:rPr>
            <a:t>жалоба</a:t>
          </a:r>
          <a:endParaRPr lang="ru-RU" sz="4000" kern="1200" dirty="0">
            <a:solidFill>
              <a:srgbClr val="C00000"/>
            </a:solidFill>
          </a:endParaRPr>
        </a:p>
      </dsp:txBody>
      <dsp:txXfrm>
        <a:off x="48679" y="144295"/>
        <a:ext cx="2221370" cy="861685"/>
      </dsp:txXfrm>
    </dsp:sp>
    <dsp:sp modelId="{C17ED364-E51D-4C7D-AF2F-AD45ECCDA2E8}">
      <dsp:nvSpPr>
        <dsp:cNvPr id="0" name=""/>
        <dsp:cNvSpPr/>
      </dsp:nvSpPr>
      <dsp:spPr>
        <a:xfrm>
          <a:off x="2244247" y="1264856"/>
          <a:ext cx="3358161" cy="15087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en-US" sz="700" b="1" i="0" kern="1200" dirty="0" smtClean="0"/>
            <a:t>II. </a:t>
          </a:r>
          <a:r>
            <a:rPr lang="ru-RU" sz="700" b="1" i="0" kern="1200" dirty="0" smtClean="0"/>
            <a:t>Функции врачебной комиссии</a:t>
          </a:r>
          <a:endParaRPr lang="ru-RU" sz="700" kern="1200" dirty="0"/>
        </a:p>
        <a:p>
          <a:pPr marL="57150" lvl="1" indent="-57150" algn="l" defTabSz="311150">
            <a:lnSpc>
              <a:spcPct val="90000"/>
            </a:lnSpc>
            <a:spcBef>
              <a:spcPct val="0"/>
            </a:spcBef>
            <a:spcAft>
              <a:spcPct val="15000"/>
            </a:spcAft>
            <a:buChar char="••"/>
          </a:pPr>
          <a:r>
            <a:rPr lang="ru-RU" sz="700" b="0" i="0" kern="1200" dirty="0" smtClean="0"/>
            <a:t>4.22. рассмотрение обращений (жалоб) по вопросам, связанным с оказанием медицинской помощи граждан в медицинской организации;</a:t>
          </a:r>
          <a:endParaRPr lang="ru-RU" sz="700" kern="1200" dirty="0"/>
        </a:p>
        <a:p>
          <a:pPr marL="57150" lvl="1" indent="-57150" algn="l" defTabSz="311150">
            <a:lnSpc>
              <a:spcPct val="90000"/>
            </a:lnSpc>
            <a:spcBef>
              <a:spcPct val="0"/>
            </a:spcBef>
            <a:spcAft>
              <a:spcPct val="15000"/>
            </a:spcAft>
            <a:buChar char="••"/>
          </a:pPr>
          <a:r>
            <a:rPr lang="ru-RU" sz="700" b="0" i="0" kern="1200" dirty="0" smtClean="0"/>
            <a:t>4.9. изучение каждого случая смерти пациента в целях выявления причины смерти, а также выработки мероприятий по устранению нарушений в деятельности медицинской организации и медицинских работников в случае, если такие нарушения привели к смерти пациента;</a:t>
          </a:r>
          <a:endParaRPr lang="ru-RU" sz="700" kern="1200" dirty="0"/>
        </a:p>
      </dsp:txBody>
      <dsp:txXfrm>
        <a:off x="2244247" y="1453449"/>
        <a:ext cx="2792381" cy="1131561"/>
      </dsp:txXfrm>
    </dsp:sp>
    <dsp:sp modelId="{76BFFD2F-6B2A-4A86-8972-FEEAB917CDAE}">
      <dsp:nvSpPr>
        <dsp:cNvPr id="0" name=""/>
        <dsp:cNvSpPr/>
      </dsp:nvSpPr>
      <dsp:spPr>
        <a:xfrm>
          <a:off x="5473" y="1429658"/>
          <a:ext cx="2238774" cy="1149530"/>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b="1" i="0" kern="1200" dirty="0" smtClean="0"/>
            <a:t>Приказ Министерства здравоохранения и социального развития Российской Федерации от 5 мая 2012 г. N 502н г. Москва "Об утверждении порядка создания и деятельности врачебной комиссии медицинской организации"</a:t>
          </a:r>
          <a:endParaRPr lang="ru-RU" sz="900" kern="1200" dirty="0"/>
        </a:p>
      </dsp:txBody>
      <dsp:txXfrm>
        <a:off x="61588" y="1485773"/>
        <a:ext cx="2126544" cy="1037300"/>
      </dsp:txXfrm>
    </dsp:sp>
    <dsp:sp modelId="{1DC47D02-D247-4D23-A168-0B29A31F5188}">
      <dsp:nvSpPr>
        <dsp:cNvPr id="0" name=""/>
        <dsp:cNvSpPr/>
      </dsp:nvSpPr>
      <dsp:spPr>
        <a:xfrm>
          <a:off x="2243700" y="2888556"/>
          <a:ext cx="3361443" cy="175454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ru-RU" sz="700" b="1" i="0" kern="1200" dirty="0" smtClean="0"/>
            <a:t>III. Порядок создания и деятельности врачебной комиссии</a:t>
          </a:r>
          <a:endParaRPr lang="ru-RU" sz="700" kern="1200" dirty="0"/>
        </a:p>
        <a:p>
          <a:pPr marL="57150" lvl="1" indent="-57150" algn="l" defTabSz="311150">
            <a:lnSpc>
              <a:spcPct val="90000"/>
            </a:lnSpc>
            <a:spcBef>
              <a:spcPct val="0"/>
            </a:spcBef>
            <a:spcAft>
              <a:spcPct val="15000"/>
            </a:spcAft>
            <a:buChar char="••"/>
          </a:pPr>
          <a:r>
            <a:rPr lang="ru-RU" sz="700" b="0" i="0" kern="1200" dirty="0" smtClean="0"/>
            <a:t>17. Секретарь врачебной комиссии (подкомиссии врачебной комиссии) вносит принятое решение в медицинскую документацию пациента, а также в журнал.</a:t>
          </a:r>
          <a:endParaRPr lang="ru-RU" sz="700" kern="1200" dirty="0"/>
        </a:p>
        <a:p>
          <a:pPr marL="57150" lvl="1" indent="-57150" algn="l" defTabSz="311150">
            <a:lnSpc>
              <a:spcPct val="90000"/>
            </a:lnSpc>
            <a:spcBef>
              <a:spcPct val="0"/>
            </a:spcBef>
            <a:spcAft>
              <a:spcPct val="15000"/>
            </a:spcAft>
            <a:buChar char="••"/>
          </a:pPr>
          <a:r>
            <a:rPr lang="ru-RU" sz="700" b="0" i="0" kern="1200" dirty="0" smtClean="0"/>
            <a:t>18. Выписка из протокола решения врачебной комиссии выдается на руки пациенту либо его законному представителю на основании письменного заявления.</a:t>
          </a:r>
          <a:endParaRPr lang="ru-RU" sz="700" b="0" i="0" kern="1200" dirty="0"/>
        </a:p>
      </dsp:txBody>
      <dsp:txXfrm>
        <a:off x="2243700" y="3107874"/>
        <a:ext cx="2703491" cy="1315905"/>
      </dsp:txXfrm>
    </dsp:sp>
    <dsp:sp modelId="{7A1A06EC-8131-48ED-8F1A-4268F3FC92AB}">
      <dsp:nvSpPr>
        <dsp:cNvPr id="0" name=""/>
        <dsp:cNvSpPr/>
      </dsp:nvSpPr>
      <dsp:spPr>
        <a:xfrm>
          <a:off x="2738" y="3095564"/>
          <a:ext cx="2240962" cy="1340525"/>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r>
            <a:rPr lang="ru-RU" sz="900" b="1" i="0" kern="1200" dirty="0" smtClean="0"/>
            <a:t>Приказ Министерства здравоохранения и социального развития Российской Федерации от 5 мая 2012 г. N 502н г. Москва "Об утверждении порядка создания и деятельности врачебной комиссии медицинской организации"</a:t>
          </a:r>
          <a:endParaRPr lang="ru-RU" sz="900" b="1" i="0" kern="1200" dirty="0"/>
        </a:p>
      </dsp:txBody>
      <dsp:txXfrm>
        <a:off x="68177" y="3161003"/>
        <a:ext cx="2110084" cy="1209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D41F8-91CD-47D9-9B0A-B4576C029796}">
      <dsp:nvSpPr>
        <dsp:cNvPr id="0" name=""/>
        <dsp:cNvSpPr/>
      </dsp:nvSpPr>
      <dsp:spPr>
        <a:xfrm>
          <a:off x="2468879" y="552"/>
          <a:ext cx="370332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t>Закон РФ от 07.02.1992 N 2300-1 </a:t>
          </a:r>
          <a:r>
            <a:rPr lang="ru-RU" sz="1800" kern="1200" dirty="0" smtClean="0"/>
            <a:t>(ред. от 05.05.2014) "О защите прав потребителей" </a:t>
          </a:r>
          <a:endParaRPr lang="ru-RU" sz="1800" kern="1200" dirty="0"/>
        </a:p>
      </dsp:txBody>
      <dsp:txXfrm>
        <a:off x="2468879" y="269889"/>
        <a:ext cx="2895310" cy="1616020"/>
      </dsp:txXfrm>
    </dsp:sp>
    <dsp:sp modelId="{A0FE60D1-538F-44B9-AACE-27D079962646}">
      <dsp:nvSpPr>
        <dsp:cNvPr id="0" name=""/>
        <dsp:cNvSpPr/>
      </dsp:nvSpPr>
      <dsp:spPr>
        <a:xfrm>
          <a:off x="0" y="552"/>
          <a:ext cx="2468879" cy="2154694"/>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smtClean="0">
              <a:solidFill>
                <a:srgbClr val="C00000"/>
              </a:solidFill>
            </a:rPr>
            <a:t>претензия</a:t>
          </a:r>
          <a:endParaRPr lang="ru-RU" sz="3200" kern="1200" dirty="0">
            <a:solidFill>
              <a:srgbClr val="C00000"/>
            </a:solidFill>
          </a:endParaRPr>
        </a:p>
      </dsp:txBody>
      <dsp:txXfrm>
        <a:off x="105183" y="105735"/>
        <a:ext cx="2258513" cy="1944328"/>
      </dsp:txXfrm>
    </dsp:sp>
    <dsp:sp modelId="{77E90235-F58B-4F9D-A37E-9AB7CAB3F2B7}">
      <dsp:nvSpPr>
        <dsp:cNvPr id="0" name=""/>
        <dsp:cNvSpPr/>
      </dsp:nvSpPr>
      <dsp:spPr>
        <a:xfrm>
          <a:off x="2468879" y="2370716"/>
          <a:ext cx="370332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АРГУМЕНТАЦИЯ:</a:t>
          </a:r>
          <a:endParaRPr lang="ru-RU" sz="1800" kern="1200" dirty="0"/>
        </a:p>
        <a:p>
          <a:pPr marL="171450" lvl="1" indent="-171450" algn="l" defTabSz="800100">
            <a:lnSpc>
              <a:spcPct val="90000"/>
            </a:lnSpc>
            <a:spcBef>
              <a:spcPct val="0"/>
            </a:spcBef>
            <a:spcAft>
              <a:spcPct val="15000"/>
            </a:spcAft>
            <a:buChar char="••"/>
          </a:pPr>
          <a:r>
            <a:rPr lang="ru-RU" sz="1800" kern="1200" dirty="0" smtClean="0"/>
            <a:t>ЭКМП, которая отвечает на все поставленные заявителям вопросы</a:t>
          </a:r>
          <a:endParaRPr lang="ru-RU" sz="1800" kern="1200" dirty="0"/>
        </a:p>
        <a:p>
          <a:pPr marL="171450" lvl="1" indent="-171450" algn="l" defTabSz="800100">
            <a:lnSpc>
              <a:spcPct val="90000"/>
            </a:lnSpc>
            <a:spcBef>
              <a:spcPct val="0"/>
            </a:spcBef>
            <a:spcAft>
              <a:spcPct val="15000"/>
            </a:spcAft>
            <a:buChar char="••"/>
          </a:pPr>
          <a:endParaRPr lang="ru-RU" sz="1800" kern="1200" dirty="0"/>
        </a:p>
        <a:p>
          <a:pPr marL="171450" lvl="1" indent="-171450" algn="l" defTabSz="800100">
            <a:lnSpc>
              <a:spcPct val="90000"/>
            </a:lnSpc>
            <a:spcBef>
              <a:spcPct val="0"/>
            </a:spcBef>
            <a:spcAft>
              <a:spcPct val="15000"/>
            </a:spcAft>
            <a:buChar char="••"/>
          </a:pPr>
          <a:endParaRPr lang="ru-RU" sz="1800" kern="1200" dirty="0"/>
        </a:p>
      </dsp:txBody>
      <dsp:txXfrm>
        <a:off x="2468879" y="2640053"/>
        <a:ext cx="2895310" cy="1616020"/>
      </dsp:txXfrm>
    </dsp:sp>
    <dsp:sp modelId="{36C9BA7B-1614-47F8-814D-6EE3EDCECD7E}">
      <dsp:nvSpPr>
        <dsp:cNvPr id="0" name=""/>
        <dsp:cNvSpPr/>
      </dsp:nvSpPr>
      <dsp:spPr>
        <a:xfrm>
          <a:off x="0" y="2371268"/>
          <a:ext cx="2468879" cy="2154694"/>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kern="1200" dirty="0" smtClean="0"/>
            <a:t>Приказ МЗ РФ №502</a:t>
          </a:r>
          <a:endParaRPr lang="ru-RU" sz="3200" kern="1200" dirty="0"/>
        </a:p>
      </dsp:txBody>
      <dsp:txXfrm>
        <a:off x="105183" y="2476451"/>
        <a:ext cx="2258513" cy="1944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0A7DE-9ED0-4649-8BC1-B2EE9529A23A}">
      <dsp:nvSpPr>
        <dsp:cNvPr id="0" name=""/>
        <dsp:cNvSpPr/>
      </dsp:nvSpPr>
      <dsp:spPr>
        <a:xfrm>
          <a:off x="3621" y="1601733"/>
          <a:ext cx="1891605" cy="156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Заявление о возбуждении уголовного дела по факту некачественного оказания МП </a:t>
          </a:r>
          <a:endParaRPr lang="ru-RU" sz="1200" kern="1200" dirty="0"/>
        </a:p>
      </dsp:txBody>
      <dsp:txXfrm>
        <a:off x="39525" y="1637637"/>
        <a:ext cx="1819797" cy="1154046"/>
      </dsp:txXfrm>
    </dsp:sp>
    <dsp:sp modelId="{01880536-3430-426A-8422-4738DCA212C4}">
      <dsp:nvSpPr>
        <dsp:cNvPr id="0" name=""/>
        <dsp:cNvSpPr/>
      </dsp:nvSpPr>
      <dsp:spPr>
        <a:xfrm>
          <a:off x="1137870" y="1845591"/>
          <a:ext cx="2677515" cy="2677515"/>
        </a:xfrm>
        <a:prstGeom prst="leftCircularArrow">
          <a:avLst>
            <a:gd name="adj1" fmla="val 1913"/>
            <a:gd name="adj2" fmla="val 228762"/>
            <a:gd name="adj3" fmla="val 2628225"/>
            <a:gd name="adj4" fmla="val 9648441"/>
            <a:gd name="adj5" fmla="val 2232"/>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708E2CA-4923-4787-B7DC-2F567E4424D8}">
      <dsp:nvSpPr>
        <dsp:cNvPr id="0" name=""/>
        <dsp:cNvSpPr/>
      </dsp:nvSpPr>
      <dsp:spPr>
        <a:xfrm>
          <a:off x="330204" y="2717609"/>
          <a:ext cx="1868973" cy="888606"/>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t>СК </a:t>
          </a:r>
          <a:endParaRPr lang="ru-RU" sz="1500" kern="1200" dirty="0"/>
        </a:p>
      </dsp:txBody>
      <dsp:txXfrm>
        <a:off x="356230" y="2743635"/>
        <a:ext cx="1816921" cy="836554"/>
      </dsp:txXfrm>
    </dsp:sp>
    <dsp:sp modelId="{D3157EF6-5F04-45DE-83E3-0691E0D36C1F}">
      <dsp:nvSpPr>
        <dsp:cNvPr id="0" name=""/>
        <dsp:cNvSpPr/>
      </dsp:nvSpPr>
      <dsp:spPr>
        <a:xfrm>
          <a:off x="2543161" y="2114557"/>
          <a:ext cx="2652957" cy="156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ru-RU" sz="700" kern="1200" dirty="0" smtClean="0"/>
            <a:t>ВРЕД ЗДОРОВЬЮ</a:t>
          </a: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ru-RU" sz="700" kern="1200" dirty="0" smtClean="0"/>
            <a:t> </a:t>
          </a:r>
          <a:endParaRPr lang="ru-RU" sz="700" kern="1200" dirty="0"/>
        </a:p>
        <a:p>
          <a:pPr marL="57150" lvl="1" indent="-57150" algn="l" defTabSz="311150">
            <a:lnSpc>
              <a:spcPct val="90000"/>
            </a:lnSpc>
            <a:spcBef>
              <a:spcPct val="0"/>
            </a:spcBef>
            <a:spcAft>
              <a:spcPct val="15000"/>
            </a:spcAft>
            <a:buChar char="••"/>
          </a:pPr>
          <a:r>
            <a:rPr lang="ru-RU" sz="700" kern="1200" dirty="0" smtClean="0"/>
            <a:t>ПРЯМАЯ СВЯЗЬ </a:t>
          </a: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ru-RU" sz="700" kern="1200" dirty="0" smtClean="0"/>
            <a:t>НЕНАДЕЖАЩЕЕ КАЧЕСВО МП</a:t>
          </a: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ru-RU" sz="700" kern="1200" dirty="0" smtClean="0"/>
            <a:t>ДОЛЖНОСТНЫЕ ОБЯЗАННОСТИ</a:t>
          </a:r>
          <a:endParaRPr lang="ru-RU" sz="700" kern="1200" dirty="0"/>
        </a:p>
        <a:p>
          <a:pPr marL="57150" lvl="1" indent="-57150" algn="l" defTabSz="311150">
            <a:lnSpc>
              <a:spcPct val="90000"/>
            </a:lnSpc>
            <a:spcBef>
              <a:spcPct val="0"/>
            </a:spcBef>
            <a:spcAft>
              <a:spcPct val="15000"/>
            </a:spcAft>
            <a:buChar char="••"/>
          </a:pPr>
          <a:endParaRPr lang="ru-RU" sz="700" kern="1200" dirty="0"/>
        </a:p>
      </dsp:txBody>
      <dsp:txXfrm>
        <a:off x="2579065" y="2484785"/>
        <a:ext cx="2581149" cy="1154046"/>
      </dsp:txXfrm>
    </dsp:sp>
    <dsp:sp modelId="{872658B2-CAAE-4B8D-A5D3-52FC7C183F5E}">
      <dsp:nvSpPr>
        <dsp:cNvPr id="0" name=""/>
        <dsp:cNvSpPr/>
      </dsp:nvSpPr>
      <dsp:spPr>
        <a:xfrm>
          <a:off x="3887715" y="669185"/>
          <a:ext cx="2412726" cy="2412726"/>
        </a:xfrm>
        <a:prstGeom prst="circularArrow">
          <a:avLst>
            <a:gd name="adj1" fmla="val 2123"/>
            <a:gd name="adj2" fmla="val 255090"/>
            <a:gd name="adj3" fmla="val 19517510"/>
            <a:gd name="adj4" fmla="val 12523622"/>
            <a:gd name="adj5" fmla="val 247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1641A7B-B195-4675-B249-1E88AF1A583F}">
      <dsp:nvSpPr>
        <dsp:cNvPr id="0" name=""/>
        <dsp:cNvSpPr/>
      </dsp:nvSpPr>
      <dsp:spPr>
        <a:xfrm>
          <a:off x="3244147" y="1322399"/>
          <a:ext cx="1681426" cy="66864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t>ОСНВАНИЯ</a:t>
          </a:r>
        </a:p>
        <a:p>
          <a:pPr lvl="0" algn="ctr" defTabSz="666750">
            <a:lnSpc>
              <a:spcPct val="90000"/>
            </a:lnSpc>
            <a:spcBef>
              <a:spcPct val="0"/>
            </a:spcBef>
            <a:spcAft>
              <a:spcPct val="35000"/>
            </a:spcAft>
          </a:pPr>
          <a:r>
            <a:rPr lang="ru-RU" sz="1500" kern="1200" dirty="0" smtClean="0"/>
            <a:t>СОСТАВЫ  </a:t>
          </a:r>
          <a:endParaRPr lang="ru-RU" sz="1500" kern="1200" dirty="0"/>
        </a:p>
      </dsp:txBody>
      <dsp:txXfrm>
        <a:off x="3263731" y="1341983"/>
        <a:ext cx="1642258" cy="629480"/>
      </dsp:txXfrm>
    </dsp:sp>
    <dsp:sp modelId="{8FC4ED7E-A1DA-4142-8A08-599A4A4D03CA}">
      <dsp:nvSpPr>
        <dsp:cNvPr id="0" name=""/>
        <dsp:cNvSpPr/>
      </dsp:nvSpPr>
      <dsp:spPr>
        <a:xfrm>
          <a:off x="5340008" y="1626513"/>
          <a:ext cx="1891605" cy="1560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ru-RU" sz="700" b="1" kern="1200" dirty="0" smtClean="0">
              <a:solidFill>
                <a:schemeClr val="accent3">
                  <a:lumMod val="75000"/>
                </a:schemeClr>
              </a:solidFill>
            </a:rPr>
            <a:t>ЭКСПЕРТ В ОБЛАСТИ ОРГАНИЗАЦИИ ЗДРАВООХРАНЕНИЯ</a:t>
          </a:r>
          <a:endParaRPr lang="ru-RU" sz="700" b="1" kern="1200" dirty="0">
            <a:solidFill>
              <a:schemeClr val="accent3">
                <a:lumMod val="75000"/>
              </a:schemeClr>
            </a:solidFill>
          </a:endParaRPr>
        </a:p>
        <a:p>
          <a:pPr marL="57150" lvl="1" indent="-57150" algn="l" defTabSz="311150">
            <a:lnSpc>
              <a:spcPct val="90000"/>
            </a:lnSpc>
            <a:spcBef>
              <a:spcPct val="0"/>
            </a:spcBef>
            <a:spcAft>
              <a:spcPct val="15000"/>
            </a:spcAft>
            <a:buChar char="••"/>
          </a:pPr>
          <a:endParaRPr lang="ru-RU" sz="700" b="1" kern="1200" dirty="0">
            <a:solidFill>
              <a:schemeClr val="accent3">
                <a:lumMod val="75000"/>
              </a:schemeClr>
            </a:solidFill>
          </a:endParaRPr>
        </a:p>
        <a:p>
          <a:pPr marL="57150" lvl="1" indent="-57150" algn="l" defTabSz="311150">
            <a:lnSpc>
              <a:spcPct val="90000"/>
            </a:lnSpc>
            <a:spcBef>
              <a:spcPct val="0"/>
            </a:spcBef>
            <a:spcAft>
              <a:spcPct val="15000"/>
            </a:spcAft>
            <a:buChar char="••"/>
          </a:pPr>
          <a:r>
            <a:rPr lang="ru-RU" sz="700" kern="1200" dirty="0" smtClean="0"/>
            <a:t>СУДЕБНО-МЕДИЦИНСКИЙ ЭКСПЕРТ</a:t>
          </a:r>
          <a:endParaRPr lang="ru-RU" sz="700" kern="1200" dirty="0"/>
        </a:p>
        <a:p>
          <a:pPr marL="57150" lvl="1" indent="-57150" algn="l" defTabSz="311150">
            <a:lnSpc>
              <a:spcPct val="90000"/>
            </a:lnSpc>
            <a:spcBef>
              <a:spcPct val="0"/>
            </a:spcBef>
            <a:spcAft>
              <a:spcPct val="15000"/>
            </a:spcAft>
            <a:buChar char="••"/>
          </a:pPr>
          <a:endParaRPr lang="ru-RU" sz="700" kern="1200" dirty="0"/>
        </a:p>
        <a:p>
          <a:pPr marL="57150" lvl="1" indent="-57150" algn="l" defTabSz="311150">
            <a:lnSpc>
              <a:spcPct val="90000"/>
            </a:lnSpc>
            <a:spcBef>
              <a:spcPct val="0"/>
            </a:spcBef>
            <a:spcAft>
              <a:spcPct val="15000"/>
            </a:spcAft>
            <a:buChar char="••"/>
          </a:pPr>
          <a:r>
            <a:rPr lang="ru-RU" sz="700" kern="1200" dirty="0" smtClean="0"/>
            <a:t>ВРАЧ-ЭКСПЕРТ КЛИНИЧЕСКОГО ПРОФИЛЯ </a:t>
          </a:r>
          <a:endParaRPr lang="ru-RU" sz="700" kern="1200" dirty="0"/>
        </a:p>
        <a:p>
          <a:pPr marL="57150" lvl="1" indent="-57150" algn="l" defTabSz="311150">
            <a:lnSpc>
              <a:spcPct val="90000"/>
            </a:lnSpc>
            <a:spcBef>
              <a:spcPct val="0"/>
            </a:spcBef>
            <a:spcAft>
              <a:spcPct val="15000"/>
            </a:spcAft>
            <a:buChar char="••"/>
          </a:pPr>
          <a:endParaRPr lang="ru-RU" sz="700" b="1" u="sng" kern="1200" dirty="0">
            <a:solidFill>
              <a:srgbClr val="C00000"/>
            </a:solidFill>
          </a:endParaRPr>
        </a:p>
        <a:p>
          <a:pPr marL="57150" lvl="1" indent="-57150" algn="l" defTabSz="311150">
            <a:lnSpc>
              <a:spcPct val="90000"/>
            </a:lnSpc>
            <a:spcBef>
              <a:spcPct val="0"/>
            </a:spcBef>
            <a:spcAft>
              <a:spcPct val="15000"/>
            </a:spcAft>
            <a:buChar char="••"/>
          </a:pPr>
          <a:r>
            <a:rPr lang="ru-RU" sz="700" b="1" u="sng" kern="1200" dirty="0" smtClean="0">
              <a:solidFill>
                <a:srgbClr val="C00000"/>
              </a:solidFill>
            </a:rPr>
            <a:t>ЮРИСТ –ПРЕДСЕДАТЕЛЬ КОМИССИИ </a:t>
          </a:r>
          <a:endParaRPr lang="ru-RU" sz="700" b="1" u="sng" kern="1200" dirty="0">
            <a:solidFill>
              <a:srgbClr val="C00000"/>
            </a:solidFill>
          </a:endParaRPr>
        </a:p>
      </dsp:txBody>
      <dsp:txXfrm>
        <a:off x="5375912" y="1662417"/>
        <a:ext cx="1819797" cy="1154046"/>
      </dsp:txXfrm>
    </dsp:sp>
    <dsp:sp modelId="{88C5822F-F4AB-4CFF-8E95-736EE9C409D8}">
      <dsp:nvSpPr>
        <dsp:cNvPr id="0" name=""/>
        <dsp:cNvSpPr/>
      </dsp:nvSpPr>
      <dsp:spPr>
        <a:xfrm>
          <a:off x="5472126" y="2900370"/>
          <a:ext cx="1725799" cy="789486"/>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smtClean="0"/>
            <a:t>Комиссия ЦНМЭ</a:t>
          </a:r>
        </a:p>
        <a:p>
          <a:pPr lvl="0" algn="ctr" defTabSz="666750">
            <a:lnSpc>
              <a:spcPct val="90000"/>
            </a:lnSpc>
            <a:spcBef>
              <a:spcPct val="0"/>
            </a:spcBef>
            <a:spcAft>
              <a:spcPct val="35000"/>
            </a:spcAft>
          </a:pPr>
          <a:r>
            <a:rPr lang="ru-RU" sz="1500" kern="1200" dirty="0" smtClean="0"/>
            <a:t>= комплексная СМЭ</a:t>
          </a:r>
          <a:endParaRPr lang="ru-RU" sz="1500" kern="1200" dirty="0"/>
        </a:p>
      </dsp:txBody>
      <dsp:txXfrm>
        <a:off x="5495249" y="2923493"/>
        <a:ext cx="1679553" cy="743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FF8A4-82D3-422A-A365-11A23AF02FF6}">
      <dsp:nvSpPr>
        <dsp:cNvPr id="0" name=""/>
        <dsp:cNvSpPr/>
      </dsp:nvSpPr>
      <dsp:spPr>
        <a:xfrm>
          <a:off x="6091995" y="2993994"/>
          <a:ext cx="1074528" cy="517633"/>
        </a:xfrm>
        <a:custGeom>
          <a:avLst/>
          <a:gdLst/>
          <a:ahLst/>
          <a:cxnLst/>
          <a:rect l="0" t="0" r="0" b="0"/>
          <a:pathLst>
            <a:path>
              <a:moveTo>
                <a:pt x="0" y="0"/>
              </a:moveTo>
              <a:lnTo>
                <a:pt x="0" y="352752"/>
              </a:lnTo>
              <a:lnTo>
                <a:pt x="1074528" y="352752"/>
              </a:lnTo>
              <a:lnTo>
                <a:pt x="1074528" y="517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3CEDE-DF43-42B7-9616-19ABAFF53E6C}">
      <dsp:nvSpPr>
        <dsp:cNvPr id="0" name=""/>
        <dsp:cNvSpPr/>
      </dsp:nvSpPr>
      <dsp:spPr>
        <a:xfrm>
          <a:off x="5214938" y="2993994"/>
          <a:ext cx="877056" cy="532913"/>
        </a:xfrm>
        <a:custGeom>
          <a:avLst/>
          <a:gdLst/>
          <a:ahLst/>
          <a:cxnLst/>
          <a:rect l="0" t="0" r="0" b="0"/>
          <a:pathLst>
            <a:path>
              <a:moveTo>
                <a:pt x="877056" y="0"/>
              </a:moveTo>
              <a:lnTo>
                <a:pt x="877056" y="368032"/>
              </a:lnTo>
              <a:lnTo>
                <a:pt x="0" y="368032"/>
              </a:lnTo>
              <a:lnTo>
                <a:pt x="0" y="5329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D0227-8168-4B39-81FA-1B5BDFB5E0AC}">
      <dsp:nvSpPr>
        <dsp:cNvPr id="0" name=""/>
        <dsp:cNvSpPr/>
      </dsp:nvSpPr>
      <dsp:spPr>
        <a:xfrm>
          <a:off x="4115905" y="1346169"/>
          <a:ext cx="1976089" cy="517633"/>
        </a:xfrm>
        <a:custGeom>
          <a:avLst/>
          <a:gdLst/>
          <a:ahLst/>
          <a:cxnLst/>
          <a:rect l="0" t="0" r="0" b="0"/>
          <a:pathLst>
            <a:path>
              <a:moveTo>
                <a:pt x="0" y="0"/>
              </a:moveTo>
              <a:lnTo>
                <a:pt x="0" y="352752"/>
              </a:lnTo>
              <a:lnTo>
                <a:pt x="1976089" y="352752"/>
              </a:lnTo>
              <a:lnTo>
                <a:pt x="1976089" y="517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9E145-84F5-4D43-940A-42676D7CD3FB}">
      <dsp:nvSpPr>
        <dsp:cNvPr id="0" name=""/>
        <dsp:cNvSpPr/>
      </dsp:nvSpPr>
      <dsp:spPr>
        <a:xfrm>
          <a:off x="1971479" y="3027719"/>
          <a:ext cx="1081256" cy="517633"/>
        </a:xfrm>
        <a:custGeom>
          <a:avLst/>
          <a:gdLst/>
          <a:ahLst/>
          <a:cxnLst/>
          <a:rect l="0" t="0" r="0" b="0"/>
          <a:pathLst>
            <a:path>
              <a:moveTo>
                <a:pt x="0" y="0"/>
              </a:moveTo>
              <a:lnTo>
                <a:pt x="0" y="352752"/>
              </a:lnTo>
              <a:lnTo>
                <a:pt x="1081256" y="352752"/>
              </a:lnTo>
              <a:lnTo>
                <a:pt x="1081256" y="517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990AB-F40D-4F3B-8FBC-358D078B192A}">
      <dsp:nvSpPr>
        <dsp:cNvPr id="0" name=""/>
        <dsp:cNvSpPr/>
      </dsp:nvSpPr>
      <dsp:spPr>
        <a:xfrm>
          <a:off x="883806" y="3027719"/>
          <a:ext cx="1087672" cy="517633"/>
        </a:xfrm>
        <a:custGeom>
          <a:avLst/>
          <a:gdLst/>
          <a:ahLst/>
          <a:cxnLst/>
          <a:rect l="0" t="0" r="0" b="0"/>
          <a:pathLst>
            <a:path>
              <a:moveTo>
                <a:pt x="1087672" y="0"/>
              </a:moveTo>
              <a:lnTo>
                <a:pt x="1087672" y="352752"/>
              </a:lnTo>
              <a:lnTo>
                <a:pt x="0" y="352752"/>
              </a:lnTo>
              <a:lnTo>
                <a:pt x="0" y="517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AD38F-1D67-4F40-A901-F6C7642DF1FD}">
      <dsp:nvSpPr>
        <dsp:cNvPr id="0" name=""/>
        <dsp:cNvSpPr/>
      </dsp:nvSpPr>
      <dsp:spPr>
        <a:xfrm>
          <a:off x="1971479" y="1346169"/>
          <a:ext cx="2144425" cy="517633"/>
        </a:xfrm>
        <a:custGeom>
          <a:avLst/>
          <a:gdLst/>
          <a:ahLst/>
          <a:cxnLst/>
          <a:rect l="0" t="0" r="0" b="0"/>
          <a:pathLst>
            <a:path>
              <a:moveTo>
                <a:pt x="2144425" y="0"/>
              </a:moveTo>
              <a:lnTo>
                <a:pt x="2144425" y="352752"/>
              </a:lnTo>
              <a:lnTo>
                <a:pt x="0" y="352752"/>
              </a:lnTo>
              <a:lnTo>
                <a:pt x="0" y="517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3D5A7-2B09-4264-B640-FD0F791F486A}">
      <dsp:nvSpPr>
        <dsp:cNvPr id="0" name=""/>
        <dsp:cNvSpPr/>
      </dsp:nvSpPr>
      <dsp:spPr>
        <a:xfrm>
          <a:off x="3225991" y="215978"/>
          <a:ext cx="1779828" cy="113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FB17D-60D9-44C1-9441-4CED00E8AF0F}">
      <dsp:nvSpPr>
        <dsp:cNvPr id="0" name=""/>
        <dsp:cNvSpPr/>
      </dsp:nvSpPr>
      <dsp:spPr>
        <a:xfrm>
          <a:off x="3423750" y="403849"/>
          <a:ext cx="1779828" cy="113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ВРЕД</a:t>
          </a:r>
          <a:endParaRPr lang="ru-RU" sz="800" kern="1200" dirty="0"/>
        </a:p>
      </dsp:txBody>
      <dsp:txXfrm>
        <a:off x="3456852" y="436951"/>
        <a:ext cx="1713624" cy="1063987"/>
      </dsp:txXfrm>
    </dsp:sp>
    <dsp:sp modelId="{F13F0A12-D62A-41BE-9974-4506F2F07EB5}">
      <dsp:nvSpPr>
        <dsp:cNvPr id="0" name=""/>
        <dsp:cNvSpPr/>
      </dsp:nvSpPr>
      <dsp:spPr>
        <a:xfrm>
          <a:off x="886442" y="1863803"/>
          <a:ext cx="2170073" cy="11639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5EAFD-5D63-4798-A322-B2991F8D8D88}">
      <dsp:nvSpPr>
        <dsp:cNvPr id="0" name=""/>
        <dsp:cNvSpPr/>
      </dsp:nvSpPr>
      <dsp:spPr>
        <a:xfrm>
          <a:off x="1084201" y="2051674"/>
          <a:ext cx="2170073" cy="11639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Вне МО</a:t>
          </a:r>
          <a:endParaRPr lang="ru-RU" sz="800" kern="1200" dirty="0"/>
        </a:p>
      </dsp:txBody>
      <dsp:txXfrm>
        <a:off x="1118291" y="2085764"/>
        <a:ext cx="2101893" cy="1095735"/>
      </dsp:txXfrm>
    </dsp:sp>
    <dsp:sp modelId="{FA2069CD-726E-48DF-AFD2-A2E49F8F365A}">
      <dsp:nvSpPr>
        <dsp:cNvPr id="0" name=""/>
        <dsp:cNvSpPr/>
      </dsp:nvSpPr>
      <dsp:spPr>
        <a:xfrm>
          <a:off x="308" y="3545352"/>
          <a:ext cx="1766995" cy="13725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27402-3EDE-47A0-868A-12F77B5F2FAF}">
      <dsp:nvSpPr>
        <dsp:cNvPr id="0" name=""/>
        <dsp:cNvSpPr/>
      </dsp:nvSpPr>
      <dsp:spPr>
        <a:xfrm>
          <a:off x="198067" y="3733223"/>
          <a:ext cx="1766995" cy="13725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Травмы</a:t>
          </a:r>
        </a:p>
        <a:p>
          <a:pPr lvl="0" algn="ctr" defTabSz="355600">
            <a:lnSpc>
              <a:spcPct val="90000"/>
            </a:lnSpc>
            <a:spcBef>
              <a:spcPct val="0"/>
            </a:spcBef>
            <a:spcAft>
              <a:spcPct val="35000"/>
            </a:spcAft>
          </a:pPr>
          <a:r>
            <a:rPr lang="ru-RU" sz="800" kern="1200" dirty="0" smtClean="0"/>
            <a:t>Отравления</a:t>
          </a:r>
        </a:p>
        <a:p>
          <a:pPr lvl="0" algn="ctr" defTabSz="355600">
            <a:lnSpc>
              <a:spcPct val="90000"/>
            </a:lnSpc>
            <a:spcBef>
              <a:spcPct val="0"/>
            </a:spcBef>
            <a:spcAft>
              <a:spcPct val="35000"/>
            </a:spcAft>
          </a:pPr>
          <a:r>
            <a:rPr lang="ru-RU" sz="800" kern="1200" dirty="0" smtClean="0"/>
            <a:t>Ожоги </a:t>
          </a:r>
        </a:p>
        <a:p>
          <a:pPr lvl="0" algn="ctr" defTabSz="355600">
            <a:lnSpc>
              <a:spcPct val="90000"/>
            </a:lnSpc>
            <a:spcBef>
              <a:spcPct val="0"/>
            </a:spcBef>
            <a:spcAft>
              <a:spcPct val="35000"/>
            </a:spcAft>
          </a:pPr>
          <a:r>
            <a:rPr lang="ru-RU" sz="800" kern="1200" dirty="0" smtClean="0"/>
            <a:t>Терминальные состояния </a:t>
          </a:r>
          <a:endParaRPr lang="ru-RU" sz="800" kern="1200" dirty="0"/>
        </a:p>
      </dsp:txBody>
      <dsp:txXfrm>
        <a:off x="238267" y="3773423"/>
        <a:ext cx="1686595" cy="1292126"/>
      </dsp:txXfrm>
    </dsp:sp>
    <dsp:sp modelId="{400EF1AB-20E1-4FAD-A165-ED700BC0B51F}">
      <dsp:nvSpPr>
        <dsp:cNvPr id="0" name=""/>
        <dsp:cNvSpPr/>
      </dsp:nvSpPr>
      <dsp:spPr>
        <a:xfrm>
          <a:off x="2162822" y="3545352"/>
          <a:ext cx="1779828" cy="1408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19DD8-4C62-4ABE-A0E3-6A4E592FDF68}">
      <dsp:nvSpPr>
        <dsp:cNvPr id="0" name=""/>
        <dsp:cNvSpPr/>
      </dsp:nvSpPr>
      <dsp:spPr>
        <a:xfrm>
          <a:off x="2360580" y="3733223"/>
          <a:ext cx="1779828" cy="14086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Пр.№194н п.24. Ухудшение состояния здоровья человека, вызванное характером и тяжестью травмы, отравления, заболевания, поздними сроками начала лечения, его возрастом, сопутствующей патологией и др. причинами, не рассматривается как причинение вреда здоровью.</a:t>
          </a:r>
          <a:endParaRPr lang="ru-RU" sz="800" kern="1200" dirty="0"/>
        </a:p>
      </dsp:txBody>
      <dsp:txXfrm>
        <a:off x="2401838" y="3774481"/>
        <a:ext cx="1697312" cy="1326131"/>
      </dsp:txXfrm>
    </dsp:sp>
    <dsp:sp modelId="{4745D0C6-008A-47B4-8B7F-4EBED8843244}">
      <dsp:nvSpPr>
        <dsp:cNvPr id="0" name=""/>
        <dsp:cNvSpPr/>
      </dsp:nvSpPr>
      <dsp:spPr>
        <a:xfrm>
          <a:off x="4838622" y="1863803"/>
          <a:ext cx="2506746" cy="1130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652E9-9C52-4B9C-A681-24ED8525AF72}">
      <dsp:nvSpPr>
        <dsp:cNvPr id="0" name=""/>
        <dsp:cNvSpPr/>
      </dsp:nvSpPr>
      <dsp:spPr>
        <a:xfrm>
          <a:off x="5036380" y="2051674"/>
          <a:ext cx="2506746" cy="1130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В МО</a:t>
          </a:r>
        </a:p>
        <a:p>
          <a:pPr lvl="0" algn="ctr" defTabSz="355600">
            <a:lnSpc>
              <a:spcPct val="90000"/>
            </a:lnSpc>
            <a:spcBef>
              <a:spcPct val="0"/>
            </a:spcBef>
            <a:spcAft>
              <a:spcPct val="35000"/>
            </a:spcAft>
          </a:pPr>
          <a:r>
            <a:rPr lang="ru-RU" sz="800" kern="1200" dirty="0" smtClean="0"/>
            <a:t>Ухудшение состояния в процессе оказания медицинской помощи</a:t>
          </a:r>
          <a:endParaRPr lang="ru-RU" sz="800" kern="1200" dirty="0"/>
        </a:p>
      </dsp:txBody>
      <dsp:txXfrm>
        <a:off x="5069482" y="2084776"/>
        <a:ext cx="2440542" cy="1063987"/>
      </dsp:txXfrm>
    </dsp:sp>
    <dsp:sp modelId="{29A6AB02-6EF3-4ACA-A824-8A7390EB6421}">
      <dsp:nvSpPr>
        <dsp:cNvPr id="0" name=""/>
        <dsp:cNvSpPr/>
      </dsp:nvSpPr>
      <dsp:spPr>
        <a:xfrm>
          <a:off x="4338168" y="3526908"/>
          <a:ext cx="1753540" cy="826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1E019-8FB9-4C3A-BCEA-D1536204051A}">
      <dsp:nvSpPr>
        <dsp:cNvPr id="0" name=""/>
        <dsp:cNvSpPr/>
      </dsp:nvSpPr>
      <dsp:spPr>
        <a:xfrm>
          <a:off x="4535926" y="3714778"/>
          <a:ext cx="1753540" cy="8265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Пр.№194н п.24. Ухудшение состояния вследствие осложнений, не связанных с дефектами оказания медицинской помощи</a:t>
          </a:r>
          <a:endParaRPr lang="ru-RU" sz="800" kern="1200" dirty="0"/>
        </a:p>
      </dsp:txBody>
      <dsp:txXfrm>
        <a:off x="4560135" y="3738987"/>
        <a:ext cx="1705122" cy="778135"/>
      </dsp:txXfrm>
    </dsp:sp>
    <dsp:sp modelId="{B2BEDE20-FC95-4A7F-BD89-8585416CF423}">
      <dsp:nvSpPr>
        <dsp:cNvPr id="0" name=""/>
        <dsp:cNvSpPr/>
      </dsp:nvSpPr>
      <dsp:spPr>
        <a:xfrm>
          <a:off x="6487225" y="3511627"/>
          <a:ext cx="1358596" cy="1027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2E663-F980-48C4-AE9D-F5E208E20ADA}">
      <dsp:nvSpPr>
        <dsp:cNvPr id="0" name=""/>
        <dsp:cNvSpPr/>
      </dsp:nvSpPr>
      <dsp:spPr>
        <a:xfrm>
          <a:off x="6684984" y="3699498"/>
          <a:ext cx="1358596" cy="10278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ru-RU" sz="800" kern="1200" dirty="0" smtClean="0"/>
            <a:t>25. Ухудшение состояния здоровья человека, обусловленное дефектом оказания медицинской помощи, рассматривается как причинение вреда здоровью.</a:t>
          </a:r>
          <a:endParaRPr lang="ru-RU" sz="800" kern="1200" dirty="0"/>
        </a:p>
      </dsp:txBody>
      <dsp:txXfrm>
        <a:off x="6715087" y="3729601"/>
        <a:ext cx="1298390" cy="96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822C-18FD-4BAE-A96C-F209933EA51F}">
      <dsp:nvSpPr>
        <dsp:cNvPr id="0" name=""/>
        <dsp:cNvSpPr/>
      </dsp:nvSpPr>
      <dsp:spPr>
        <a:xfrm>
          <a:off x="4712" y="9410"/>
          <a:ext cx="2271638" cy="4159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ru-RU" sz="1200" kern="1200" dirty="0" smtClean="0"/>
            <a:t>По</a:t>
          </a:r>
          <a:r>
            <a:rPr lang="ru-RU" sz="1200" kern="1200" baseline="0" dirty="0" smtClean="0"/>
            <a:t> вине  сотрудника -единолично</a:t>
          </a:r>
          <a:endParaRPr lang="ru-RU" sz="1200" kern="1200" dirty="0"/>
        </a:p>
      </dsp:txBody>
      <dsp:txXfrm>
        <a:off x="4712" y="9410"/>
        <a:ext cx="2271638" cy="415981"/>
      </dsp:txXfrm>
    </dsp:sp>
    <dsp:sp modelId="{0BAE2DDC-9FFE-4D76-BAF4-6A88C934F460}">
      <dsp:nvSpPr>
        <dsp:cNvPr id="0" name=""/>
        <dsp:cNvSpPr/>
      </dsp:nvSpPr>
      <dsp:spPr>
        <a:xfrm>
          <a:off x="4712" y="425392"/>
          <a:ext cx="2271638" cy="46087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p>
        <a:p>
          <a:pPr marL="114300" lvl="1" indent="-114300" algn="l" defTabSz="533400">
            <a:lnSpc>
              <a:spcPct val="90000"/>
            </a:lnSpc>
            <a:spcBef>
              <a:spcPct val="0"/>
            </a:spcBef>
            <a:spcAft>
              <a:spcPct val="15000"/>
            </a:spcAft>
            <a:buChar char="••"/>
          </a:pPr>
          <a:r>
            <a:rPr lang="ru-RU" sz="1200" kern="1200" dirty="0" smtClean="0"/>
            <a:t>Передозировка</a:t>
          </a:r>
          <a:endParaRPr lang="ru-RU" sz="1200" kern="1200" dirty="0"/>
        </a:p>
        <a:p>
          <a:pPr marL="114300" lvl="1" indent="-114300" algn="l" defTabSz="533400">
            <a:lnSpc>
              <a:spcPct val="90000"/>
            </a:lnSpc>
            <a:spcBef>
              <a:spcPct val="0"/>
            </a:spcBef>
            <a:spcAft>
              <a:spcPct val="15000"/>
            </a:spcAft>
            <a:buChar char="••"/>
          </a:pPr>
          <a:r>
            <a:rPr lang="ru-RU" sz="1200" kern="1200" dirty="0" smtClean="0"/>
            <a:t>Неправильное назначения ЛС</a:t>
          </a:r>
          <a:endParaRPr lang="ru-RU" sz="1200" kern="1200" dirty="0"/>
        </a:p>
        <a:p>
          <a:pPr marL="114300" lvl="1" indent="-114300" algn="l" defTabSz="533400">
            <a:lnSpc>
              <a:spcPct val="90000"/>
            </a:lnSpc>
            <a:spcBef>
              <a:spcPct val="0"/>
            </a:spcBef>
            <a:spcAft>
              <a:spcPct val="15000"/>
            </a:spcAft>
            <a:buChar char="••"/>
          </a:pPr>
          <a:r>
            <a:rPr lang="ru-RU" sz="1200" kern="1200" dirty="0" smtClean="0"/>
            <a:t>Непрофессиональное выполнение диагностического или лечебного мероприятия </a:t>
          </a:r>
          <a:endParaRPr lang="ru-RU" sz="1200" kern="1200" dirty="0"/>
        </a:p>
      </dsp:txBody>
      <dsp:txXfrm>
        <a:off x="4712" y="425392"/>
        <a:ext cx="2271638" cy="4608707"/>
      </dsp:txXfrm>
    </dsp:sp>
    <dsp:sp modelId="{5AA9B41F-7123-425A-87C0-F97D7F5C868A}">
      <dsp:nvSpPr>
        <dsp:cNvPr id="0" name=""/>
        <dsp:cNvSpPr/>
      </dsp:nvSpPr>
      <dsp:spPr>
        <a:xfrm>
          <a:off x="2594380" y="9410"/>
          <a:ext cx="2271638" cy="4159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ru-RU" sz="1200" kern="1200" dirty="0" smtClean="0"/>
            <a:t>Организация процесса несколько участников  </a:t>
          </a:r>
          <a:endParaRPr lang="ru-RU" sz="1200" kern="1200" dirty="0"/>
        </a:p>
      </dsp:txBody>
      <dsp:txXfrm>
        <a:off x="2594380" y="9410"/>
        <a:ext cx="2271638" cy="415981"/>
      </dsp:txXfrm>
    </dsp:sp>
    <dsp:sp modelId="{A4C4A739-8CD0-4B01-932F-96E90ADD0ABC}">
      <dsp:nvSpPr>
        <dsp:cNvPr id="0" name=""/>
        <dsp:cNvSpPr/>
      </dsp:nvSpPr>
      <dsp:spPr>
        <a:xfrm>
          <a:off x="2594380" y="425392"/>
          <a:ext cx="2271638" cy="46087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Случаи смерти:</a:t>
          </a:r>
          <a:endParaRPr lang="ru-RU" sz="1200" kern="1200" dirty="0"/>
        </a:p>
        <a:p>
          <a:pPr marL="114300" lvl="1" indent="-114300" algn="l" defTabSz="533400">
            <a:lnSpc>
              <a:spcPct val="90000"/>
            </a:lnSpc>
            <a:spcBef>
              <a:spcPct val="0"/>
            </a:spcBef>
            <a:spcAft>
              <a:spcPct val="15000"/>
            </a:spcAft>
            <a:buChar char="••"/>
          </a:pPr>
          <a:r>
            <a:rPr lang="ru-RU" sz="1200" kern="1200" dirty="0" smtClean="0"/>
            <a:t>От анафилактического шока</a:t>
          </a:r>
          <a:endParaRPr lang="ru-RU" sz="1200" kern="1200" dirty="0"/>
        </a:p>
        <a:p>
          <a:pPr marL="114300" lvl="1" indent="-114300" algn="l" defTabSz="533400">
            <a:lnSpc>
              <a:spcPct val="90000"/>
            </a:lnSpc>
            <a:spcBef>
              <a:spcPct val="0"/>
            </a:spcBef>
            <a:spcAft>
              <a:spcPct val="15000"/>
            </a:spcAft>
            <a:buChar char="••"/>
          </a:pPr>
          <a:r>
            <a:rPr lang="ru-RU" sz="1200" kern="1200" dirty="0" smtClean="0"/>
            <a:t>Во время наркоза и анестезии</a:t>
          </a:r>
          <a:endParaRPr lang="ru-RU" sz="1200" kern="1200" dirty="0"/>
        </a:p>
        <a:p>
          <a:pPr marL="114300" lvl="1" indent="-114300" algn="l" defTabSz="533400">
            <a:lnSpc>
              <a:spcPct val="90000"/>
            </a:lnSpc>
            <a:spcBef>
              <a:spcPct val="0"/>
            </a:spcBef>
            <a:spcAft>
              <a:spcPct val="15000"/>
            </a:spcAft>
            <a:buChar char="••"/>
          </a:pPr>
          <a:r>
            <a:rPr lang="ru-RU" sz="1200" kern="1200" dirty="0" smtClean="0"/>
            <a:t>В результате профилактических мероприятий</a:t>
          </a:r>
          <a:endParaRPr lang="ru-RU" sz="1200" kern="1200" dirty="0"/>
        </a:p>
        <a:p>
          <a:pPr marL="114300" lvl="1" indent="-114300" algn="l" defTabSz="533400">
            <a:lnSpc>
              <a:spcPct val="90000"/>
            </a:lnSpc>
            <a:spcBef>
              <a:spcPct val="0"/>
            </a:spcBef>
            <a:spcAft>
              <a:spcPct val="15000"/>
            </a:spcAft>
            <a:buChar char="••"/>
          </a:pPr>
          <a:r>
            <a:rPr lang="ru-RU" sz="1200" kern="1200" dirty="0" smtClean="0"/>
            <a:t>В результате косметических мероприятий</a:t>
          </a:r>
          <a:endParaRPr lang="ru-RU" sz="1200" kern="1200" dirty="0"/>
        </a:p>
      </dsp:txBody>
      <dsp:txXfrm>
        <a:off x="2594380" y="425392"/>
        <a:ext cx="2271638" cy="4608707"/>
      </dsp:txXfrm>
    </dsp:sp>
    <dsp:sp modelId="{0142354D-8460-478E-81C5-ADD2CEAC8CA1}">
      <dsp:nvSpPr>
        <dsp:cNvPr id="0" name=""/>
        <dsp:cNvSpPr/>
      </dsp:nvSpPr>
      <dsp:spPr>
        <a:xfrm>
          <a:off x="5187648" y="9410"/>
          <a:ext cx="2271638" cy="4159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ru-RU" sz="1200" kern="1200" dirty="0" smtClean="0"/>
            <a:t>Нарушение требований безопасности МП</a:t>
          </a:r>
          <a:endParaRPr lang="ru-RU" sz="1200" kern="1200" dirty="0"/>
        </a:p>
      </dsp:txBody>
      <dsp:txXfrm>
        <a:off x="5187648" y="9410"/>
        <a:ext cx="2271638" cy="415981"/>
      </dsp:txXfrm>
    </dsp:sp>
    <dsp:sp modelId="{AF2E1911-134C-4FC0-A38E-C7F14B79E66D}">
      <dsp:nvSpPr>
        <dsp:cNvPr id="0" name=""/>
        <dsp:cNvSpPr/>
      </dsp:nvSpPr>
      <dsp:spPr>
        <a:xfrm>
          <a:off x="5184047" y="425392"/>
          <a:ext cx="2278839" cy="46087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Случаи осложнений: от  применения некачественных ЛС и изделий медицинского назначения</a:t>
          </a:r>
          <a:endParaRPr lang="ru-RU" sz="1200" kern="1200" dirty="0"/>
        </a:p>
        <a:p>
          <a:pPr marL="114300" lvl="1" indent="-114300" algn="l" defTabSz="533400">
            <a:lnSpc>
              <a:spcPct val="90000"/>
            </a:lnSpc>
            <a:spcBef>
              <a:spcPct val="0"/>
            </a:spcBef>
            <a:spcAft>
              <a:spcPct val="15000"/>
            </a:spcAft>
            <a:buChar char="••"/>
          </a:pPr>
          <a:r>
            <a:rPr lang="ru-RU" sz="1200" kern="1200" dirty="0" smtClean="0"/>
            <a:t>ВБИ и нарушение СЭПР.</a:t>
          </a:r>
          <a:endParaRPr lang="ru-RU" sz="1200" kern="1200" dirty="0"/>
        </a:p>
        <a:p>
          <a:pPr marL="114300" lvl="1" indent="-114300" algn="l" defTabSz="533400">
            <a:lnSpc>
              <a:spcPct val="90000"/>
            </a:lnSpc>
            <a:spcBef>
              <a:spcPct val="0"/>
            </a:spcBef>
            <a:spcAft>
              <a:spcPct val="15000"/>
            </a:spcAft>
            <a:buChar char="••"/>
          </a:pPr>
          <a:r>
            <a:rPr lang="ru-RU" sz="1200" kern="1200" dirty="0" smtClean="0"/>
            <a:t>Нарушение ТБ при эксплуатации оборудования</a:t>
          </a:r>
          <a:endParaRPr lang="ru-RU" sz="1200" kern="1200" dirty="0"/>
        </a:p>
        <a:p>
          <a:pPr marL="114300" lvl="1" indent="-114300" algn="l" defTabSz="533400">
            <a:lnSpc>
              <a:spcPct val="90000"/>
            </a:lnSpc>
            <a:spcBef>
              <a:spcPct val="0"/>
            </a:spcBef>
            <a:spcAft>
              <a:spcPct val="15000"/>
            </a:spcAft>
            <a:buChar char="••"/>
          </a:pPr>
          <a:r>
            <a:rPr lang="ru-RU" sz="1200" kern="1200" dirty="0" smtClean="0"/>
            <a:t>Несоответствие лицензионным требованиям (по стандарту оснащения, образованию специалиста и </a:t>
          </a:r>
          <a:r>
            <a:rPr lang="ru-RU" sz="1200" kern="1200" dirty="0" err="1" smtClean="0"/>
            <a:t>т.д</a:t>
          </a:r>
          <a:r>
            <a:rPr lang="ru-RU" sz="1200" kern="1200" dirty="0" smtClean="0"/>
            <a:t>)</a:t>
          </a:r>
          <a:endParaRPr lang="ru-RU" sz="1200" kern="1200" dirty="0"/>
        </a:p>
        <a:p>
          <a:pPr marL="114300" lvl="1" indent="-114300" algn="l" defTabSz="533400">
            <a:lnSpc>
              <a:spcPct val="90000"/>
            </a:lnSpc>
            <a:spcBef>
              <a:spcPct val="0"/>
            </a:spcBef>
            <a:spcAft>
              <a:spcPct val="15000"/>
            </a:spcAft>
            <a:buChar char="••"/>
          </a:pPr>
          <a:endParaRPr lang="ru-RU" sz="1200" kern="1200" dirty="0"/>
        </a:p>
      </dsp:txBody>
      <dsp:txXfrm>
        <a:off x="5184047" y="425392"/>
        <a:ext cx="2278839" cy="460870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7AFA2-D000-4B04-B90A-765E12DD1146}" type="datetimeFigureOut">
              <a:rPr lang="ru-RU" smtClean="0"/>
              <a:t>13.09.2018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7F020-23AE-47B6-B145-3E5444068E64}" type="slidenum">
              <a:rPr lang="ru-RU" smtClean="0"/>
              <a:t>‹#›</a:t>
            </a:fld>
            <a:endParaRPr lang="ru-RU"/>
          </a:p>
        </p:txBody>
      </p:sp>
    </p:spTree>
    <p:extLst>
      <p:ext uri="{BB962C8B-B14F-4D97-AF65-F5344CB8AC3E}">
        <p14:creationId xmlns:p14="http://schemas.microsoft.com/office/powerpoint/2010/main" val="291893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gpr.ru/npd-doc.aspx?npmid=99&amp;npid=420365838&amp;anchor=ZAP27GS3FP" TargetMode="External"/><Relationship Id="rId2" Type="http://schemas.openxmlformats.org/officeDocument/2006/relationships/slide" Target="../slides/slide76.xml"/><Relationship Id="rId1" Type="http://schemas.openxmlformats.org/officeDocument/2006/relationships/notesMaster" Target="../notesMasters/notesMaster1.xml"/><Relationship Id="rId5" Type="http://schemas.openxmlformats.org/officeDocument/2006/relationships/hyperlink" Target="https://e.ugpr.ru/npd-doc.aspx?npmid=99&amp;npid=420365838&amp;anchor=ZA00MAG2NU" TargetMode="External"/><Relationship Id="rId4" Type="http://schemas.openxmlformats.org/officeDocument/2006/relationships/hyperlink" Target="https://e.ugpr.ru/npd-doc.aspx?npmid=99&amp;npid=420365838&amp;anchor=ZA00MKG2N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sz="1200"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53106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32500" lnSpcReduction="20000"/>
          </a:bodyPr>
          <a:lstStyle/>
          <a:p>
            <a:r>
              <a:rPr lang="ru-RU" sz="1200" kern="1200" baseline="0" dirty="0" smtClean="0">
                <a:solidFill>
                  <a:schemeClr val="tx1"/>
                </a:solidFill>
                <a:latin typeface="+mn-lt"/>
                <a:ea typeface="+mn-ea"/>
                <a:cs typeface="+mn-cs"/>
              </a:rPr>
              <a:t>Действующее законодательство не устанавливает обязательность </a:t>
            </a:r>
            <a:r>
              <a:rPr lang="ru-RU" sz="1200" kern="1200" baseline="0" dirty="0" err="1" smtClean="0">
                <a:solidFill>
                  <a:schemeClr val="tx1"/>
                </a:solidFill>
                <a:latin typeface="+mn-lt"/>
                <a:ea typeface="+mn-ea"/>
                <a:cs typeface="+mn-cs"/>
              </a:rPr>
              <a:t>со-блюдения</a:t>
            </a:r>
            <a:r>
              <a:rPr lang="ru-RU" sz="1200" kern="1200" baseline="0" dirty="0" smtClean="0">
                <a:solidFill>
                  <a:schemeClr val="tx1"/>
                </a:solidFill>
                <a:latin typeface="+mn-lt"/>
                <a:ea typeface="+mn-ea"/>
                <a:cs typeface="+mn-cs"/>
              </a:rPr>
              <a:t> претензионного порядка при возникновении конфликта между </a:t>
            </a:r>
            <a:r>
              <a:rPr lang="ru-RU" sz="1200" kern="1200" baseline="0" dirty="0" err="1" smtClean="0">
                <a:solidFill>
                  <a:schemeClr val="tx1"/>
                </a:solidFill>
                <a:latin typeface="+mn-lt"/>
                <a:ea typeface="+mn-ea"/>
                <a:cs typeface="+mn-cs"/>
              </a:rPr>
              <a:t>па-циентом</a:t>
            </a:r>
            <a:r>
              <a:rPr lang="ru-RU" sz="1200" kern="1200" baseline="0" dirty="0" smtClean="0">
                <a:solidFill>
                  <a:schemeClr val="tx1"/>
                </a:solidFill>
                <a:latin typeface="+mn-lt"/>
                <a:ea typeface="+mn-ea"/>
                <a:cs typeface="+mn-cs"/>
              </a:rPr>
              <a:t> и медицинской организацией. Однако Закон РФ от 07.02.1992 N 2300-1 (ред. от 05.05.2014) "О защите прав потребителей" предусматривает ответственность исполнителя за отказ в добровольном порядке </a:t>
            </a:r>
            <a:r>
              <a:rPr lang="ru-RU" sz="1200" kern="1200" baseline="0" dirty="0" err="1" smtClean="0">
                <a:solidFill>
                  <a:schemeClr val="tx1"/>
                </a:solidFill>
                <a:latin typeface="+mn-lt"/>
                <a:ea typeface="+mn-ea"/>
                <a:cs typeface="+mn-cs"/>
              </a:rPr>
              <a:t>удовлетво-рить</a:t>
            </a:r>
            <a:r>
              <a:rPr lang="ru-RU" sz="1200" kern="1200" baseline="0" dirty="0" smtClean="0">
                <a:solidFill>
                  <a:schemeClr val="tx1"/>
                </a:solidFill>
                <a:latin typeface="+mn-lt"/>
                <a:ea typeface="+mn-ea"/>
                <a:cs typeface="+mn-cs"/>
              </a:rPr>
              <a:t> обоснованные требования потребителя Необходимость добровольного удовлетворения обоснованных требований потребителя (пациента) вменена в обязанность исполнителя (медицинской организации). В то же время, что </a:t>
            </a:r>
            <a:r>
              <a:rPr lang="ru-RU" sz="1200" kern="1200" baseline="0" dirty="0" err="1" smtClean="0">
                <a:solidFill>
                  <a:schemeClr val="tx1"/>
                </a:solidFill>
                <a:latin typeface="+mn-lt"/>
                <a:ea typeface="+mn-ea"/>
                <a:cs typeface="+mn-cs"/>
              </a:rPr>
              <a:t>ка-сается</a:t>
            </a:r>
            <a:r>
              <a:rPr lang="ru-RU" sz="1200" kern="1200" baseline="0" dirty="0" smtClean="0">
                <a:solidFill>
                  <a:schemeClr val="tx1"/>
                </a:solidFill>
                <a:latin typeface="+mn-lt"/>
                <a:ea typeface="+mn-ea"/>
                <a:cs typeface="+mn-cs"/>
              </a:rPr>
              <a:t> потребителя (пациента), то досудебное предъявление им требований о защите своих нарушенных прав к исполнителю является правом потребителя. Остановимся на досудебном порядке урегулирования медицинских </a:t>
            </a:r>
            <a:r>
              <a:rPr lang="ru-RU" sz="1200" kern="1200" baseline="0" dirty="0" err="1" smtClean="0">
                <a:solidFill>
                  <a:schemeClr val="tx1"/>
                </a:solidFill>
                <a:latin typeface="+mn-lt"/>
                <a:ea typeface="+mn-ea"/>
                <a:cs typeface="+mn-cs"/>
              </a:rPr>
              <a:t>спо-ров</a:t>
            </a:r>
            <a:r>
              <a:rPr lang="ru-RU" sz="1200" kern="1200" baseline="0" dirty="0" smtClean="0">
                <a:solidFill>
                  <a:schemeClr val="tx1"/>
                </a:solidFill>
                <a:latin typeface="+mn-lt"/>
                <a:ea typeface="+mn-ea"/>
                <a:cs typeface="+mn-cs"/>
              </a:rPr>
              <a:t>. Нередко на практике возникает вопрос: обязательно ли для пациента пе-25 </a:t>
            </a:r>
          </a:p>
          <a:p>
            <a:endParaRPr lang="ru-RU" sz="1200" kern="1200" baseline="0" dirty="0" smtClean="0">
              <a:solidFill>
                <a:schemeClr val="tx1"/>
              </a:solidFill>
              <a:latin typeface="+mn-lt"/>
              <a:ea typeface="+mn-ea"/>
              <a:cs typeface="+mn-cs"/>
            </a:endParaRPr>
          </a:p>
          <a:p>
            <a:r>
              <a:rPr lang="ru-RU" sz="1200" kern="1200" baseline="0" dirty="0" err="1" smtClean="0">
                <a:solidFill>
                  <a:schemeClr val="tx1"/>
                </a:solidFill>
                <a:latin typeface="+mn-lt"/>
                <a:ea typeface="+mn-ea"/>
                <a:cs typeface="+mn-cs"/>
              </a:rPr>
              <a:t>ред</a:t>
            </a:r>
            <a:r>
              <a:rPr lang="ru-RU" sz="1200" kern="1200" baseline="0" dirty="0" smtClean="0">
                <a:solidFill>
                  <a:schemeClr val="tx1"/>
                </a:solidFill>
                <a:latin typeface="+mn-lt"/>
                <a:ea typeface="+mn-ea"/>
                <a:cs typeface="+mn-cs"/>
              </a:rPr>
              <a:t> обращением в суд предъявлять требования к медицинскому учреждению по поводу ненадлежащего исполнения услуги? Споры по делам в сфере </a:t>
            </a:r>
            <a:r>
              <a:rPr lang="ru-RU" sz="1200" kern="1200" baseline="0" dirty="0" err="1" smtClean="0">
                <a:solidFill>
                  <a:schemeClr val="tx1"/>
                </a:solidFill>
                <a:latin typeface="+mn-lt"/>
                <a:ea typeface="+mn-ea"/>
                <a:cs typeface="+mn-cs"/>
              </a:rPr>
              <a:t>здра-воохранения</a:t>
            </a:r>
            <a:r>
              <a:rPr lang="ru-RU" sz="1200" kern="1200" baseline="0" dirty="0" smtClean="0">
                <a:solidFill>
                  <a:schemeClr val="tx1"/>
                </a:solidFill>
                <a:latin typeface="+mn-lt"/>
                <a:ea typeface="+mn-ea"/>
                <a:cs typeface="+mn-cs"/>
              </a:rPr>
              <a:t> отличаются специфичностью самого предмета разбирательства, неоднозначностью доказательственной базы (документов, доказывающих </a:t>
            </a:r>
            <a:r>
              <a:rPr lang="ru-RU" sz="1200" kern="1200" baseline="0" dirty="0" err="1" smtClean="0">
                <a:solidFill>
                  <a:schemeClr val="tx1"/>
                </a:solidFill>
                <a:latin typeface="+mn-lt"/>
                <a:ea typeface="+mn-ea"/>
                <a:cs typeface="+mn-cs"/>
              </a:rPr>
              <a:t>по-зицию</a:t>
            </a:r>
            <a:r>
              <a:rPr lang="ru-RU" sz="1200" kern="1200" baseline="0" dirty="0" smtClean="0">
                <a:solidFill>
                  <a:schemeClr val="tx1"/>
                </a:solidFill>
                <a:latin typeface="+mn-lt"/>
                <a:ea typeface="+mn-ea"/>
                <a:cs typeface="+mn-cs"/>
              </a:rPr>
              <a:t> той или иной стороны), сложностью получения достоверных </a:t>
            </a:r>
            <a:r>
              <a:rPr lang="ru-RU" sz="1200" kern="1200" baseline="0" dirty="0" err="1" smtClean="0">
                <a:solidFill>
                  <a:schemeClr val="tx1"/>
                </a:solidFill>
                <a:latin typeface="+mn-lt"/>
                <a:ea typeface="+mn-ea"/>
                <a:cs typeface="+mn-cs"/>
              </a:rPr>
              <a:t>доказа-тельств</a:t>
            </a:r>
            <a:r>
              <a:rPr lang="ru-RU" sz="1200" kern="1200" baseline="0" dirty="0" smtClean="0">
                <a:solidFill>
                  <a:schemeClr val="tx1"/>
                </a:solidFill>
                <a:latin typeface="+mn-lt"/>
                <a:ea typeface="+mn-ea"/>
                <a:cs typeface="+mn-cs"/>
              </a:rPr>
              <a:t> и вследствие этого - необходимостью проведения различных </a:t>
            </a:r>
            <a:r>
              <a:rPr lang="ru-RU" sz="1200" kern="1200" baseline="0" dirty="0" err="1" smtClean="0">
                <a:solidFill>
                  <a:schemeClr val="tx1"/>
                </a:solidFill>
                <a:latin typeface="+mn-lt"/>
                <a:ea typeface="+mn-ea"/>
                <a:cs typeface="+mn-cs"/>
              </a:rPr>
              <a:t>экспер-тиз</a:t>
            </a:r>
            <a:r>
              <a:rPr lang="ru-RU" sz="1200" kern="1200" baseline="0" dirty="0" smtClean="0">
                <a:solidFill>
                  <a:schemeClr val="tx1"/>
                </a:solidFill>
                <a:latin typeface="+mn-lt"/>
                <a:ea typeface="+mn-ea"/>
                <a:cs typeface="+mn-cs"/>
              </a:rPr>
              <a:t>. Зачастую пациенты не имеют возможности доказать свою правоту из-за отсутствия специальных знаний и финансовых возможностей для обращения в юридические службы за помощью. </a:t>
            </a:r>
          </a:p>
          <a:p>
            <a:r>
              <a:rPr lang="ru-RU" sz="1200" kern="1200" baseline="0" dirty="0" smtClean="0">
                <a:solidFill>
                  <a:schemeClr val="tx1"/>
                </a:solidFill>
                <a:latin typeface="+mn-lt"/>
                <a:ea typeface="+mn-ea"/>
                <a:cs typeface="+mn-cs"/>
              </a:rPr>
              <a:t>Ситуация в спорах в сфере здравоохранения не столь однозначная, как кажется на первый взгляд. Не всегда пациент является слабой и обиженной стороной. Опыт проведения независимой медицинской экспертизы в </a:t>
            </a:r>
            <a:r>
              <a:rPr lang="ru-RU" sz="1200" kern="1200" baseline="0" dirty="0" err="1" smtClean="0">
                <a:solidFill>
                  <a:schemeClr val="tx1"/>
                </a:solidFill>
                <a:latin typeface="+mn-lt"/>
                <a:ea typeface="+mn-ea"/>
                <a:cs typeface="+mn-cs"/>
              </a:rPr>
              <a:t>пилот-ных</a:t>
            </a:r>
            <a:r>
              <a:rPr lang="ru-RU" sz="1200" kern="1200" baseline="0" dirty="0" smtClean="0">
                <a:solidFill>
                  <a:schemeClr val="tx1"/>
                </a:solidFill>
                <a:latin typeface="+mn-lt"/>
                <a:ea typeface="+mn-ea"/>
                <a:cs typeface="+mn-cs"/>
              </a:rPr>
              <a:t> регионах РФ показал, что нередко медицинские организации из-за </a:t>
            </a:r>
            <a:r>
              <a:rPr lang="ru-RU" sz="1200" kern="1200" baseline="0" dirty="0" err="1" smtClean="0">
                <a:solidFill>
                  <a:schemeClr val="tx1"/>
                </a:solidFill>
                <a:latin typeface="+mn-lt"/>
                <a:ea typeface="+mn-ea"/>
                <a:cs typeface="+mn-cs"/>
              </a:rPr>
              <a:t>от-сутствия</a:t>
            </a:r>
            <a:r>
              <a:rPr lang="ru-RU" sz="1200" kern="1200" baseline="0" dirty="0" smtClean="0">
                <a:solidFill>
                  <a:schemeClr val="tx1"/>
                </a:solidFill>
                <a:latin typeface="+mn-lt"/>
                <a:ea typeface="+mn-ea"/>
                <a:cs typeface="+mn-cs"/>
              </a:rPr>
              <a:t> грамотного документооборота, несвоевременного и неточного </a:t>
            </a:r>
            <a:r>
              <a:rPr lang="ru-RU" sz="1200" kern="1200" baseline="0" dirty="0" err="1" smtClean="0">
                <a:solidFill>
                  <a:schemeClr val="tx1"/>
                </a:solidFill>
                <a:latin typeface="+mn-lt"/>
                <a:ea typeface="+mn-ea"/>
                <a:cs typeface="+mn-cs"/>
              </a:rPr>
              <a:t>за-полнения</a:t>
            </a:r>
            <a:r>
              <a:rPr lang="ru-RU" sz="1200" kern="1200" baseline="0" dirty="0" smtClean="0">
                <a:solidFill>
                  <a:schemeClr val="tx1"/>
                </a:solidFill>
                <a:latin typeface="+mn-lt"/>
                <a:ea typeface="+mn-ea"/>
                <a:cs typeface="+mn-cs"/>
              </a:rPr>
              <a:t> медицинских документов пациента, недобросовестного отношения лечащих врачей к своим обязанностям, невозможности доказать свою </a:t>
            </a:r>
            <a:r>
              <a:rPr lang="ru-RU" sz="1200" kern="1200" baseline="0" dirty="0" err="1" smtClean="0">
                <a:solidFill>
                  <a:schemeClr val="tx1"/>
                </a:solidFill>
                <a:latin typeface="+mn-lt"/>
                <a:ea typeface="+mn-ea"/>
                <a:cs typeface="+mn-cs"/>
              </a:rPr>
              <a:t>неви-новность</a:t>
            </a:r>
            <a:r>
              <a:rPr lang="ru-RU" sz="1200" kern="1200" baseline="0" dirty="0" smtClean="0">
                <a:solidFill>
                  <a:schemeClr val="tx1"/>
                </a:solidFill>
                <a:latin typeface="+mn-lt"/>
                <a:ea typeface="+mn-ea"/>
                <a:cs typeface="+mn-cs"/>
              </a:rPr>
              <a:t>, становятся жертвами судебных тяжб и объектами для критики в средствах массовой информации, несут финансовые и </a:t>
            </a:r>
            <a:r>
              <a:rPr lang="ru-RU" sz="1200" kern="1200" baseline="0" dirty="0" err="1" smtClean="0">
                <a:solidFill>
                  <a:schemeClr val="tx1"/>
                </a:solidFill>
                <a:latin typeface="+mn-lt"/>
                <a:ea typeface="+mn-ea"/>
                <a:cs typeface="+mn-cs"/>
              </a:rPr>
              <a:t>репутационные</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поте-ри</a:t>
            </a:r>
            <a:r>
              <a:rPr lang="ru-RU" sz="1200" kern="1200" baseline="0" dirty="0" smtClean="0">
                <a:solidFill>
                  <a:schemeClr val="tx1"/>
                </a:solidFill>
                <a:latin typeface="+mn-lt"/>
                <a:ea typeface="+mn-ea"/>
                <a:cs typeface="+mn-cs"/>
              </a:rPr>
              <a:t>. В этой связи досудебный порядок урегулирования споров с применением института независимой медицинской экспертизы в идеале является наиболее быстрым и наименее затратным способом урегулирования возникших </a:t>
            </a:r>
            <a:r>
              <a:rPr lang="ru-RU" sz="1200" kern="1200" baseline="0" dirty="0" err="1" smtClean="0">
                <a:solidFill>
                  <a:schemeClr val="tx1"/>
                </a:solidFill>
                <a:latin typeface="+mn-lt"/>
                <a:ea typeface="+mn-ea"/>
                <a:cs typeface="+mn-cs"/>
              </a:rPr>
              <a:t>кон-фликтов</a:t>
            </a:r>
            <a:r>
              <a:rPr lang="ru-RU" sz="1200" kern="1200" baseline="0" dirty="0" smtClean="0">
                <a:solidFill>
                  <a:schemeClr val="tx1"/>
                </a:solidFill>
                <a:latin typeface="+mn-lt"/>
                <a:ea typeface="+mn-ea"/>
                <a:cs typeface="+mn-cs"/>
              </a:rPr>
              <a:t>. Данный способ позволяет сохранить партнерские отношения, что является очень важным аспектом в деятельности медицинской организации при оказании медицинской помощи. Именно независимая экспертиза </a:t>
            </a:r>
            <a:r>
              <a:rPr lang="ru-RU" sz="1200" kern="1200" baseline="0" dirty="0" err="1" smtClean="0">
                <a:solidFill>
                  <a:schemeClr val="tx1"/>
                </a:solidFill>
                <a:latin typeface="+mn-lt"/>
                <a:ea typeface="+mn-ea"/>
                <a:cs typeface="+mn-cs"/>
              </a:rPr>
              <a:t>каче-ства</a:t>
            </a:r>
            <a:r>
              <a:rPr lang="ru-RU" sz="1200" kern="1200" baseline="0" dirty="0" smtClean="0">
                <a:solidFill>
                  <a:schemeClr val="tx1"/>
                </a:solidFill>
                <a:latin typeface="+mn-lt"/>
                <a:ea typeface="+mn-ea"/>
                <a:cs typeface="+mn-cs"/>
              </a:rPr>
              <a:t> медицинской помощи, неподведомственная, обезличенная, результаты которой подробно и аргументировано изложены, позволит исключить </a:t>
            </a:r>
            <a:r>
              <a:rPr lang="ru-RU" sz="1200" kern="1200" baseline="0" dirty="0" err="1" smtClean="0">
                <a:solidFill>
                  <a:schemeClr val="tx1"/>
                </a:solidFill>
                <a:latin typeface="+mn-lt"/>
                <a:ea typeface="+mn-ea"/>
                <a:cs typeface="+mn-cs"/>
              </a:rPr>
              <a:t>даль-нейшее</a:t>
            </a:r>
            <a:r>
              <a:rPr lang="ru-RU" sz="1200" kern="1200" baseline="0" dirty="0" smtClean="0">
                <a:solidFill>
                  <a:schemeClr val="tx1"/>
                </a:solidFill>
                <a:latin typeface="+mn-lt"/>
                <a:ea typeface="+mn-ea"/>
                <a:cs typeface="+mn-cs"/>
              </a:rPr>
              <a:t> рассмотрение конфликта. Мы разделяем мнение о том, что пациент, столкнувшись с аргументированным и убедительным отказом в </a:t>
            </a:r>
            <a:r>
              <a:rPr lang="ru-RU" sz="1200" kern="1200" baseline="0" dirty="0" err="1" smtClean="0">
                <a:solidFill>
                  <a:schemeClr val="tx1"/>
                </a:solidFill>
                <a:latin typeface="+mn-lt"/>
                <a:ea typeface="+mn-ea"/>
                <a:cs typeface="+mn-cs"/>
              </a:rPr>
              <a:t>удовлетворе-нии</a:t>
            </a:r>
            <a:r>
              <a:rPr lang="ru-RU" sz="1200" kern="1200" baseline="0" dirty="0" smtClean="0">
                <a:solidFill>
                  <a:schemeClr val="tx1"/>
                </a:solidFill>
                <a:latin typeface="+mn-lt"/>
                <a:ea typeface="+mn-ea"/>
                <a:cs typeface="+mn-cs"/>
              </a:rPr>
              <a:t> необоснованных претензий, утратит активную позицию в конфликте, </a:t>
            </a:r>
            <a:r>
              <a:rPr lang="ru-RU" sz="1200" kern="1200" baseline="0" dirty="0" err="1" smtClean="0">
                <a:solidFill>
                  <a:schemeClr val="tx1"/>
                </a:solidFill>
                <a:latin typeface="+mn-lt"/>
                <a:ea typeface="+mn-ea"/>
                <a:cs typeface="+mn-cs"/>
              </a:rPr>
              <a:t>по-сле</a:t>
            </a:r>
            <a:r>
              <a:rPr lang="ru-RU" sz="1200" kern="1200" baseline="0" dirty="0" smtClean="0">
                <a:solidFill>
                  <a:schemeClr val="tx1"/>
                </a:solidFill>
                <a:latin typeface="+mn-lt"/>
                <a:ea typeface="+mn-ea"/>
                <a:cs typeface="+mn-cs"/>
              </a:rPr>
              <a:t> чего сам конфликт не получит дальнейшего развития. </a:t>
            </a:r>
          </a:p>
          <a:p>
            <a:r>
              <a:rPr lang="ru-RU" sz="1200" kern="1200" baseline="0" dirty="0" smtClean="0">
                <a:solidFill>
                  <a:schemeClr val="tx1"/>
                </a:solidFill>
                <a:latin typeface="+mn-lt"/>
                <a:ea typeface="+mn-ea"/>
                <a:cs typeface="+mn-cs"/>
              </a:rPr>
              <a:t>Следует выделить следующие внесудебные способы защиты прав </a:t>
            </a:r>
            <a:r>
              <a:rPr lang="ru-RU" sz="1200" kern="1200" baseline="0" dirty="0" err="1" smtClean="0">
                <a:solidFill>
                  <a:schemeClr val="tx1"/>
                </a:solidFill>
                <a:latin typeface="+mn-lt"/>
                <a:ea typeface="+mn-ea"/>
                <a:cs typeface="+mn-cs"/>
              </a:rPr>
              <a:t>па-циентов</a:t>
            </a:r>
            <a:r>
              <a:rPr lang="ru-RU" sz="1200" kern="1200" baseline="0" dirty="0" smtClean="0">
                <a:solidFill>
                  <a:schemeClr val="tx1"/>
                </a:solidFill>
                <a:latin typeface="+mn-lt"/>
                <a:ea typeface="+mn-ea"/>
                <a:cs typeface="+mn-cs"/>
              </a:rPr>
              <a:t>: административный порядок, претензионный порядок, третейский суд и медиацию. </a:t>
            </a:r>
          </a:p>
          <a:p>
            <a:r>
              <a:rPr lang="ru-RU" sz="1200" kern="1200" baseline="0" dirty="0" smtClean="0">
                <a:solidFill>
                  <a:schemeClr val="tx1"/>
                </a:solidFill>
                <a:latin typeface="+mn-lt"/>
                <a:ea typeface="+mn-ea"/>
                <a:cs typeface="+mn-cs"/>
              </a:rPr>
              <a:t>Административный порядок разрешения конфликтной ситуации </a:t>
            </a:r>
            <a:r>
              <a:rPr lang="ru-RU" sz="1200" kern="1200" baseline="0" dirty="0" err="1" smtClean="0">
                <a:solidFill>
                  <a:schemeClr val="tx1"/>
                </a:solidFill>
                <a:latin typeface="+mn-lt"/>
                <a:ea typeface="+mn-ea"/>
                <a:cs typeface="+mn-cs"/>
              </a:rPr>
              <a:t>пред-полагает</a:t>
            </a:r>
            <a:r>
              <a:rPr lang="ru-RU" sz="1200" kern="1200" baseline="0" dirty="0" smtClean="0">
                <a:solidFill>
                  <a:schemeClr val="tx1"/>
                </a:solidFill>
                <a:latin typeface="+mn-lt"/>
                <a:ea typeface="+mn-ea"/>
                <a:cs typeface="+mn-cs"/>
              </a:rPr>
              <a:t>, что пациент может обратиться с жалобой на действия лечебного учреждения (врача), нарушающие его права, к вышестоящему в порядке </a:t>
            </a:r>
            <a:r>
              <a:rPr lang="ru-RU" sz="1200" kern="1200" baseline="0" dirty="0" err="1" smtClean="0">
                <a:solidFill>
                  <a:schemeClr val="tx1"/>
                </a:solidFill>
                <a:latin typeface="+mn-lt"/>
                <a:ea typeface="+mn-ea"/>
                <a:cs typeface="+mn-cs"/>
              </a:rPr>
              <a:t>под-чиненности</a:t>
            </a:r>
            <a:r>
              <a:rPr lang="ru-RU" sz="1200" kern="1200" baseline="0" dirty="0" smtClean="0">
                <a:solidFill>
                  <a:schemeClr val="tx1"/>
                </a:solidFill>
                <a:latin typeface="+mn-lt"/>
                <a:ea typeface="+mn-ea"/>
                <a:cs typeface="+mn-cs"/>
              </a:rPr>
              <a:t> органу, общественной организации. Так, статьей 28 </a:t>
            </a:r>
            <a:r>
              <a:rPr lang="ru-RU" sz="1200" kern="1200" baseline="0" dirty="0" err="1" smtClean="0">
                <a:solidFill>
                  <a:schemeClr val="tx1"/>
                </a:solidFill>
                <a:latin typeface="+mn-lt"/>
                <a:ea typeface="+mn-ea"/>
                <a:cs typeface="+mn-cs"/>
              </a:rPr>
              <a:t>Федерально-го</a:t>
            </a:r>
            <a:r>
              <a:rPr lang="ru-RU" sz="1200" kern="1200" baseline="0" dirty="0" smtClean="0">
                <a:solidFill>
                  <a:schemeClr val="tx1"/>
                </a:solidFill>
                <a:latin typeface="+mn-lt"/>
                <a:ea typeface="+mn-ea"/>
                <a:cs typeface="+mn-cs"/>
              </a:rPr>
              <a:t> закона от 23.11.2011 № 323-ФЗ «Об основах охраны здоровья граждан в Российской Федерации» установлено право граждан на добровольной основе создавать общественные объединения по защите своих прав в сфере охраны здоровья. Наличие таких объединений граждан более характерно для </a:t>
            </a:r>
            <a:r>
              <a:rPr lang="ru-RU" sz="1200" kern="1200" baseline="0" dirty="0" err="1" smtClean="0">
                <a:solidFill>
                  <a:schemeClr val="tx1"/>
                </a:solidFill>
                <a:latin typeface="+mn-lt"/>
                <a:ea typeface="+mn-ea"/>
                <a:cs typeface="+mn-cs"/>
              </a:rPr>
              <a:t>круп-ных</a:t>
            </a:r>
            <a:r>
              <a:rPr lang="ru-RU" sz="1200" kern="1200" baseline="0" dirty="0" smtClean="0">
                <a:solidFill>
                  <a:schemeClr val="tx1"/>
                </a:solidFill>
                <a:latin typeface="+mn-lt"/>
                <a:ea typeface="+mn-ea"/>
                <a:cs typeface="+mn-cs"/>
              </a:rPr>
              <a:t> российских городов (Москвы, Санкт-Петербурга). Причем их </a:t>
            </a:r>
            <a:r>
              <a:rPr lang="ru-RU" sz="1200" kern="1200" baseline="0" dirty="0" err="1" smtClean="0">
                <a:solidFill>
                  <a:schemeClr val="tx1"/>
                </a:solidFill>
                <a:latin typeface="+mn-lt"/>
                <a:ea typeface="+mn-ea"/>
                <a:cs typeface="+mn-cs"/>
              </a:rPr>
              <a:t>формиро-вание</a:t>
            </a:r>
            <a:r>
              <a:rPr lang="ru-RU" sz="1200" kern="1200" baseline="0" dirty="0" smtClean="0">
                <a:solidFill>
                  <a:schemeClr val="tx1"/>
                </a:solidFill>
                <a:latin typeface="+mn-lt"/>
                <a:ea typeface="+mn-ea"/>
                <a:cs typeface="+mn-cs"/>
              </a:rPr>
              <a:t>, как правило, происходит по признаку наличия конкретного заболева-26 </a:t>
            </a:r>
          </a:p>
          <a:p>
            <a:endParaRPr lang="ru-RU" sz="1200" kern="1200" baseline="0" dirty="0" smtClean="0">
              <a:solidFill>
                <a:schemeClr val="tx1"/>
              </a:solidFill>
              <a:latin typeface="+mn-lt"/>
              <a:ea typeface="+mn-ea"/>
              <a:cs typeface="+mn-cs"/>
            </a:endParaRPr>
          </a:p>
          <a:p>
            <a:r>
              <a:rPr lang="ru-RU" sz="1200" kern="1200" baseline="0" dirty="0" err="1" smtClean="0">
                <a:solidFill>
                  <a:schemeClr val="tx1"/>
                </a:solidFill>
                <a:latin typeface="+mn-lt"/>
                <a:ea typeface="+mn-ea"/>
                <a:cs typeface="+mn-cs"/>
              </a:rPr>
              <a:t>ния</a:t>
            </a:r>
            <a:r>
              <a:rPr lang="ru-RU" sz="1200" kern="1200" baseline="0" dirty="0" smtClean="0">
                <a:solidFill>
                  <a:schemeClr val="tx1"/>
                </a:solidFill>
                <a:latin typeface="+mn-lt"/>
                <a:ea typeface="+mn-ea"/>
                <a:cs typeface="+mn-cs"/>
              </a:rPr>
              <a:t> (гипертонии, диабета, ДЦП и пр.). Для субъектов РФ типично создание организаций более общего направления: например, Ростовское региональное общественное движение в защиту прав пациентов, Пермский медицинский правозащитный центр, рассматривающий права пациентов в контексте прав человека. </a:t>
            </a:r>
          </a:p>
          <a:p>
            <a:r>
              <a:rPr lang="ru-RU" sz="1200" kern="1200" baseline="0" dirty="0" smtClean="0">
                <a:solidFill>
                  <a:schemeClr val="tx1"/>
                </a:solidFill>
                <a:latin typeface="+mn-lt"/>
                <a:ea typeface="+mn-ea"/>
                <a:cs typeface="+mn-cs"/>
              </a:rPr>
              <a:t>К достоинствам данного способа разрешения спора можно отнести его оперативность. Как правило, для указанных субъектов законодательно </a:t>
            </a:r>
            <a:r>
              <a:rPr lang="ru-RU" sz="1200" kern="1200" baseline="0" dirty="0" err="1" smtClean="0">
                <a:solidFill>
                  <a:schemeClr val="tx1"/>
                </a:solidFill>
                <a:latin typeface="+mn-lt"/>
                <a:ea typeface="+mn-ea"/>
                <a:cs typeface="+mn-cs"/>
              </a:rPr>
              <a:t>за-креплены</a:t>
            </a:r>
            <a:r>
              <a:rPr lang="ru-RU" sz="1200" kern="1200" baseline="0" dirty="0" smtClean="0">
                <a:solidFill>
                  <a:schemeClr val="tx1"/>
                </a:solidFill>
                <a:latin typeface="+mn-lt"/>
                <a:ea typeface="+mn-ea"/>
                <a:cs typeface="+mn-cs"/>
              </a:rPr>
              <a:t> конкретные сроки, в которые они обязаны отвечать на обращения граждан. Кроме того, обращение бесплатно. Немаловажно и отсутствие необходимости специальных знаний (жалоба или заявление составляются в свободной форме). К недостаткам следует отнести низкую </a:t>
            </a:r>
            <a:r>
              <a:rPr lang="ru-RU" sz="1200" kern="1200" baseline="0" dirty="0" err="1" smtClean="0">
                <a:solidFill>
                  <a:schemeClr val="tx1"/>
                </a:solidFill>
                <a:latin typeface="+mn-lt"/>
                <a:ea typeface="+mn-ea"/>
                <a:cs typeface="+mn-cs"/>
              </a:rPr>
              <a:t>заинтересован-ность</a:t>
            </a:r>
            <a:r>
              <a:rPr lang="ru-RU" sz="1200" kern="1200" baseline="0" dirty="0" smtClean="0">
                <a:solidFill>
                  <a:schemeClr val="tx1"/>
                </a:solidFill>
                <a:latin typeface="+mn-lt"/>
                <a:ea typeface="+mn-ea"/>
                <a:cs typeface="+mn-cs"/>
              </a:rPr>
              <a:t> в признании нарушений (так как в целом ряде случаев ответственность за выявленные нарушения возлагается не только и не столько на </a:t>
            </a:r>
            <a:r>
              <a:rPr lang="ru-RU" sz="1200" kern="1200" baseline="0" dirty="0" err="1" smtClean="0">
                <a:solidFill>
                  <a:schemeClr val="tx1"/>
                </a:solidFill>
                <a:latin typeface="+mn-lt"/>
                <a:ea typeface="+mn-ea"/>
                <a:cs typeface="+mn-cs"/>
              </a:rPr>
              <a:t>непосред-ственных</a:t>
            </a:r>
            <a:r>
              <a:rPr lang="ru-RU" sz="1200" kern="1200" baseline="0" dirty="0" smtClean="0">
                <a:solidFill>
                  <a:schemeClr val="tx1"/>
                </a:solidFill>
                <a:latin typeface="+mn-lt"/>
                <a:ea typeface="+mn-ea"/>
                <a:cs typeface="+mn-cs"/>
              </a:rPr>
              <a:t> исполнителей, сколько на руководителя медицинской </a:t>
            </a:r>
            <a:r>
              <a:rPr lang="ru-RU" sz="1200" kern="1200" baseline="0" dirty="0" err="1" smtClean="0">
                <a:solidFill>
                  <a:schemeClr val="tx1"/>
                </a:solidFill>
                <a:latin typeface="+mn-lt"/>
                <a:ea typeface="+mn-ea"/>
                <a:cs typeface="+mn-cs"/>
              </a:rPr>
              <a:t>организа-ции</a:t>
            </a:r>
            <a:r>
              <a:rPr lang="ru-RU" sz="1200" kern="1200" baseline="0" dirty="0" smtClean="0">
                <a:solidFill>
                  <a:schemeClr val="tx1"/>
                </a:solidFill>
                <a:latin typeface="+mn-lt"/>
                <a:ea typeface="+mn-ea"/>
                <a:cs typeface="+mn-cs"/>
              </a:rPr>
              <a:t>), отсутствие механизма принудительной реализации принятого решения с участием самого пациента. В целом данный способ защиты прав пациентов занимает устойчивое положение в системе урегулирования споров </a:t>
            </a:r>
            <a:r>
              <a:rPr lang="ru-RU" sz="1200" kern="1200" baseline="0" dirty="0" err="1" smtClean="0">
                <a:solidFill>
                  <a:schemeClr val="tx1"/>
                </a:solidFill>
                <a:latin typeface="+mn-lt"/>
                <a:ea typeface="+mn-ea"/>
                <a:cs typeface="+mn-cs"/>
              </a:rPr>
              <a:t>медицин-ского</a:t>
            </a:r>
            <a:r>
              <a:rPr lang="ru-RU" sz="1200" kern="1200" baseline="0" dirty="0" smtClean="0">
                <a:solidFill>
                  <a:schemeClr val="tx1"/>
                </a:solidFill>
                <a:latin typeface="+mn-lt"/>
                <a:ea typeface="+mn-ea"/>
                <a:cs typeface="+mn-cs"/>
              </a:rPr>
              <a:t> характера - многие пациенты его используют, но какое-либо развитие в данной сфере отсутствует. </a:t>
            </a:r>
          </a:p>
          <a:p>
            <a:r>
              <a:rPr lang="ru-RU" sz="1200" kern="1200" baseline="0" dirty="0" smtClean="0">
                <a:solidFill>
                  <a:schemeClr val="tx1"/>
                </a:solidFill>
                <a:latin typeface="+mn-lt"/>
                <a:ea typeface="+mn-ea"/>
                <a:cs typeface="+mn-cs"/>
              </a:rPr>
              <a:t>Еще одним способом восстановления нарушенных прав пациента в </a:t>
            </a:r>
            <a:r>
              <a:rPr lang="ru-RU" sz="1200" kern="1200" baseline="0" dirty="0" err="1" smtClean="0">
                <a:solidFill>
                  <a:schemeClr val="tx1"/>
                </a:solidFill>
                <a:latin typeface="+mn-lt"/>
                <a:ea typeface="+mn-ea"/>
                <a:cs typeface="+mn-cs"/>
              </a:rPr>
              <a:t>до-судебном</a:t>
            </a:r>
            <a:r>
              <a:rPr lang="ru-RU" sz="1200" kern="1200" baseline="0" dirty="0" smtClean="0">
                <a:solidFill>
                  <a:schemeClr val="tx1"/>
                </a:solidFill>
                <a:latin typeface="+mn-lt"/>
                <a:ea typeface="+mn-ea"/>
                <a:cs typeface="+mn-cs"/>
              </a:rPr>
              <a:t> порядке является требование пациента, обращенное </a:t>
            </a:r>
            <a:r>
              <a:rPr lang="ru-RU" sz="1200" kern="1200" baseline="0" dirty="0" err="1" smtClean="0">
                <a:solidFill>
                  <a:schemeClr val="tx1"/>
                </a:solidFill>
                <a:latin typeface="+mn-lt"/>
                <a:ea typeface="+mn-ea"/>
                <a:cs typeface="+mn-cs"/>
              </a:rPr>
              <a:t>непосред-ственно</a:t>
            </a:r>
            <a:r>
              <a:rPr lang="ru-RU" sz="1200" kern="1200" baseline="0" dirty="0" smtClean="0">
                <a:solidFill>
                  <a:schemeClr val="tx1"/>
                </a:solidFill>
                <a:latin typeface="+mn-lt"/>
                <a:ea typeface="+mn-ea"/>
                <a:cs typeface="+mn-cs"/>
              </a:rPr>
              <a:t> к исполнителю медицинской услуги или к администрации </a:t>
            </a:r>
            <a:r>
              <a:rPr lang="ru-RU" sz="1200" kern="1200" baseline="0" dirty="0" err="1" smtClean="0">
                <a:solidFill>
                  <a:schemeClr val="tx1"/>
                </a:solidFill>
                <a:latin typeface="+mn-lt"/>
                <a:ea typeface="+mn-ea"/>
                <a:cs typeface="+mn-cs"/>
              </a:rPr>
              <a:t>медицин-ской</a:t>
            </a:r>
            <a:r>
              <a:rPr lang="ru-RU" sz="1200" kern="1200" baseline="0" dirty="0" smtClean="0">
                <a:solidFill>
                  <a:schemeClr val="tx1"/>
                </a:solidFill>
                <a:latin typeface="+mn-lt"/>
                <a:ea typeface="+mn-ea"/>
                <a:cs typeface="+mn-cs"/>
              </a:rPr>
              <a:t> организации, о добровольном устранении такого нарушения в </a:t>
            </a:r>
            <a:r>
              <a:rPr lang="ru-RU" sz="1200" kern="1200" baseline="0" dirty="0" err="1" smtClean="0">
                <a:solidFill>
                  <a:schemeClr val="tx1"/>
                </a:solidFill>
                <a:latin typeface="+mn-lt"/>
                <a:ea typeface="+mn-ea"/>
                <a:cs typeface="+mn-cs"/>
              </a:rPr>
              <a:t>претензи-онном</a:t>
            </a:r>
            <a:r>
              <a:rPr lang="ru-RU" sz="1200" kern="1200" baseline="0" dirty="0" smtClean="0">
                <a:solidFill>
                  <a:schemeClr val="tx1"/>
                </a:solidFill>
                <a:latin typeface="+mn-lt"/>
                <a:ea typeface="+mn-ea"/>
                <a:cs typeface="+mn-cs"/>
              </a:rPr>
              <a:t> порядке. К достоинствам претензионного способа разрешения спора можно отнести его доступность, бесплатность, отсутствие необходимости специальных знаний, возможную поддержку страховой организации. </a:t>
            </a:r>
            <a:r>
              <a:rPr lang="ru-RU" sz="1200" kern="1200" baseline="0" dirty="0" err="1" smtClean="0">
                <a:solidFill>
                  <a:schemeClr val="tx1"/>
                </a:solidFill>
                <a:latin typeface="+mn-lt"/>
                <a:ea typeface="+mn-ea"/>
                <a:cs typeface="+mn-cs"/>
              </a:rPr>
              <a:t>Приме-нение</a:t>
            </a:r>
            <a:r>
              <a:rPr lang="ru-RU" sz="1200" kern="1200" baseline="0" dirty="0" smtClean="0">
                <a:solidFill>
                  <a:schemeClr val="tx1"/>
                </a:solidFill>
                <a:latin typeface="+mn-lt"/>
                <a:ea typeface="+mn-ea"/>
                <a:cs typeface="+mn-cs"/>
              </a:rPr>
              <a:t> данной формы урегулирования возникших разногласий в медицинской сфере становится все более распространенным, так как медицинские </a:t>
            </a:r>
            <a:r>
              <a:rPr lang="ru-RU" sz="1200" kern="1200" baseline="0" dirty="0" err="1" smtClean="0">
                <a:solidFill>
                  <a:schemeClr val="tx1"/>
                </a:solidFill>
                <a:latin typeface="+mn-lt"/>
                <a:ea typeface="+mn-ea"/>
                <a:cs typeface="+mn-cs"/>
              </a:rPr>
              <a:t>органи-зации</a:t>
            </a:r>
            <a:r>
              <a:rPr lang="ru-RU" sz="1200" kern="1200" baseline="0" dirty="0" smtClean="0">
                <a:solidFill>
                  <a:schemeClr val="tx1"/>
                </a:solidFill>
                <a:latin typeface="+mn-lt"/>
                <a:ea typeface="+mn-ea"/>
                <a:cs typeface="+mn-cs"/>
              </a:rPr>
              <a:t> все чаще предпочитают не доводить дело до суда. Поэтому </a:t>
            </a:r>
            <a:r>
              <a:rPr lang="ru-RU" sz="1200" kern="1200" baseline="0" dirty="0" err="1" smtClean="0">
                <a:solidFill>
                  <a:schemeClr val="tx1"/>
                </a:solidFill>
                <a:latin typeface="+mn-lt"/>
                <a:ea typeface="+mn-ea"/>
                <a:cs typeface="+mn-cs"/>
              </a:rPr>
              <a:t>потреби-тель</a:t>
            </a:r>
            <a:r>
              <a:rPr lang="ru-RU" sz="1200" kern="1200" baseline="0" dirty="0" smtClean="0">
                <a:solidFill>
                  <a:schemeClr val="tx1"/>
                </a:solidFill>
                <a:latin typeface="+mn-lt"/>
                <a:ea typeface="+mn-ea"/>
                <a:cs typeface="+mn-cs"/>
              </a:rPr>
              <a:t>, по своему усмотрению, может либо предъявить требование о защите нарушенного права исполнителю, либо обратиться с иском в суд, </a:t>
            </a:r>
            <a:r>
              <a:rPr lang="ru-RU" sz="1200" kern="1200" baseline="0" dirty="0" err="1" smtClean="0">
                <a:solidFill>
                  <a:schemeClr val="tx1"/>
                </a:solidFill>
                <a:latin typeface="+mn-lt"/>
                <a:ea typeface="+mn-ea"/>
                <a:cs typeface="+mn-cs"/>
              </a:rPr>
              <a:t>предвари-тельно</a:t>
            </a:r>
            <a:r>
              <a:rPr lang="ru-RU" sz="1200" kern="1200" baseline="0" dirty="0" smtClean="0">
                <a:solidFill>
                  <a:schemeClr val="tx1"/>
                </a:solidFill>
                <a:latin typeface="+mn-lt"/>
                <a:ea typeface="+mn-ea"/>
                <a:cs typeface="+mn-cs"/>
              </a:rPr>
              <a:t> не предъявляя требований к исполнителю. Естественно, что при этом предъявление требований исполнителю не лишает потребителя права заявить иск в суд, если исполнитель откажется добровольно удовлетворить его </a:t>
            </a:r>
            <a:r>
              <a:rPr lang="ru-RU" sz="1200" kern="1200" baseline="0" dirty="0" err="1" smtClean="0">
                <a:solidFill>
                  <a:schemeClr val="tx1"/>
                </a:solidFill>
                <a:latin typeface="+mn-lt"/>
                <a:ea typeface="+mn-ea"/>
                <a:cs typeface="+mn-cs"/>
              </a:rPr>
              <a:t>тре-бование</a:t>
            </a:r>
            <a:r>
              <a:rPr lang="ru-RU" sz="1200" kern="1200" baseline="0" dirty="0" smtClean="0">
                <a:solidFill>
                  <a:schemeClr val="tx1"/>
                </a:solidFill>
                <a:latin typeface="+mn-lt"/>
                <a:ea typeface="+mn-ea"/>
                <a:cs typeface="+mn-cs"/>
              </a:rPr>
              <a:t> полностью или частично. </a:t>
            </a:r>
          </a:p>
          <a:p>
            <a:r>
              <a:rPr lang="ru-RU" sz="1200" kern="1200" baseline="0" dirty="0" smtClean="0">
                <a:solidFill>
                  <a:schemeClr val="tx1"/>
                </a:solidFill>
                <a:latin typeface="+mn-lt"/>
                <a:ea typeface="+mn-ea"/>
                <a:cs typeface="+mn-cs"/>
              </a:rPr>
              <a:t>Третейский суд как альтернативная форма судебного разбирательства конфликтных ситуаций в сфере оказания медицинских услуг не нашел </a:t>
            </a:r>
            <a:r>
              <a:rPr lang="ru-RU" sz="1200" kern="1200" baseline="0" dirty="0" err="1" smtClean="0">
                <a:solidFill>
                  <a:schemeClr val="tx1"/>
                </a:solidFill>
                <a:latin typeface="+mn-lt"/>
                <a:ea typeface="+mn-ea"/>
                <a:cs typeface="+mn-cs"/>
              </a:rPr>
              <a:t>широ-кого</a:t>
            </a:r>
            <a:r>
              <a:rPr lang="ru-RU" sz="1200" kern="1200" baseline="0" dirty="0" smtClean="0">
                <a:solidFill>
                  <a:schemeClr val="tx1"/>
                </a:solidFill>
                <a:latin typeface="+mn-lt"/>
                <a:ea typeface="+mn-ea"/>
                <a:cs typeface="+mn-cs"/>
              </a:rPr>
              <a:t> применения на практике. Условием, затрудняющим распространение такой формы защиты, следует назвать обязательность наличия письменного соглашения между пациентом и исполнителем медицинской услуги (</a:t>
            </a:r>
            <a:r>
              <a:rPr lang="ru-RU" sz="1200" kern="1200" baseline="0" dirty="0" err="1" smtClean="0">
                <a:solidFill>
                  <a:schemeClr val="tx1"/>
                </a:solidFill>
                <a:latin typeface="+mn-lt"/>
                <a:ea typeface="+mn-ea"/>
                <a:cs typeface="+mn-cs"/>
              </a:rPr>
              <a:t>догово-ра</a:t>
            </a:r>
            <a:r>
              <a:rPr lang="ru-RU" sz="1200" kern="1200" baseline="0" dirty="0" smtClean="0">
                <a:solidFill>
                  <a:schemeClr val="tx1"/>
                </a:solidFill>
                <a:latin typeface="+mn-lt"/>
                <a:ea typeface="+mn-ea"/>
                <a:cs typeface="+mn-cs"/>
              </a:rPr>
              <a:t>) о передаче на рассмотрение и разрешение конфликтной ситуации </a:t>
            </a:r>
            <a:r>
              <a:rPr lang="ru-RU" sz="1200" kern="1200" baseline="0" dirty="0" err="1" smtClean="0">
                <a:solidFill>
                  <a:schemeClr val="tx1"/>
                </a:solidFill>
                <a:latin typeface="+mn-lt"/>
                <a:ea typeface="+mn-ea"/>
                <a:cs typeface="+mn-cs"/>
              </a:rPr>
              <a:t>кон-кретному</a:t>
            </a:r>
            <a:r>
              <a:rPr lang="ru-RU" sz="1200" kern="1200" baseline="0" dirty="0" smtClean="0">
                <a:solidFill>
                  <a:schemeClr val="tx1"/>
                </a:solidFill>
                <a:latin typeface="+mn-lt"/>
                <a:ea typeface="+mn-ea"/>
                <a:cs typeface="+mn-cs"/>
              </a:rPr>
              <a:t> третейскому суду. В то же время следует указать и положительные моменты третейского суда: его решение является окончательным и не может 27 </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быть оспорено в государственном суде. По нашему мнению, перспективы использования третейского судопроизводства в здравоохранении связаны преимущественно с рассмотрением экономических споров, например, между медицинскими и страховыми организациями. </a:t>
            </a:r>
          </a:p>
          <a:p>
            <a:r>
              <a:rPr lang="ru-RU" sz="1200" kern="1200" baseline="0" dirty="0" smtClean="0">
                <a:solidFill>
                  <a:schemeClr val="tx1"/>
                </a:solidFill>
                <a:latin typeface="+mn-lt"/>
                <a:ea typeface="+mn-ea"/>
                <a:cs typeface="+mn-cs"/>
              </a:rPr>
              <a:t>Еще одним способом защиты прав пациента является применение сравнительно новой для российской правовой системы процедуры медиации. Медиация в праве - одна из технологий альтернативного урегулирования споров с участием третьей, нейтральной, беспристрастной, не </a:t>
            </a:r>
            <a:r>
              <a:rPr lang="ru-RU" sz="1200" kern="1200" baseline="0" dirty="0" err="1" smtClean="0">
                <a:solidFill>
                  <a:schemeClr val="tx1"/>
                </a:solidFill>
                <a:latin typeface="+mn-lt"/>
                <a:ea typeface="+mn-ea"/>
                <a:cs typeface="+mn-cs"/>
              </a:rPr>
              <a:t>заинтересован-ной</a:t>
            </a:r>
            <a:r>
              <a:rPr lang="ru-RU" sz="1200" kern="1200" baseline="0" dirty="0" smtClean="0">
                <a:solidFill>
                  <a:schemeClr val="tx1"/>
                </a:solidFill>
                <a:latin typeface="+mn-lt"/>
                <a:ea typeface="+mn-ea"/>
                <a:cs typeface="+mn-cs"/>
              </a:rPr>
              <a:t> в данном конфликте стороны - медиатора, который помогает сторонам в выработке и закреплении определенного соглашения по спору. Одним из наиболее существенных ее преимуществ является возможность разрешения споров без необходимости обращения в государственные органы, а также, как и в случае с третейскими судами, возможность соблюдения </a:t>
            </a:r>
            <a:r>
              <a:rPr lang="ru-RU" sz="1200" kern="1200" baseline="0" dirty="0" err="1" smtClean="0">
                <a:solidFill>
                  <a:schemeClr val="tx1"/>
                </a:solidFill>
                <a:latin typeface="+mn-lt"/>
                <a:ea typeface="+mn-ea"/>
                <a:cs typeface="+mn-cs"/>
              </a:rPr>
              <a:t>конфиденци-альности</a:t>
            </a:r>
            <a:r>
              <a:rPr lang="ru-RU" sz="1200" kern="1200" baseline="0" dirty="0" smtClean="0">
                <a:solidFill>
                  <a:schemeClr val="tx1"/>
                </a:solidFill>
                <a:latin typeface="+mn-lt"/>
                <a:ea typeface="+mn-ea"/>
                <a:cs typeface="+mn-cs"/>
              </a:rPr>
              <a:t>. Очевидно, что, поскольку процедура медиации еще только внедряется на территории нашей страны, в настоящий момент она не получила широкого распространения, и вряд ли скоро граждане и организации смогут </a:t>
            </a:r>
            <a:r>
              <a:rPr lang="ru-RU" sz="1200" kern="1200" baseline="0" dirty="0" err="1" smtClean="0">
                <a:solidFill>
                  <a:schemeClr val="tx1"/>
                </a:solidFill>
                <a:latin typeface="+mn-lt"/>
                <a:ea typeface="+mn-ea"/>
                <a:cs typeface="+mn-cs"/>
              </a:rPr>
              <a:t>переори-ентироваться</a:t>
            </a:r>
            <a:r>
              <a:rPr lang="ru-RU" sz="1200" kern="1200" baseline="0" dirty="0" smtClean="0">
                <a:solidFill>
                  <a:schemeClr val="tx1"/>
                </a:solidFill>
                <a:latin typeface="+mn-lt"/>
                <a:ea typeface="+mn-ea"/>
                <a:cs typeface="+mn-cs"/>
              </a:rPr>
              <a:t> на такой альтернативный способ решения их разногласий. Тем не менее медиация имеет определенные преимущества по сравнению с </a:t>
            </a:r>
            <a:r>
              <a:rPr lang="ru-RU" sz="1200" kern="1200" baseline="0" dirty="0" err="1" smtClean="0">
                <a:solidFill>
                  <a:schemeClr val="tx1"/>
                </a:solidFill>
                <a:latin typeface="+mn-lt"/>
                <a:ea typeface="+mn-ea"/>
                <a:cs typeface="+mn-cs"/>
              </a:rPr>
              <a:t>дру-гими</a:t>
            </a:r>
            <a:r>
              <a:rPr lang="ru-RU" sz="1200" kern="1200" baseline="0" dirty="0" smtClean="0">
                <a:solidFill>
                  <a:schemeClr val="tx1"/>
                </a:solidFill>
                <a:latin typeface="+mn-lt"/>
                <a:ea typeface="+mn-ea"/>
                <a:cs typeface="+mn-cs"/>
              </a:rPr>
              <a:t> методами урегулирования споров и защиты нарушенных прав, а значит, стоит обратить на нее внимание и попытаться понять - сможет ли она </a:t>
            </a:r>
            <a:r>
              <a:rPr lang="ru-RU" sz="1200" kern="1200" baseline="0" dirty="0" err="1" smtClean="0">
                <a:solidFill>
                  <a:schemeClr val="tx1"/>
                </a:solidFill>
                <a:latin typeface="+mn-lt"/>
                <a:ea typeface="+mn-ea"/>
                <a:cs typeface="+mn-cs"/>
              </a:rPr>
              <a:t>конку-рировать</a:t>
            </a:r>
            <a:r>
              <a:rPr lang="ru-RU" sz="1200" kern="1200" baseline="0" dirty="0" smtClean="0">
                <a:solidFill>
                  <a:schemeClr val="tx1"/>
                </a:solidFill>
                <a:latin typeface="+mn-lt"/>
                <a:ea typeface="+mn-ea"/>
                <a:cs typeface="+mn-cs"/>
              </a:rPr>
              <a:t> с традиционными способами разрешения конфликтов в сфере </a:t>
            </a:r>
            <a:r>
              <a:rPr lang="ru-RU" sz="1200" kern="1200" baseline="0" dirty="0" err="1" smtClean="0">
                <a:solidFill>
                  <a:schemeClr val="tx1"/>
                </a:solidFill>
                <a:latin typeface="+mn-lt"/>
                <a:ea typeface="+mn-ea"/>
                <a:cs typeface="+mn-cs"/>
              </a:rPr>
              <a:t>ока-зания</a:t>
            </a:r>
            <a:r>
              <a:rPr lang="ru-RU" sz="1200" kern="1200" baseline="0" dirty="0" smtClean="0">
                <a:solidFill>
                  <a:schemeClr val="tx1"/>
                </a:solidFill>
                <a:latin typeface="+mn-lt"/>
                <a:ea typeface="+mn-ea"/>
                <a:cs typeface="+mn-cs"/>
              </a:rPr>
              <a:t> медицинских услуг. </a:t>
            </a:r>
          </a:p>
          <a:p>
            <a:r>
              <a:rPr lang="ru-RU" sz="1200" kern="1200" baseline="0" dirty="0" smtClean="0">
                <a:solidFill>
                  <a:schemeClr val="tx1"/>
                </a:solidFill>
                <a:latin typeface="+mn-lt"/>
                <a:ea typeface="+mn-ea"/>
                <a:cs typeface="+mn-cs"/>
              </a:rPr>
              <a:t>Полагаем, что разработка и совершенствование законодательства, а также практическая направленность на переориентирование разрешения </a:t>
            </a:r>
            <a:r>
              <a:rPr lang="ru-RU" sz="1200" kern="1200" baseline="0" dirty="0" err="1" smtClean="0">
                <a:solidFill>
                  <a:schemeClr val="tx1"/>
                </a:solidFill>
                <a:latin typeface="+mn-lt"/>
                <a:ea typeface="+mn-ea"/>
                <a:cs typeface="+mn-cs"/>
              </a:rPr>
              <a:t>спо-ров</a:t>
            </a:r>
            <a:r>
              <a:rPr lang="ru-RU" sz="1200" kern="1200" baseline="0" dirty="0" smtClean="0">
                <a:solidFill>
                  <a:schemeClr val="tx1"/>
                </a:solidFill>
                <a:latin typeface="+mn-lt"/>
                <a:ea typeface="+mn-ea"/>
                <a:cs typeface="+mn-cs"/>
              </a:rPr>
              <a:t> с применением альтернативных способов защиты прав и интересов </a:t>
            </a:r>
            <a:r>
              <a:rPr lang="ru-RU" sz="1200" kern="1200" baseline="0" dirty="0" err="1" smtClean="0">
                <a:solidFill>
                  <a:schemeClr val="tx1"/>
                </a:solidFill>
                <a:latin typeface="+mn-lt"/>
                <a:ea typeface="+mn-ea"/>
                <a:cs typeface="+mn-cs"/>
              </a:rPr>
              <a:t>поз-волят</a:t>
            </a:r>
            <a:r>
              <a:rPr lang="ru-RU" sz="1200" kern="1200" baseline="0" dirty="0" smtClean="0">
                <a:solidFill>
                  <a:schemeClr val="tx1"/>
                </a:solidFill>
                <a:latin typeface="+mn-lt"/>
                <a:ea typeface="+mn-ea"/>
                <a:cs typeface="+mn-cs"/>
              </a:rPr>
              <a:t> снизить напряженность в отношениях врачей и пациентов, </a:t>
            </a:r>
            <a:r>
              <a:rPr lang="ru-RU" sz="1200" kern="1200" baseline="0" dirty="0" err="1" smtClean="0">
                <a:solidFill>
                  <a:schemeClr val="tx1"/>
                </a:solidFill>
                <a:latin typeface="+mn-lt"/>
                <a:ea typeface="+mn-ea"/>
                <a:cs typeface="+mn-cs"/>
              </a:rPr>
              <a:t>оптимизи-ровать</a:t>
            </a:r>
            <a:r>
              <a:rPr lang="ru-RU" sz="1200" kern="1200" baseline="0" dirty="0" smtClean="0">
                <a:solidFill>
                  <a:schemeClr val="tx1"/>
                </a:solidFill>
                <a:latin typeface="+mn-lt"/>
                <a:ea typeface="+mn-ea"/>
                <a:cs typeface="+mn-cs"/>
              </a:rPr>
              <a:t> деятельность по защите нарушенных или оспариваемых прав и </a:t>
            </a:r>
            <a:r>
              <a:rPr lang="ru-RU" sz="1200" kern="1200" baseline="0" dirty="0" err="1" smtClean="0">
                <a:solidFill>
                  <a:schemeClr val="tx1"/>
                </a:solidFill>
                <a:latin typeface="+mn-lt"/>
                <a:ea typeface="+mn-ea"/>
                <a:cs typeface="+mn-cs"/>
              </a:rPr>
              <a:t>закон-ных</a:t>
            </a:r>
            <a:r>
              <a:rPr lang="ru-RU" sz="1200" kern="1200" baseline="0" dirty="0" smtClean="0">
                <a:solidFill>
                  <a:schemeClr val="tx1"/>
                </a:solidFill>
                <a:latin typeface="+mn-lt"/>
                <a:ea typeface="+mn-ea"/>
                <a:cs typeface="+mn-cs"/>
              </a:rPr>
              <a:t> интересов субъектов правоотношений в здравоохранении, повысить </a:t>
            </a:r>
            <a:r>
              <a:rPr lang="ru-RU" sz="1200" kern="1200" baseline="0" dirty="0" err="1" smtClean="0">
                <a:solidFill>
                  <a:schemeClr val="tx1"/>
                </a:solidFill>
                <a:latin typeface="+mn-lt"/>
                <a:ea typeface="+mn-ea"/>
                <a:cs typeface="+mn-cs"/>
              </a:rPr>
              <a:t>эф-фективность</a:t>
            </a:r>
            <a:r>
              <a:rPr lang="ru-RU" sz="1200" kern="1200" baseline="0" dirty="0" smtClean="0">
                <a:solidFill>
                  <a:schemeClr val="tx1"/>
                </a:solidFill>
                <a:latin typeface="+mn-lt"/>
                <a:ea typeface="+mn-ea"/>
                <a:cs typeface="+mn-cs"/>
              </a:rPr>
              <a:t> и качество медицинской помощи в целом. </a:t>
            </a:r>
          </a:p>
          <a:p>
            <a:r>
              <a:rPr lang="ru-RU" sz="1200" kern="1200" baseline="0" dirty="0" smtClean="0">
                <a:solidFill>
                  <a:schemeClr val="tx1"/>
                </a:solidFill>
                <a:latin typeface="+mn-lt"/>
                <a:ea typeface="+mn-ea"/>
                <a:cs typeface="+mn-cs"/>
              </a:rPr>
              <a:t>Следует отметить, что даже в тех случаях, когда договором об оказании медицинских услуг не предусмотрен претензионный порядок, потребителю все-таки целесообразно начать с претензии; например, если нарушение </a:t>
            </a:r>
            <a:r>
              <a:rPr lang="ru-RU" sz="1200" kern="1200" baseline="0" dirty="0" err="1" smtClean="0">
                <a:solidFill>
                  <a:schemeClr val="tx1"/>
                </a:solidFill>
                <a:latin typeface="+mn-lt"/>
                <a:ea typeface="+mn-ea"/>
                <a:cs typeface="+mn-cs"/>
              </a:rPr>
              <a:t>дого-вора</a:t>
            </a:r>
            <a:r>
              <a:rPr lang="ru-RU" sz="1200" kern="1200" baseline="0" dirty="0" smtClean="0">
                <a:solidFill>
                  <a:schemeClr val="tx1"/>
                </a:solidFill>
                <a:latin typeface="+mn-lt"/>
                <a:ea typeface="+mn-ea"/>
                <a:cs typeface="+mn-cs"/>
              </a:rPr>
              <a:t> исполнителем услуг носит неочевидный, спорный характер. В </a:t>
            </a:r>
            <a:r>
              <a:rPr lang="ru-RU" sz="1200" kern="1200" baseline="0" dirty="0" err="1" smtClean="0">
                <a:solidFill>
                  <a:schemeClr val="tx1"/>
                </a:solidFill>
                <a:latin typeface="+mn-lt"/>
                <a:ea typeface="+mn-ea"/>
                <a:cs typeface="+mn-cs"/>
              </a:rPr>
              <a:t>против-ном</a:t>
            </a:r>
            <a:r>
              <a:rPr lang="ru-RU" sz="1200" kern="1200" baseline="0" dirty="0" smtClean="0">
                <a:solidFill>
                  <a:schemeClr val="tx1"/>
                </a:solidFill>
                <a:latin typeface="+mn-lt"/>
                <a:ea typeface="+mn-ea"/>
                <a:cs typeface="+mn-cs"/>
              </a:rPr>
              <a:t> случае потребитель рискует предъявить неосновательный иск, что </a:t>
            </a:r>
            <a:r>
              <a:rPr lang="ru-RU" sz="1200" kern="1200" baseline="0" dirty="0" err="1" smtClean="0">
                <a:solidFill>
                  <a:schemeClr val="tx1"/>
                </a:solidFill>
                <a:latin typeface="+mn-lt"/>
                <a:ea typeface="+mn-ea"/>
                <a:cs typeface="+mn-cs"/>
              </a:rPr>
              <a:t>по-влечет</a:t>
            </a:r>
            <a:r>
              <a:rPr lang="ru-RU" sz="1200" kern="1200" baseline="0" dirty="0" smtClean="0">
                <a:solidFill>
                  <a:schemeClr val="tx1"/>
                </a:solidFill>
                <a:latin typeface="+mn-lt"/>
                <a:ea typeface="+mn-ea"/>
                <a:cs typeface="+mn-cs"/>
              </a:rPr>
              <a:t> необходимость выплаты ответчику компенсации за фактическую </a:t>
            </a:r>
            <a:r>
              <a:rPr lang="ru-RU" sz="1200" kern="1200" baseline="0" dirty="0" err="1" smtClean="0">
                <a:solidFill>
                  <a:schemeClr val="tx1"/>
                </a:solidFill>
                <a:latin typeface="+mn-lt"/>
                <a:ea typeface="+mn-ea"/>
                <a:cs typeface="+mn-cs"/>
              </a:rPr>
              <a:t>по-терю</a:t>
            </a:r>
            <a:r>
              <a:rPr lang="ru-RU" sz="1200" kern="1200" baseline="0" dirty="0" smtClean="0">
                <a:solidFill>
                  <a:schemeClr val="tx1"/>
                </a:solidFill>
                <a:latin typeface="+mn-lt"/>
                <a:ea typeface="+mn-ea"/>
                <a:cs typeface="+mn-cs"/>
              </a:rPr>
              <a:t> времени. Размер компенсации определяется судом в разумных </a:t>
            </a:r>
            <a:r>
              <a:rPr lang="ru-RU" sz="1200" kern="1200" baseline="0" dirty="0" err="1" smtClean="0">
                <a:solidFill>
                  <a:schemeClr val="tx1"/>
                </a:solidFill>
                <a:latin typeface="+mn-lt"/>
                <a:ea typeface="+mn-ea"/>
                <a:cs typeface="+mn-cs"/>
              </a:rPr>
              <a:t>преде-лах</a:t>
            </a:r>
            <a:r>
              <a:rPr lang="ru-RU" sz="1200" kern="1200" baseline="0" dirty="0" smtClean="0">
                <a:solidFill>
                  <a:schemeClr val="tx1"/>
                </a:solidFill>
                <a:latin typeface="+mn-lt"/>
                <a:ea typeface="+mn-ea"/>
                <a:cs typeface="+mn-cs"/>
              </a:rPr>
              <a:t> и с учетом конкретных обстоятельств дела. </a:t>
            </a:r>
          </a:p>
          <a:p>
            <a:r>
              <a:rPr lang="ru-RU" sz="1200" kern="1200" baseline="0" dirty="0" smtClean="0">
                <a:solidFill>
                  <a:schemeClr val="tx1"/>
                </a:solidFill>
                <a:latin typeface="+mn-lt"/>
                <a:ea typeface="+mn-ea"/>
                <a:cs typeface="+mn-cs"/>
              </a:rPr>
              <a:t>В медицинской литературе приводится следующий пример. Пациент М. с диагнозом "рассеянный склероз" неоднократно обращался с жалобами в вышестоящие органы, а затем и в суд на ненадлежащее оказание </a:t>
            </a:r>
            <a:r>
              <a:rPr lang="ru-RU" sz="1200" kern="1200" baseline="0" dirty="0" err="1" smtClean="0">
                <a:solidFill>
                  <a:schemeClr val="tx1"/>
                </a:solidFill>
                <a:latin typeface="+mn-lt"/>
                <a:ea typeface="+mn-ea"/>
                <a:cs typeface="+mn-cs"/>
              </a:rPr>
              <a:t>медицин-ской</a:t>
            </a:r>
            <a:r>
              <a:rPr lang="ru-RU" sz="1200" kern="1200" baseline="0" dirty="0" smtClean="0">
                <a:solidFill>
                  <a:schemeClr val="tx1"/>
                </a:solidFill>
                <a:latin typeface="+mn-lt"/>
                <a:ea typeface="+mn-ea"/>
                <a:cs typeface="+mn-cs"/>
              </a:rPr>
              <a:t> помощи, повлекшее причинение вреда его здоровью. По мнению М., лечащий врач назначил ему неправильное лечение, не провел необходимые 28 </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обследования, выписал препарат, который не помогает и требует замены. Жалобы пациента и последовавшее судебное разбирательство вызвали </a:t>
            </a:r>
            <a:r>
              <a:rPr lang="ru-RU" sz="1200" kern="1200" baseline="0" dirty="0" err="1" smtClean="0">
                <a:solidFill>
                  <a:schemeClr val="tx1"/>
                </a:solidFill>
                <a:latin typeface="+mn-lt"/>
                <a:ea typeface="+mn-ea"/>
                <a:cs typeface="+mn-cs"/>
              </a:rPr>
              <a:t>по-вышенный</a:t>
            </a:r>
            <a:r>
              <a:rPr lang="ru-RU" sz="1200" kern="1200" baseline="0" dirty="0" smtClean="0">
                <a:solidFill>
                  <a:schemeClr val="tx1"/>
                </a:solidFill>
                <a:latin typeface="+mn-lt"/>
                <a:ea typeface="+mn-ea"/>
                <a:cs typeface="+mn-cs"/>
              </a:rPr>
              <a:t> интерес контролирующих органов и прессы к лечебному </a:t>
            </a:r>
            <a:r>
              <a:rPr lang="ru-RU" sz="1200" kern="1200" baseline="0" dirty="0" err="1" smtClean="0">
                <a:solidFill>
                  <a:schemeClr val="tx1"/>
                </a:solidFill>
                <a:latin typeface="+mn-lt"/>
                <a:ea typeface="+mn-ea"/>
                <a:cs typeface="+mn-cs"/>
              </a:rPr>
              <a:t>учре-ждению</a:t>
            </a:r>
            <a:r>
              <a:rPr lang="ru-RU" sz="1200" kern="1200" baseline="0" dirty="0" smtClean="0">
                <a:solidFill>
                  <a:schemeClr val="tx1"/>
                </a:solidFill>
                <a:latin typeface="+mn-lt"/>
                <a:ea typeface="+mn-ea"/>
                <a:cs typeface="+mn-cs"/>
              </a:rPr>
              <a:t>. Судебное разбирательство длилось 18 месяцев и завершилось </a:t>
            </a:r>
            <a:r>
              <a:rPr lang="ru-RU" sz="1200" kern="1200" baseline="0" dirty="0" err="1" smtClean="0">
                <a:solidFill>
                  <a:schemeClr val="tx1"/>
                </a:solidFill>
                <a:latin typeface="+mn-lt"/>
                <a:ea typeface="+mn-ea"/>
                <a:cs typeface="+mn-cs"/>
              </a:rPr>
              <a:t>при-мирением</a:t>
            </a:r>
            <a:r>
              <a:rPr lang="ru-RU" sz="1200" kern="1200" baseline="0" dirty="0" smtClean="0">
                <a:solidFill>
                  <a:schemeClr val="tx1"/>
                </a:solidFill>
                <a:latin typeface="+mn-lt"/>
                <a:ea typeface="+mn-ea"/>
                <a:cs typeface="+mn-cs"/>
              </a:rPr>
              <a:t> сторон. Примирение произошло после того, как главный врач </a:t>
            </a:r>
            <a:r>
              <a:rPr lang="ru-RU" sz="1200" kern="1200" baseline="0" dirty="0" err="1" smtClean="0">
                <a:solidFill>
                  <a:schemeClr val="tx1"/>
                </a:solidFill>
                <a:latin typeface="+mn-lt"/>
                <a:ea typeface="+mn-ea"/>
                <a:cs typeface="+mn-cs"/>
              </a:rPr>
              <a:t>ле-чебного</a:t>
            </a:r>
            <a:r>
              <a:rPr lang="ru-RU" sz="1200" kern="1200" baseline="0" dirty="0" smtClean="0">
                <a:solidFill>
                  <a:schemeClr val="tx1"/>
                </a:solidFill>
                <a:latin typeface="+mn-lt"/>
                <a:ea typeface="+mn-ea"/>
                <a:cs typeface="+mn-cs"/>
              </a:rPr>
              <a:t> учреждения, юрисконсульт ЛПУ, М. и его представитель </a:t>
            </a:r>
            <a:r>
              <a:rPr lang="ru-RU" sz="1200" kern="1200" baseline="0" dirty="0" err="1" smtClean="0">
                <a:solidFill>
                  <a:schemeClr val="tx1"/>
                </a:solidFill>
                <a:latin typeface="+mn-lt"/>
                <a:ea typeface="+mn-ea"/>
                <a:cs typeface="+mn-cs"/>
              </a:rPr>
              <a:t>встрети-лись</a:t>
            </a:r>
            <a:r>
              <a:rPr lang="ru-RU" sz="1200" kern="1200" baseline="0" dirty="0" smtClean="0">
                <a:solidFill>
                  <a:schemeClr val="tx1"/>
                </a:solidFill>
                <a:latin typeface="+mn-lt"/>
                <a:ea typeface="+mn-ea"/>
                <a:cs typeface="+mn-cs"/>
              </a:rPr>
              <a:t> у судьи для беседы. В ходе беседы выяснилось обоюдное </a:t>
            </a:r>
            <a:r>
              <a:rPr lang="ru-RU" sz="1200" kern="1200" baseline="0" dirty="0" err="1" smtClean="0">
                <a:solidFill>
                  <a:schemeClr val="tx1"/>
                </a:solidFill>
                <a:latin typeface="+mn-lt"/>
                <a:ea typeface="+mn-ea"/>
                <a:cs typeface="+mn-cs"/>
              </a:rPr>
              <a:t>неприязнен-ное</a:t>
            </a:r>
            <a:r>
              <a:rPr lang="ru-RU" sz="1200" kern="1200" baseline="0" dirty="0" smtClean="0">
                <a:solidFill>
                  <a:schemeClr val="tx1"/>
                </a:solidFill>
                <a:latin typeface="+mn-lt"/>
                <a:ea typeface="+mn-ea"/>
                <a:cs typeface="+mn-cs"/>
              </a:rPr>
              <a:t> отношение между пациентом и лечащим врачом. Главный врач </a:t>
            </a:r>
            <a:r>
              <a:rPr lang="ru-RU" sz="1200" kern="1200" baseline="0" dirty="0" err="1" smtClean="0">
                <a:solidFill>
                  <a:schemeClr val="tx1"/>
                </a:solidFill>
                <a:latin typeface="+mn-lt"/>
                <a:ea typeface="+mn-ea"/>
                <a:cs typeface="+mn-cs"/>
              </a:rPr>
              <a:t>разъяс-нил</a:t>
            </a:r>
            <a:r>
              <a:rPr lang="ru-RU" sz="1200" kern="1200" baseline="0" dirty="0" smtClean="0">
                <a:solidFill>
                  <a:schemeClr val="tx1"/>
                </a:solidFill>
                <a:latin typeface="+mn-lt"/>
                <a:ea typeface="+mn-ea"/>
                <a:cs typeface="+mn-cs"/>
              </a:rPr>
              <a:t> пациенту некоторые моменты, связанные с порядком назначения </a:t>
            </a:r>
            <a:r>
              <a:rPr lang="ru-RU" sz="1200" kern="1200" baseline="0" dirty="0" err="1" smtClean="0">
                <a:solidFill>
                  <a:schemeClr val="tx1"/>
                </a:solidFill>
                <a:latin typeface="+mn-lt"/>
                <a:ea typeface="+mn-ea"/>
                <a:cs typeface="+mn-cs"/>
              </a:rPr>
              <a:t>обсле-дований</a:t>
            </a:r>
            <a:r>
              <a:rPr lang="ru-RU" sz="1200" kern="1200" baseline="0" dirty="0" smtClean="0">
                <a:solidFill>
                  <a:schemeClr val="tx1"/>
                </a:solidFill>
                <a:latin typeface="+mn-lt"/>
                <a:ea typeface="+mn-ea"/>
                <a:cs typeface="+mn-cs"/>
              </a:rPr>
              <a:t> и лекарственных препаратов, что не было ранее сделано врачом, и пообещал заменить лечащего врача. </a:t>
            </a:r>
          </a:p>
          <a:p>
            <a:r>
              <a:rPr lang="ru-RU" sz="1200" kern="1200" baseline="0" dirty="0" smtClean="0">
                <a:solidFill>
                  <a:schemeClr val="tx1"/>
                </a:solidFill>
                <a:latin typeface="+mn-lt"/>
                <a:ea typeface="+mn-ea"/>
                <a:cs typeface="+mn-cs"/>
              </a:rPr>
              <a:t>Мы разделяем точку зрения о том, что предъявление претензии должно являться обязательным условием в досудебном порядке урегулирования </a:t>
            </a:r>
            <a:r>
              <a:rPr lang="ru-RU" sz="1200" kern="1200" baseline="0" dirty="0" err="1" smtClean="0">
                <a:solidFill>
                  <a:schemeClr val="tx1"/>
                </a:solidFill>
                <a:latin typeface="+mn-lt"/>
                <a:ea typeface="+mn-ea"/>
                <a:cs typeface="+mn-cs"/>
              </a:rPr>
              <a:t>спо-ра</a:t>
            </a:r>
            <a:r>
              <a:rPr lang="ru-RU" sz="1200" kern="1200" baseline="0" dirty="0" smtClean="0">
                <a:solidFill>
                  <a:schemeClr val="tx1"/>
                </a:solidFill>
                <a:latin typeface="+mn-lt"/>
                <a:ea typeface="+mn-ea"/>
                <a:cs typeface="+mn-cs"/>
              </a:rPr>
              <a:t> в договоре с пациентов. Подобная практика позволит свести к минимуму временные, финансовые и </a:t>
            </a:r>
            <a:r>
              <a:rPr lang="ru-RU" sz="1200" kern="1200" baseline="0" dirty="0" err="1" smtClean="0">
                <a:solidFill>
                  <a:schemeClr val="tx1"/>
                </a:solidFill>
                <a:latin typeface="+mn-lt"/>
                <a:ea typeface="+mn-ea"/>
                <a:cs typeface="+mn-cs"/>
              </a:rPr>
              <a:t>репутационные</a:t>
            </a:r>
            <a:r>
              <a:rPr lang="ru-RU" sz="1200" kern="1200" baseline="0" dirty="0" smtClean="0">
                <a:solidFill>
                  <a:schemeClr val="tx1"/>
                </a:solidFill>
                <a:latin typeface="+mn-lt"/>
                <a:ea typeface="+mn-ea"/>
                <a:cs typeface="+mn-cs"/>
              </a:rPr>
              <a:t> потери сторон. </a:t>
            </a:r>
            <a:endParaRPr lang="ru-RU" dirty="0"/>
          </a:p>
        </p:txBody>
      </p:sp>
      <p:sp>
        <p:nvSpPr>
          <p:cNvPr id="4" name="Номер слайда 3"/>
          <p:cNvSpPr>
            <a:spLocks noGrp="1"/>
          </p:cNvSpPr>
          <p:nvPr>
            <p:ph type="sldNum" sz="quarter" idx="10"/>
          </p:nvPr>
        </p:nvSpPr>
        <p:spPr/>
        <p:txBody>
          <a:bodyPr/>
          <a:lstStyle/>
          <a:p>
            <a:fld id="{F531D383-27EB-4832-A803-ADDA9CF46E4F}" type="slidenum">
              <a:rPr lang="ru-RU" smtClean="0"/>
              <a:pPr/>
              <a:t>49</a:t>
            </a:fld>
            <a:endParaRPr lang="ru-RU"/>
          </a:p>
        </p:txBody>
      </p:sp>
    </p:spTree>
    <p:extLst>
      <p:ext uri="{BB962C8B-B14F-4D97-AF65-F5344CB8AC3E}">
        <p14:creationId xmlns:p14="http://schemas.microsoft.com/office/powerpoint/2010/main" val="162187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1. Уголовное дело не может быть возбуждено, а возбужденное уголовное дело подлежит прекращению по следующим основаниям:</a:t>
            </a:r>
          </a:p>
          <a:p>
            <a:pPr fontAlgn="base"/>
            <a:r>
              <a:rPr lang="ru-RU" sz="1200" kern="1200" dirty="0" smtClean="0">
                <a:solidFill>
                  <a:schemeClr val="tx1"/>
                </a:solidFill>
                <a:latin typeface="+mn-lt"/>
                <a:ea typeface="+mn-ea"/>
                <a:cs typeface="+mn-cs"/>
              </a:rPr>
              <a:t>1) отсутствие события преступления;</a:t>
            </a:r>
          </a:p>
          <a:p>
            <a:pPr fontAlgn="base"/>
            <a:r>
              <a:rPr lang="ru-RU" sz="1200" kern="1200" dirty="0" smtClean="0">
                <a:solidFill>
                  <a:schemeClr val="tx1"/>
                </a:solidFill>
                <a:latin typeface="+mn-lt"/>
                <a:ea typeface="+mn-ea"/>
                <a:cs typeface="+mn-cs"/>
              </a:rPr>
              <a:t>2) отсутствие в деянии состава преступления;</a:t>
            </a:r>
          </a:p>
          <a:p>
            <a:endParaRPr lang="ru-RU" dirty="0"/>
          </a:p>
        </p:txBody>
      </p:sp>
      <p:sp>
        <p:nvSpPr>
          <p:cNvPr id="4" name="Номер слайда 3"/>
          <p:cNvSpPr>
            <a:spLocks noGrp="1"/>
          </p:cNvSpPr>
          <p:nvPr>
            <p:ph type="sldNum" sz="quarter" idx="10"/>
          </p:nvPr>
        </p:nvSpPr>
        <p:spPr/>
        <p:txBody>
          <a:bodyPr/>
          <a:lstStyle/>
          <a:p>
            <a:fld id="{2F65E516-F128-4867-8673-7A195775C00C}" type="slidenum">
              <a:rPr lang="ru-RU" smtClean="0"/>
              <a:pPr/>
              <a:t>75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kern="1200" dirty="0" smtClean="0">
                <a:solidFill>
                  <a:schemeClr val="tx1"/>
                </a:solidFill>
                <a:latin typeface="+mn-lt"/>
                <a:ea typeface="+mn-ea"/>
                <a:cs typeface="+mn-cs"/>
              </a:rPr>
              <a:t>Тренд современной уголовно-правовой политики государства — расширение оснований освобождения от уголовной ответственности. Законодатель предлагает чаще применять примирение, досудебное урегулирование конфликтов, в том числе за счет более активного взаимодействия уголовного и </a:t>
            </a:r>
            <a:r>
              <a:rPr lang="ru-RU" sz="1200" kern="1200" dirty="0" err="1" smtClean="0">
                <a:solidFill>
                  <a:schemeClr val="tx1"/>
                </a:solidFill>
                <a:latin typeface="+mn-lt"/>
                <a:ea typeface="+mn-ea"/>
                <a:cs typeface="+mn-cs"/>
              </a:rPr>
              <a:t>административно-деликтного</a:t>
            </a:r>
            <a:r>
              <a:rPr lang="ru-RU" sz="1200" kern="1200" dirty="0" smtClean="0">
                <a:solidFill>
                  <a:schemeClr val="tx1"/>
                </a:solidFill>
                <a:latin typeface="+mn-lt"/>
                <a:ea typeface="+mn-ea"/>
                <a:cs typeface="+mn-cs"/>
              </a:rPr>
              <a:t> законодательства.</a:t>
            </a:r>
          </a:p>
          <a:p>
            <a:pPr fontAlgn="base"/>
            <a:r>
              <a:rPr lang="ru-RU" sz="1200" kern="1200" dirty="0" smtClean="0">
                <a:solidFill>
                  <a:schemeClr val="tx1"/>
                </a:solidFill>
                <a:latin typeface="+mn-lt"/>
                <a:ea typeface="+mn-ea"/>
                <a:cs typeface="+mn-cs"/>
              </a:rPr>
              <a:t>Статистика свидетельствует о том, что в последние годы число прекращенных судами уголовных дел по </a:t>
            </a:r>
            <a:r>
              <a:rPr lang="ru-RU" sz="1200" kern="1200" dirty="0" err="1" smtClean="0">
                <a:solidFill>
                  <a:schemeClr val="tx1"/>
                </a:solidFill>
                <a:latin typeface="+mn-lt"/>
                <a:ea typeface="+mn-ea"/>
                <a:cs typeface="+mn-cs"/>
              </a:rPr>
              <a:t>нереабилитирующим</a:t>
            </a:r>
            <a:r>
              <a:rPr lang="ru-RU" sz="1200" kern="1200" dirty="0" smtClean="0">
                <a:solidFill>
                  <a:schemeClr val="tx1"/>
                </a:solidFill>
                <a:latin typeface="+mn-lt"/>
                <a:ea typeface="+mn-ea"/>
                <a:cs typeface="+mn-cs"/>
              </a:rPr>
              <a:t> основаниям относительно стабильно: более 200 тысяч дел ежегодно. Это примерно каждое пятое уголовное дело, в том числе более 90 тысяч дел, направленных для рассмотрение в особом порядке судебного разбирательства.</a:t>
            </a:r>
          </a:p>
          <a:p>
            <a:pPr fontAlgn="base"/>
            <a:r>
              <a:rPr lang="ru-RU" sz="1200" kern="1200" dirty="0" smtClean="0">
                <a:solidFill>
                  <a:schemeClr val="tx1"/>
                </a:solidFill>
                <a:latin typeface="+mn-lt"/>
                <a:ea typeface="+mn-ea"/>
                <a:cs typeface="+mn-cs"/>
              </a:rPr>
              <a:t>Очевидно, что суды выполняют предусмотренную законом (например, ст.ст. </a:t>
            </a:r>
            <a:r>
              <a:rPr lang="ru-RU" sz="1200" u="sng" kern="1200" dirty="0" smtClean="0">
                <a:solidFill>
                  <a:schemeClr val="tx1"/>
                </a:solidFill>
                <a:latin typeface="+mn-lt"/>
                <a:ea typeface="+mn-ea"/>
                <a:cs typeface="+mn-cs"/>
                <a:hlinkClick r:id="rId3"/>
              </a:rPr>
              <a:t>25</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hlinkClick r:id="rId4"/>
              </a:rPr>
              <a:t>268</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hlinkClick r:id="rId5"/>
              </a:rPr>
              <a:t>319</a:t>
            </a:r>
            <a:r>
              <a:rPr lang="ru-RU" sz="1200" kern="1200" dirty="0" smtClean="0">
                <a:solidFill>
                  <a:schemeClr val="tx1"/>
                </a:solidFill>
                <a:latin typeface="+mn-lt"/>
                <a:ea typeface="+mn-ea"/>
                <a:cs typeface="+mn-cs"/>
              </a:rPr>
              <a:t> УПК РФ) задачу разъяснения прав участникам судопроизводства, в том числе на примирение, на освобождение от уголовной ответственности.</a:t>
            </a:r>
          </a:p>
          <a:p>
            <a:endParaRPr lang="ru-RU" dirty="0"/>
          </a:p>
        </p:txBody>
      </p:sp>
      <p:sp>
        <p:nvSpPr>
          <p:cNvPr id="4" name="Номер слайда 3"/>
          <p:cNvSpPr>
            <a:spLocks noGrp="1"/>
          </p:cNvSpPr>
          <p:nvPr>
            <p:ph type="sldNum" sz="quarter" idx="10"/>
          </p:nvPr>
        </p:nvSpPr>
        <p:spPr/>
        <p:txBody>
          <a:bodyPr/>
          <a:lstStyle/>
          <a:p>
            <a:fld id="{2F65E516-F128-4867-8673-7A195775C00C}" type="slidenum">
              <a:rPr lang="ru-RU" smtClean="0"/>
              <a:pPr/>
              <a:t>76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29543FA-42DA-4965-AAD6-55033C3150F0}" type="datetimeFigureOut">
              <a:rPr lang="ru-RU" smtClean="0"/>
              <a:t>13.09.2018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206C778-5FAF-4CD8-860B-13905E8DE98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9543FA-42DA-4965-AAD6-55033C3150F0}"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06C778-5FAF-4CD8-860B-13905E8DE98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9543FA-42DA-4965-AAD6-55033C3150F0}" type="datetimeFigureOut">
              <a:rPr lang="ru-RU" smtClean="0"/>
              <a:t>13.09.2018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06C778-5FAF-4CD8-860B-13905E8DE98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29543FA-42DA-4965-AAD6-55033C3150F0}" type="datetimeFigureOut">
              <a:rPr lang="ru-RU" smtClean="0"/>
              <a:t>13.09.2018</a:t>
            </a:fld>
            <a:endParaRPr lang="ru-RU"/>
          </a:p>
        </p:txBody>
      </p:sp>
      <p:sp>
        <p:nvSpPr>
          <p:cNvPr id="9" name="Номер слайда 8"/>
          <p:cNvSpPr>
            <a:spLocks noGrp="1"/>
          </p:cNvSpPr>
          <p:nvPr>
            <p:ph type="sldNum" sz="quarter" idx="15"/>
          </p:nvPr>
        </p:nvSpPr>
        <p:spPr/>
        <p:txBody>
          <a:bodyPr rtlCol="0"/>
          <a:lstStyle/>
          <a:p>
            <a:fld id="{B206C778-5FAF-4CD8-860B-13905E8DE984}"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29543FA-42DA-4965-AAD6-55033C3150F0}" type="datetimeFigureOut">
              <a:rPr lang="ru-RU" smtClean="0"/>
              <a:t>13.09.2018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206C778-5FAF-4CD8-860B-13905E8DE98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29543FA-42DA-4965-AAD6-55033C3150F0}" type="datetimeFigureOut">
              <a:rPr lang="ru-RU" smtClean="0"/>
              <a:t>13.09.2018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06C778-5FAF-4CD8-860B-13905E8DE984}"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29543FA-42DA-4965-AAD6-55033C3150F0}" type="datetimeFigureOut">
              <a:rPr lang="ru-RU" smtClean="0"/>
              <a:t>13.09.2018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06C778-5FAF-4CD8-860B-13905E8DE984}"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29543FA-42DA-4965-AAD6-55033C3150F0}" type="datetimeFigureOut">
              <a:rPr lang="ru-RU" smtClean="0"/>
              <a:t>13.09.2018</a:t>
            </a:fld>
            <a:endParaRPr lang="ru-RU"/>
          </a:p>
        </p:txBody>
      </p:sp>
      <p:sp>
        <p:nvSpPr>
          <p:cNvPr id="7" name="Номер слайда 6"/>
          <p:cNvSpPr>
            <a:spLocks noGrp="1"/>
          </p:cNvSpPr>
          <p:nvPr>
            <p:ph type="sldNum" sz="quarter" idx="11"/>
          </p:nvPr>
        </p:nvSpPr>
        <p:spPr/>
        <p:txBody>
          <a:bodyPr rtlCol="0"/>
          <a:lstStyle/>
          <a:p>
            <a:fld id="{B206C778-5FAF-4CD8-860B-13905E8DE984}"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9543FA-42DA-4965-AAD6-55033C3150F0}" type="datetimeFigureOut">
              <a:rPr lang="ru-RU" smtClean="0"/>
              <a:t>13.09.2018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06C778-5FAF-4CD8-860B-13905E8DE98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29543FA-42DA-4965-AAD6-55033C3150F0}" type="datetimeFigureOut">
              <a:rPr lang="ru-RU" smtClean="0"/>
              <a:t>13.09.2018</a:t>
            </a:fld>
            <a:endParaRPr lang="ru-RU"/>
          </a:p>
        </p:txBody>
      </p:sp>
      <p:sp>
        <p:nvSpPr>
          <p:cNvPr id="22" name="Номер слайда 21"/>
          <p:cNvSpPr>
            <a:spLocks noGrp="1"/>
          </p:cNvSpPr>
          <p:nvPr>
            <p:ph type="sldNum" sz="quarter" idx="15"/>
          </p:nvPr>
        </p:nvSpPr>
        <p:spPr/>
        <p:txBody>
          <a:bodyPr rtlCol="0"/>
          <a:lstStyle/>
          <a:p>
            <a:fld id="{B206C778-5FAF-4CD8-860B-13905E8DE984}"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29543FA-42DA-4965-AAD6-55033C3150F0}" type="datetimeFigureOut">
              <a:rPr lang="ru-RU" smtClean="0"/>
              <a:t>13.09.2018</a:t>
            </a:fld>
            <a:endParaRPr lang="ru-RU"/>
          </a:p>
        </p:txBody>
      </p:sp>
      <p:sp>
        <p:nvSpPr>
          <p:cNvPr id="18" name="Номер слайда 17"/>
          <p:cNvSpPr>
            <a:spLocks noGrp="1"/>
          </p:cNvSpPr>
          <p:nvPr>
            <p:ph type="sldNum" sz="quarter" idx="11"/>
          </p:nvPr>
        </p:nvSpPr>
        <p:spPr/>
        <p:txBody>
          <a:bodyPr rtlCol="0"/>
          <a:lstStyle/>
          <a:p>
            <a:fld id="{B206C778-5FAF-4CD8-860B-13905E8DE984}"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9543FA-42DA-4965-AAD6-55033C3150F0}" type="datetimeFigureOut">
              <a:rPr lang="ru-RU" smtClean="0"/>
              <a:t>13.09.2018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06C778-5FAF-4CD8-860B-13905E8DE98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sultant.ru/document/cons_doc_LAW_141711/a561c729a5c41cc7f478b665c356e27638a45269/" TargetMode="External"/><Relationship Id="rId2" Type="http://schemas.openxmlformats.org/officeDocument/2006/relationships/hyperlink" Target="http://www.consultant.ru/document/cons_doc_LAW_216975/"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292676/f8d15149f3f2d282b13dced908e496fcd99b1c6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4.xml"/><Relationship Id="rId7" Type="http://schemas.openxmlformats.org/officeDocument/2006/relationships/image" Target="../media/image2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consultant.ru/document/cons_doc_LAW_141711/a561c729a5c41cc7f478b665c356e27638a45269/" TargetMode="External"/><Relationship Id="rId2" Type="http://schemas.openxmlformats.org/officeDocument/2006/relationships/hyperlink" Target="http://www.consultant.ru/document/cons_doc_LAW_216975/"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292676/f8d15149f3f2d282b13dced908e496fcd99b1c6e/"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1.jpe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08" y="1357298"/>
            <a:ext cx="6572296" cy="3429024"/>
          </a:xfrm>
        </p:spPr>
        <p:txBody>
          <a:bodyPr>
            <a:normAutofit/>
          </a:bodyPr>
          <a:lstStyle/>
          <a:p>
            <a:r>
              <a:rPr lang="ru-RU" dirty="0" smtClean="0"/>
              <a:t>Неблагоприятные исходы и  правовые последствия. </a:t>
            </a:r>
            <a:br>
              <a:rPr lang="ru-RU" dirty="0" smtClean="0"/>
            </a:br>
            <a:r>
              <a:rPr lang="ru-RU" sz="2000" dirty="0" smtClean="0"/>
              <a:t>По материалам экспертных заключений Центра независимой экспертизы качества НП ВПМО</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83394" y="1"/>
            <a:ext cx="7010400" cy="1400175"/>
          </a:xfrm>
        </p:spPr>
        <p:txBody>
          <a:bodyPr>
            <a:normAutofit fontScale="90000"/>
          </a:bodyPr>
          <a:lstStyle/>
          <a:p>
            <a:pPr algn="ctr" eaLnBrk="1" hangingPunct="1"/>
            <a:r>
              <a:rPr lang="ru-RU" altLang="ru-RU" sz="3200" b="1" dirty="0" smtClean="0">
                <a:solidFill>
                  <a:schemeClr val="accent1">
                    <a:lumMod val="75000"/>
                  </a:schemeClr>
                </a:solidFill>
              </a:rPr>
              <a:t>НЕЗАВИСИМАЯ МЕДИЦИНСКАЯ </a:t>
            </a:r>
            <a:br>
              <a:rPr lang="ru-RU" altLang="ru-RU" sz="3200" b="1" dirty="0" smtClean="0">
                <a:solidFill>
                  <a:schemeClr val="accent1">
                    <a:lumMod val="75000"/>
                  </a:schemeClr>
                </a:solidFill>
              </a:rPr>
            </a:br>
            <a:r>
              <a:rPr lang="ru-RU" altLang="ru-RU" sz="3200" b="1" dirty="0" smtClean="0">
                <a:solidFill>
                  <a:schemeClr val="accent1">
                    <a:lumMod val="75000"/>
                  </a:schemeClr>
                </a:solidFill>
              </a:rPr>
              <a:t>ЭКСПЕРТИЗА: перспективы развития</a:t>
            </a:r>
          </a:p>
        </p:txBody>
      </p:sp>
      <p:cxnSp>
        <p:nvCxnSpPr>
          <p:cNvPr id="6" name="Прямая соединительная линия 5"/>
          <p:cNvCxnSpPr/>
          <p:nvPr/>
        </p:nvCxnSpPr>
        <p:spPr>
          <a:xfrm>
            <a:off x="709612" y="1293813"/>
            <a:ext cx="67103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Группа 6"/>
          <p:cNvGrpSpPr/>
          <p:nvPr/>
        </p:nvGrpSpPr>
        <p:grpSpPr>
          <a:xfrm>
            <a:off x="656148" y="2975684"/>
            <a:ext cx="1875747" cy="1052834"/>
            <a:chOff x="301242" y="345987"/>
            <a:chExt cx="2500996" cy="105283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grpSpPr>
        <p:sp>
          <p:nvSpPr>
            <p:cNvPr id="8" name="Прямоугольник 7"/>
            <p:cNvSpPr/>
            <p:nvPr/>
          </p:nvSpPr>
          <p:spPr>
            <a:xfrm>
              <a:off x="301242" y="345987"/>
              <a:ext cx="2500996" cy="105283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Прямоугольник 8"/>
            <p:cNvSpPr/>
            <p:nvPr/>
          </p:nvSpPr>
          <p:spPr>
            <a:xfrm>
              <a:off x="301242" y="345987"/>
              <a:ext cx="2500996" cy="10528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Функция определения ответственности за дефекты оказания медицинской помощи</a:t>
              </a:r>
              <a:endParaRPr lang="ru-RU" sz="1600" b="1" kern="1200" dirty="0">
                <a:solidFill>
                  <a:schemeClr val="tx1"/>
                </a:solidFill>
              </a:endParaRPr>
            </a:p>
          </p:txBody>
        </p:sp>
      </p:grpSp>
      <p:grpSp>
        <p:nvGrpSpPr>
          <p:cNvPr id="4" name="Группа 9"/>
          <p:cNvGrpSpPr/>
          <p:nvPr/>
        </p:nvGrpSpPr>
        <p:grpSpPr>
          <a:xfrm>
            <a:off x="656148" y="1582516"/>
            <a:ext cx="1875747" cy="988407"/>
            <a:chOff x="989840" y="2573651"/>
            <a:chExt cx="2579948" cy="988407"/>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11" name="Прямоугольник 10"/>
            <p:cNvSpPr/>
            <p:nvPr/>
          </p:nvSpPr>
          <p:spPr>
            <a:xfrm>
              <a:off x="989840" y="2573651"/>
              <a:ext cx="2579948" cy="988407"/>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рямоугольник 11"/>
            <p:cNvSpPr/>
            <p:nvPr/>
          </p:nvSpPr>
          <p:spPr>
            <a:xfrm>
              <a:off x="989840" y="2573651"/>
              <a:ext cx="2579948" cy="9884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Функция урегулирования конфликтов</a:t>
              </a:r>
              <a:endParaRPr lang="ru-RU" sz="1600" b="1" kern="1200" dirty="0">
                <a:solidFill>
                  <a:schemeClr val="tx1"/>
                </a:solidFill>
              </a:endParaRPr>
            </a:p>
          </p:txBody>
        </p:sp>
      </p:grpSp>
      <p:sp>
        <p:nvSpPr>
          <p:cNvPr id="13" name="Прямоугольник 12"/>
          <p:cNvSpPr/>
          <p:nvPr/>
        </p:nvSpPr>
        <p:spPr>
          <a:xfrm>
            <a:off x="647905" y="5128865"/>
            <a:ext cx="1875747" cy="9884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Функция управления качеством медицинской помощи</a:t>
            </a:r>
            <a:endParaRPr lang="ru-RU" sz="1600" b="1" kern="1200" dirty="0">
              <a:solidFill>
                <a:schemeClr val="tx1"/>
              </a:solidFill>
            </a:endParaRPr>
          </a:p>
        </p:txBody>
      </p:sp>
      <p:grpSp>
        <p:nvGrpSpPr>
          <p:cNvPr id="5" name="Группа 13"/>
          <p:cNvGrpSpPr/>
          <p:nvPr/>
        </p:nvGrpSpPr>
        <p:grpSpPr>
          <a:xfrm>
            <a:off x="5279221" y="2975684"/>
            <a:ext cx="1823027" cy="1052834"/>
            <a:chOff x="4036607" y="37968"/>
            <a:chExt cx="2430702" cy="913332"/>
          </a:xfrm>
        </p:grpSpPr>
        <p:sp>
          <p:nvSpPr>
            <p:cNvPr id="15" name="Прямоугольник 14"/>
            <p:cNvSpPr/>
            <p:nvPr/>
          </p:nvSpPr>
          <p:spPr>
            <a:xfrm>
              <a:off x="4036607" y="37968"/>
              <a:ext cx="2430702" cy="913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Прямоугольник 15"/>
            <p:cNvSpPr/>
            <p:nvPr/>
          </p:nvSpPr>
          <p:spPr>
            <a:xfrm>
              <a:off x="4036607" y="37968"/>
              <a:ext cx="2430702" cy="9133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Aft>
                  <a:spcPct val="35000"/>
                </a:spcAft>
              </a:pPr>
              <a:r>
                <a:rPr lang="ru-RU" sz="1700" b="1" kern="1200" dirty="0" smtClean="0">
                  <a:solidFill>
                    <a:schemeClr val="tx1"/>
                  </a:solidFill>
                </a:rPr>
                <a:t>Возмещение причиненного </a:t>
              </a:r>
              <a:r>
                <a:rPr lang="ru-RU" sz="1700" b="1" dirty="0">
                  <a:solidFill>
                    <a:schemeClr val="tx1"/>
                  </a:solidFill>
                </a:rPr>
                <a:t>здоровью </a:t>
              </a:r>
              <a:r>
                <a:rPr lang="ru-RU" sz="1700" b="1" dirty="0" smtClean="0">
                  <a:solidFill>
                    <a:schemeClr val="tx1"/>
                  </a:solidFill>
                </a:rPr>
                <a:t>пациента вреда</a:t>
              </a:r>
              <a:endParaRPr lang="ru-RU" sz="1700" b="1" kern="1200" dirty="0">
                <a:solidFill>
                  <a:schemeClr val="tx1"/>
                </a:solidFill>
              </a:endParaRPr>
            </a:p>
          </p:txBody>
        </p:sp>
      </p:grpSp>
      <p:grpSp>
        <p:nvGrpSpPr>
          <p:cNvPr id="7" name="Группа 16"/>
          <p:cNvGrpSpPr/>
          <p:nvPr/>
        </p:nvGrpSpPr>
        <p:grpSpPr>
          <a:xfrm>
            <a:off x="2994045" y="3045435"/>
            <a:ext cx="1823027" cy="913332"/>
            <a:chOff x="6612312" y="55072"/>
            <a:chExt cx="2430702" cy="913332"/>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grpSpPr>
        <p:sp>
          <p:nvSpPr>
            <p:cNvPr id="18" name="Прямоугольник 17"/>
            <p:cNvSpPr/>
            <p:nvPr/>
          </p:nvSpPr>
          <p:spPr>
            <a:xfrm>
              <a:off x="6612312" y="55072"/>
              <a:ext cx="2430702" cy="913332"/>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Прямоугольник 18"/>
            <p:cNvSpPr/>
            <p:nvPr/>
          </p:nvSpPr>
          <p:spPr>
            <a:xfrm>
              <a:off x="6612312" y="55072"/>
              <a:ext cx="2430702" cy="9133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Страхование профессиональной ответственности </a:t>
              </a:r>
              <a:endParaRPr lang="ru-RU" sz="1800" b="1" kern="1200" dirty="0">
                <a:solidFill>
                  <a:schemeClr val="tx1"/>
                </a:solidFill>
              </a:endParaRPr>
            </a:p>
          </p:txBody>
        </p:sp>
      </p:grpSp>
      <p:grpSp>
        <p:nvGrpSpPr>
          <p:cNvPr id="10" name="Группа 19"/>
          <p:cNvGrpSpPr/>
          <p:nvPr/>
        </p:nvGrpSpPr>
        <p:grpSpPr>
          <a:xfrm>
            <a:off x="2994045" y="4256459"/>
            <a:ext cx="1823026" cy="739793"/>
            <a:chOff x="3794124" y="2636575"/>
            <a:chExt cx="2614923" cy="739793"/>
          </a:xfrm>
        </p:grpSpPr>
        <p:sp>
          <p:nvSpPr>
            <p:cNvPr id="21" name="Прямоугольник 20"/>
            <p:cNvSpPr/>
            <p:nvPr/>
          </p:nvSpPr>
          <p:spPr>
            <a:xfrm>
              <a:off x="3794124" y="2636575"/>
              <a:ext cx="2614923" cy="739793"/>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Прямоугольник 21"/>
            <p:cNvSpPr/>
            <p:nvPr/>
          </p:nvSpPr>
          <p:spPr>
            <a:xfrm>
              <a:off x="3794124" y="2636575"/>
              <a:ext cx="2614923" cy="739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Аналитика и систематизация дефектов оказания медицинской помощи</a:t>
              </a:r>
              <a:endParaRPr lang="ru-RU" sz="1400" b="1" kern="1200" dirty="0">
                <a:solidFill>
                  <a:schemeClr val="tx1"/>
                </a:solidFill>
              </a:endParaRPr>
            </a:p>
          </p:txBody>
        </p:sp>
      </p:grpSp>
      <p:grpSp>
        <p:nvGrpSpPr>
          <p:cNvPr id="14" name="Группа 22"/>
          <p:cNvGrpSpPr/>
          <p:nvPr/>
        </p:nvGrpSpPr>
        <p:grpSpPr>
          <a:xfrm>
            <a:off x="2985802" y="5166055"/>
            <a:ext cx="1831268" cy="875945"/>
            <a:chOff x="3997755" y="2224256"/>
            <a:chExt cx="2755554" cy="604219"/>
          </a:xfrm>
        </p:grpSpPr>
        <p:sp>
          <p:nvSpPr>
            <p:cNvPr id="24" name="Прямоугольник 23"/>
            <p:cNvSpPr/>
            <p:nvPr/>
          </p:nvSpPr>
          <p:spPr>
            <a:xfrm>
              <a:off x="3997755" y="2224256"/>
              <a:ext cx="2755554" cy="604219"/>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Прямоугольник 24"/>
            <p:cNvSpPr/>
            <p:nvPr/>
          </p:nvSpPr>
          <p:spPr>
            <a:xfrm>
              <a:off x="3997755" y="2224256"/>
              <a:ext cx="2755554" cy="604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Совершенствование непрерывного медицинского образования</a:t>
              </a:r>
              <a:endParaRPr lang="ru-RU" sz="1400" b="1" kern="1200" dirty="0">
                <a:solidFill>
                  <a:schemeClr val="tx1"/>
                </a:solidFill>
              </a:endParaRPr>
            </a:p>
          </p:txBody>
        </p:sp>
      </p:grpSp>
      <p:grpSp>
        <p:nvGrpSpPr>
          <p:cNvPr id="17" name="Группа 25"/>
          <p:cNvGrpSpPr/>
          <p:nvPr/>
        </p:nvGrpSpPr>
        <p:grpSpPr>
          <a:xfrm>
            <a:off x="5279221" y="1582515"/>
            <a:ext cx="1823027" cy="988407"/>
            <a:chOff x="7882387" y="1534310"/>
            <a:chExt cx="2546179" cy="988407"/>
          </a:xfrm>
        </p:grpSpPr>
        <p:sp>
          <p:nvSpPr>
            <p:cNvPr id="27" name="Прямоугольник 26"/>
            <p:cNvSpPr/>
            <p:nvPr/>
          </p:nvSpPr>
          <p:spPr>
            <a:xfrm>
              <a:off x="7882387" y="1534310"/>
              <a:ext cx="2546179" cy="988407"/>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Прямоугольник 27"/>
            <p:cNvSpPr/>
            <p:nvPr/>
          </p:nvSpPr>
          <p:spPr>
            <a:xfrm>
              <a:off x="7882387" y="1534310"/>
              <a:ext cx="2546179" cy="98840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600" b="1" kern="1200" dirty="0" smtClean="0">
                  <a:solidFill>
                    <a:schemeClr val="tx1"/>
                  </a:solidFill>
                </a:rPr>
                <a:t>Досудебное урегулирование медицинских споров</a:t>
              </a:r>
            </a:p>
            <a:p>
              <a:pPr lvl="0" algn="ctr" defTabSz="800100">
                <a:lnSpc>
                  <a:spcPct val="90000"/>
                </a:lnSpc>
                <a:spcBef>
                  <a:spcPct val="0"/>
                </a:spcBef>
                <a:spcAft>
                  <a:spcPct val="35000"/>
                </a:spcAft>
              </a:pPr>
              <a:endParaRPr lang="ru-RU" sz="1600" b="1" kern="1200" dirty="0">
                <a:solidFill>
                  <a:schemeClr val="tx1"/>
                </a:solidFill>
              </a:endParaRPr>
            </a:p>
          </p:txBody>
        </p:sp>
      </p:grpSp>
      <p:grpSp>
        <p:nvGrpSpPr>
          <p:cNvPr id="20" name="Группа 28"/>
          <p:cNvGrpSpPr/>
          <p:nvPr/>
        </p:nvGrpSpPr>
        <p:grpSpPr>
          <a:xfrm>
            <a:off x="2985803" y="1592268"/>
            <a:ext cx="1831268" cy="988407"/>
            <a:chOff x="3978523" y="4250664"/>
            <a:chExt cx="2579948" cy="988407"/>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30" name="Прямоугольник 29"/>
            <p:cNvSpPr/>
            <p:nvPr/>
          </p:nvSpPr>
          <p:spPr>
            <a:xfrm>
              <a:off x="3978523" y="4250664"/>
              <a:ext cx="2579948" cy="988407"/>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Прямоугольник 30"/>
            <p:cNvSpPr/>
            <p:nvPr/>
          </p:nvSpPr>
          <p:spPr>
            <a:xfrm>
              <a:off x="3978523" y="4250664"/>
              <a:ext cx="2579948" cy="9884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rPr>
                <a:t>Заключение НМЭ</a:t>
              </a:r>
              <a:endParaRPr lang="ru-RU" sz="1700" b="1" kern="1200" dirty="0">
                <a:solidFill>
                  <a:schemeClr val="tx1"/>
                </a:solidFill>
              </a:endParaRPr>
            </a:p>
          </p:txBody>
        </p:sp>
      </p:grpSp>
      <p:grpSp>
        <p:nvGrpSpPr>
          <p:cNvPr id="23" name="Группа 31"/>
          <p:cNvGrpSpPr/>
          <p:nvPr/>
        </p:nvGrpSpPr>
        <p:grpSpPr>
          <a:xfrm>
            <a:off x="2994046" y="6203539"/>
            <a:ext cx="1831268" cy="604219"/>
            <a:chOff x="4037382" y="3176948"/>
            <a:chExt cx="2755554" cy="604219"/>
          </a:xfrm>
        </p:grpSpPr>
        <p:sp>
          <p:nvSpPr>
            <p:cNvPr id="33" name="Прямоугольник 32"/>
            <p:cNvSpPr/>
            <p:nvPr/>
          </p:nvSpPr>
          <p:spPr>
            <a:xfrm>
              <a:off x="4037382" y="3176948"/>
              <a:ext cx="2755554" cy="604219"/>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Прямоугольник 33"/>
            <p:cNvSpPr/>
            <p:nvPr/>
          </p:nvSpPr>
          <p:spPr>
            <a:xfrm>
              <a:off x="4037382" y="3176948"/>
              <a:ext cx="2755554" cy="604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Профилактика дефектов оказания медицинской помощи</a:t>
              </a:r>
              <a:endParaRPr lang="ru-RU" sz="1400" b="1" kern="1200" dirty="0">
                <a:solidFill>
                  <a:schemeClr val="tx1"/>
                </a:solidFill>
              </a:endParaRPr>
            </a:p>
          </p:txBody>
        </p:sp>
      </p:grpSp>
      <p:sp>
        <p:nvSpPr>
          <p:cNvPr id="3" name="Стрелка вправо 2"/>
          <p:cNvSpPr/>
          <p:nvPr/>
        </p:nvSpPr>
        <p:spPr>
          <a:xfrm>
            <a:off x="2523652" y="1946370"/>
            <a:ext cx="462150" cy="260694"/>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право 34"/>
          <p:cNvSpPr/>
          <p:nvPr/>
        </p:nvSpPr>
        <p:spPr>
          <a:xfrm>
            <a:off x="4817070" y="1927235"/>
            <a:ext cx="462150" cy="260694"/>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право 35"/>
          <p:cNvSpPr/>
          <p:nvPr/>
        </p:nvSpPr>
        <p:spPr>
          <a:xfrm>
            <a:off x="2523652" y="3371754"/>
            <a:ext cx="462150" cy="260694"/>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право 36"/>
          <p:cNvSpPr/>
          <p:nvPr/>
        </p:nvSpPr>
        <p:spPr>
          <a:xfrm>
            <a:off x="4825313" y="3344491"/>
            <a:ext cx="462150" cy="260694"/>
          </a:xfrm>
          <a:prstGeom prst="righ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 name="Прямая со стрелкой 38"/>
          <p:cNvCxnSpPr>
            <a:stCxn id="13" idx="3"/>
            <a:endCxn id="21" idx="1"/>
          </p:cNvCxnSpPr>
          <p:nvPr/>
        </p:nvCxnSpPr>
        <p:spPr>
          <a:xfrm flipV="1">
            <a:off x="2523652" y="4626356"/>
            <a:ext cx="470393" cy="99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13" idx="3"/>
            <a:endCxn id="33" idx="1"/>
          </p:cNvCxnSpPr>
          <p:nvPr/>
        </p:nvCxnSpPr>
        <p:spPr>
          <a:xfrm>
            <a:off x="2523652" y="5623068"/>
            <a:ext cx="470393" cy="88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13" idx="3"/>
            <a:endCxn id="24" idx="1"/>
          </p:cNvCxnSpPr>
          <p:nvPr/>
        </p:nvCxnSpPr>
        <p:spPr>
          <a:xfrm flipV="1">
            <a:off x="2523652" y="5604028"/>
            <a:ext cx="462150" cy="19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Правая круглая скобка 43"/>
          <p:cNvSpPr/>
          <p:nvPr/>
        </p:nvSpPr>
        <p:spPr>
          <a:xfrm>
            <a:off x="4817070" y="4568217"/>
            <a:ext cx="144168" cy="193743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6" name="Прямая соединительная линия 45"/>
          <p:cNvCxnSpPr>
            <a:stCxn id="24" idx="3"/>
          </p:cNvCxnSpPr>
          <p:nvPr/>
        </p:nvCxnSpPr>
        <p:spPr>
          <a:xfrm flipV="1">
            <a:off x="4817070" y="5553409"/>
            <a:ext cx="144168" cy="50618"/>
          </a:xfrm>
          <a:prstGeom prst="line">
            <a:avLst/>
          </a:prstGeom>
        </p:spPr>
        <p:style>
          <a:lnRef idx="1">
            <a:schemeClr val="accent1"/>
          </a:lnRef>
          <a:fillRef idx="0">
            <a:schemeClr val="accent1"/>
          </a:fillRef>
          <a:effectRef idx="0">
            <a:schemeClr val="accent1"/>
          </a:effectRef>
          <a:fontRef idx="minor">
            <a:schemeClr val="tx1"/>
          </a:fontRef>
        </p:style>
      </p:cxnSp>
      <p:sp>
        <p:nvSpPr>
          <p:cNvPr id="49" name="Стрелка вправо 48"/>
          <p:cNvSpPr/>
          <p:nvPr/>
        </p:nvSpPr>
        <p:spPr>
          <a:xfrm>
            <a:off x="4978944" y="5513960"/>
            <a:ext cx="300277" cy="128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Группа 50"/>
          <p:cNvGrpSpPr/>
          <p:nvPr/>
        </p:nvGrpSpPr>
        <p:grpSpPr>
          <a:xfrm>
            <a:off x="5279221" y="5124711"/>
            <a:ext cx="1823027" cy="907388"/>
            <a:chOff x="7484614" y="2874537"/>
            <a:chExt cx="2755554" cy="907388"/>
          </a:xfrm>
        </p:grpSpPr>
        <p:sp>
          <p:nvSpPr>
            <p:cNvPr id="52" name="Прямоугольник 51"/>
            <p:cNvSpPr/>
            <p:nvPr/>
          </p:nvSpPr>
          <p:spPr>
            <a:xfrm>
              <a:off x="7484614" y="2874537"/>
              <a:ext cx="2755554" cy="907388"/>
            </a:xfrm>
            <a:prstGeom prst="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Прямоугольник 52"/>
            <p:cNvSpPr/>
            <p:nvPr/>
          </p:nvSpPr>
          <p:spPr>
            <a:xfrm>
              <a:off x="7484614" y="2874537"/>
              <a:ext cx="2755554" cy="907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rPr>
                <a:t>Повышение качества оказания медицинской помощи</a:t>
              </a:r>
              <a:endParaRPr lang="ru-RU" sz="1600" b="1" kern="1200" dirty="0">
                <a:solidFill>
                  <a:schemeClr val="tx1"/>
                </a:solidFill>
              </a:endParaRPr>
            </a:p>
          </p:txBody>
        </p:sp>
      </p:grpSp>
    </p:spTree>
    <p:extLst>
      <p:ext uri="{BB962C8B-B14F-4D97-AF65-F5344CB8AC3E}">
        <p14:creationId xmlns:p14="http://schemas.microsoft.com/office/powerpoint/2010/main" val="4056388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429684" cy="1382477"/>
          </a:xfrm>
        </p:spPr>
        <p:txBody>
          <a:bodyPr>
            <a:noAutofit/>
          </a:bodyPr>
          <a:lstStyle/>
          <a:p>
            <a:r>
              <a:rPr lang="ru-RU" sz="2400" b="1" dirty="0" smtClean="0">
                <a:solidFill>
                  <a:schemeClr val="accent1">
                    <a:lumMod val="75000"/>
                  </a:schemeClr>
                </a:solidFill>
              </a:rPr>
              <a:t>         ВОЗМОЖНОСТЬ ИСПОЛЬЗОВАНИЯ     ЗАКЛЮЧЕНИЯ НМЭ В ГРАЖДАНСКОМ И УГОЛОВНОМ СУДОПРОИЗВОДСТВЕ</a:t>
            </a:r>
            <a:endParaRPr lang="ru-RU" sz="2400" b="1" dirty="0">
              <a:solidFill>
                <a:schemeClr val="accent1">
                  <a:lumMod val="75000"/>
                </a:schemeClr>
              </a:solidFill>
            </a:endParaRPr>
          </a:p>
        </p:txBody>
      </p:sp>
      <p:sp>
        <p:nvSpPr>
          <p:cNvPr id="3" name="Объект 2"/>
          <p:cNvSpPr>
            <a:spLocks noGrp="1"/>
          </p:cNvSpPr>
          <p:nvPr>
            <p:ph idx="1"/>
          </p:nvPr>
        </p:nvSpPr>
        <p:spPr/>
        <p:txBody>
          <a:bodyPr>
            <a:normAutofit fontScale="85000" lnSpcReduction="10000"/>
          </a:bodyPr>
          <a:lstStyle/>
          <a:p>
            <a:r>
              <a:rPr lang="ru-RU" b="1" dirty="0"/>
              <a:t>Д</a:t>
            </a:r>
            <a:r>
              <a:rPr lang="ru-RU" b="1" dirty="0" smtClean="0"/>
              <a:t>ействующее </a:t>
            </a:r>
            <a:r>
              <a:rPr lang="ru-RU" b="1" dirty="0"/>
              <a:t>процессуальное законодательство </a:t>
            </a:r>
            <a:r>
              <a:rPr lang="ru-RU" b="1" dirty="0" smtClean="0"/>
              <a:t>РФ предусматривает </a:t>
            </a:r>
            <a:r>
              <a:rPr lang="ru-RU" b="1" dirty="0"/>
              <a:t>возможность воспользоваться в ходе судебного разбирательства консультацией специалиста   (ст.188 ГПК РФ, ст.50 КАС РФ, ст.58 УПК РФ</a:t>
            </a:r>
            <a:r>
              <a:rPr lang="ru-RU" b="1" dirty="0" smtClean="0"/>
              <a:t>).</a:t>
            </a:r>
          </a:p>
          <a:p>
            <a:r>
              <a:rPr lang="ru-RU" b="1" dirty="0" smtClean="0"/>
              <a:t>Профессиональная </a:t>
            </a:r>
            <a:r>
              <a:rPr lang="ru-RU" b="1" dirty="0"/>
              <a:t>организация, имеющая лицензию на экспертизу качества медицинской помощи и сертифицированных специалистов в составе экспертной комиссии, обладает законным правом выступать в роли специалиста в суде.</a:t>
            </a:r>
            <a:endParaRPr lang="ru-RU" dirty="0"/>
          </a:p>
          <a:p>
            <a:r>
              <a:rPr lang="ru-RU" dirty="0" smtClean="0"/>
              <a:t>В уголовном процессе </a:t>
            </a:r>
            <a:r>
              <a:rPr lang="ru-RU" b="1" dirty="0" smtClean="0"/>
              <a:t>заключение </a:t>
            </a:r>
            <a:r>
              <a:rPr lang="ru-RU" b="1" dirty="0"/>
              <a:t>Комиссии по независимой медицинской экспертизе есть не что иное, как письменное доказательство по </a:t>
            </a:r>
            <a:r>
              <a:rPr lang="ru-RU" b="1" dirty="0" smtClean="0"/>
              <a:t>делу.</a:t>
            </a:r>
          </a:p>
          <a:p>
            <a:r>
              <a:rPr lang="ru-RU" b="1" dirty="0" smtClean="0"/>
              <a:t>В гражданском процессе </a:t>
            </a:r>
            <a:r>
              <a:rPr lang="ru-RU" b="1" dirty="0"/>
              <a:t>заключение Комиссии по независимой медицинской </a:t>
            </a:r>
            <a:r>
              <a:rPr lang="ru-RU" b="1" dirty="0" smtClean="0"/>
              <a:t>экспертизе существенно повышает шансы на объективное рассмотрение дела </a:t>
            </a:r>
            <a:endParaRPr lang="ru-RU" dirty="0"/>
          </a:p>
          <a:p>
            <a:endParaRPr lang="ru-RU" dirty="0"/>
          </a:p>
        </p:txBody>
      </p:sp>
    </p:spTree>
    <p:extLst>
      <p:ext uri="{BB962C8B-B14F-4D97-AF65-F5344CB8AC3E}">
        <p14:creationId xmlns:p14="http://schemas.microsoft.com/office/powerpoint/2010/main" val="346810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b="1" dirty="0" smtClean="0">
                <a:solidFill>
                  <a:schemeClr val="accent1">
                    <a:lumMod val="75000"/>
                  </a:schemeClr>
                </a:solidFill>
              </a:rPr>
              <a:t>ПОЧЕМУ МЫ?</a:t>
            </a:r>
            <a:endParaRPr lang="ru-RU" sz="4400" b="1" dirty="0">
              <a:solidFill>
                <a:schemeClr val="accent1">
                  <a:lumMod val="75000"/>
                </a:schemeClr>
              </a:solidFill>
            </a:endParaRPr>
          </a:p>
        </p:txBody>
      </p:sp>
      <p:sp>
        <p:nvSpPr>
          <p:cNvPr id="3" name="Объект 2"/>
          <p:cNvSpPr>
            <a:spLocks noGrp="1"/>
          </p:cNvSpPr>
          <p:nvPr>
            <p:ph idx="1"/>
          </p:nvPr>
        </p:nvSpPr>
        <p:spPr>
          <a:xfrm>
            <a:off x="508397" y="1678676"/>
            <a:ext cx="6447234" cy="3881437"/>
          </a:xfrm>
        </p:spPr>
        <p:txBody>
          <a:bodyPr>
            <a:normAutofit fontScale="62500" lnSpcReduction="20000"/>
          </a:bodyPr>
          <a:lstStyle/>
          <a:p>
            <a:pPr marL="0" indent="0">
              <a:buNone/>
            </a:pPr>
            <a:r>
              <a:rPr lang="ru-RU" dirty="0" smtClean="0"/>
              <a:t>Часть 2 статьи 64 ФЗ-323:</a:t>
            </a:r>
          </a:p>
          <a:p>
            <a:r>
              <a:rPr lang="ru-RU" dirty="0" smtClean="0"/>
              <a:t>Критерии оценки качества медицинской помощи формируются по группам заболеваний и состояний на основе соответствующих порядков оказания медицинской помощи, стандартов медицинской помощи и КЛИНИЧЕСКИХ РЕКОМЕНДАЦИЙ (ПРОТОКОЛОВ ЛЕЧЕНИЯ) ПО ВОПРОСАМ ОКАЗАНИЯ МЕДИЦИНСКОЙ ПОМОЩИ, РАЗРАБАТЫВАЕМЫХ И УТВЕРЖДАЕМЫХ В СООТВЕТСТВИИ С ЧАСТЬЮ 2 СТАТЬИ 76 настоящего Федерального закона. </a:t>
            </a:r>
          </a:p>
          <a:p>
            <a:endParaRPr lang="ru-RU" b="1" dirty="0"/>
          </a:p>
          <a:p>
            <a:pPr marL="0" indent="0" algn="ctr">
              <a:buNone/>
            </a:pPr>
            <a:r>
              <a:rPr lang="ru-RU" sz="4000" b="1" dirty="0" smtClean="0">
                <a:solidFill>
                  <a:srgbClr val="FF0000"/>
                </a:solidFill>
              </a:rPr>
              <a:t>Если профессиональное </a:t>
            </a:r>
            <a:r>
              <a:rPr lang="ru-RU" sz="4000" b="1" dirty="0">
                <a:solidFill>
                  <a:srgbClr val="FF0000"/>
                </a:solidFill>
              </a:rPr>
              <a:t>сообщество разрабатывает клинические рекомендации, следовательно, </a:t>
            </a:r>
            <a:r>
              <a:rPr lang="ru-RU" sz="4000" b="1" dirty="0" smtClean="0">
                <a:solidFill>
                  <a:srgbClr val="FF0000"/>
                </a:solidFill>
              </a:rPr>
              <a:t>оно же вправе давать экспертную оценку! </a:t>
            </a:r>
            <a:endParaRPr lang="ru-RU" sz="4000" dirty="0">
              <a:solidFill>
                <a:srgbClr val="FF0000"/>
              </a:solidFill>
            </a:endParaRPr>
          </a:p>
        </p:txBody>
      </p:sp>
    </p:spTree>
    <p:extLst>
      <p:ext uri="{BB962C8B-B14F-4D97-AF65-F5344CB8AC3E}">
        <p14:creationId xmlns:p14="http://schemas.microsoft.com/office/powerpoint/2010/main" val="74599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9860" y="1336676"/>
            <a:ext cx="7211615" cy="1508105"/>
          </a:xfrm>
          <a:prstGeom prst="rect">
            <a:avLst/>
          </a:prstGeom>
          <a:noFill/>
        </p:spPr>
        <p:txBody>
          <a:bodyPr>
            <a:spAutoFit/>
          </a:bodyPr>
          <a:lstStyle/>
          <a:p>
            <a:pPr marL="1200150" lvl="2" indent="-285750">
              <a:buClr>
                <a:srgbClr val="92D050"/>
              </a:buClr>
              <a:buFont typeface="Wingdings" panose="05000000000000000000" pitchFamily="2" charset="2"/>
              <a:buChar char="ü"/>
              <a:defRPr/>
            </a:pPr>
            <a:endParaRPr lang="ru-RU" b="1" dirty="0"/>
          </a:p>
          <a:p>
            <a:pPr marL="1200150" lvl="2" indent="-285750">
              <a:buClr>
                <a:srgbClr val="92D050"/>
              </a:buClr>
              <a:buFont typeface="Wingdings" panose="05000000000000000000" pitchFamily="2" charset="2"/>
              <a:buChar char="ü"/>
              <a:defRPr/>
            </a:pPr>
            <a:endParaRPr lang="ru-RU" b="1" dirty="0"/>
          </a:p>
          <a:p>
            <a:pPr marL="285750" indent="-285750">
              <a:buClr>
                <a:srgbClr val="92D050"/>
              </a:buClr>
              <a:buFont typeface="Wingdings" panose="05000000000000000000" pitchFamily="2" charset="2"/>
              <a:buChar char="ü"/>
              <a:defRPr/>
            </a:pPr>
            <a:endParaRPr lang="ru-RU" sz="2800" b="1" dirty="0" smtClean="0"/>
          </a:p>
          <a:p>
            <a:pPr>
              <a:buClr>
                <a:srgbClr val="92D050"/>
              </a:buClr>
              <a:defRPr/>
            </a:pPr>
            <a:endParaRPr lang="ru-RU" sz="2800" b="1" dirty="0"/>
          </a:p>
        </p:txBody>
      </p:sp>
      <p:sp>
        <p:nvSpPr>
          <p:cNvPr id="26627" name="TextBox 4"/>
          <p:cNvSpPr txBox="1">
            <a:spLocks noChangeArrowheads="1"/>
          </p:cNvSpPr>
          <p:nvPr/>
        </p:nvSpPr>
        <p:spPr bwMode="auto">
          <a:xfrm>
            <a:off x="322660" y="260346"/>
            <a:ext cx="80682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ru-RU" altLang="ru-RU" sz="2800" b="1" dirty="0" smtClean="0">
                <a:solidFill>
                  <a:schemeClr val="accent1">
                    <a:lumMod val="75000"/>
                  </a:schemeClr>
                </a:solidFill>
              </a:rPr>
              <a:t>                          ВОПРОСЫ НМЭ, ТРЕБУЮЩИЕ </a:t>
            </a:r>
          </a:p>
          <a:p>
            <a:r>
              <a:rPr lang="ru-RU" altLang="ru-RU" sz="2800" b="1" dirty="0" smtClean="0">
                <a:solidFill>
                  <a:schemeClr val="accent1">
                    <a:lumMod val="75000"/>
                  </a:schemeClr>
                </a:solidFill>
              </a:rPr>
              <a:t>                 ПРАВОВОГО РЕГУЛИРОВАНИЯ</a:t>
            </a:r>
            <a:endParaRPr lang="ru-RU" altLang="ru-RU" sz="2800" b="1" dirty="0">
              <a:solidFill>
                <a:schemeClr val="accent1">
                  <a:lumMod val="75000"/>
                </a:schemeClr>
              </a:solidFill>
            </a:endParaRPr>
          </a:p>
        </p:txBody>
      </p:sp>
      <p:cxnSp>
        <p:nvCxnSpPr>
          <p:cNvPr id="6" name="Прямая соединительная линия 5"/>
          <p:cNvCxnSpPr/>
          <p:nvPr/>
        </p:nvCxnSpPr>
        <p:spPr>
          <a:xfrm>
            <a:off x="442044" y="1319213"/>
            <a:ext cx="6660356" cy="1746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Таблица 1"/>
          <p:cNvGraphicFramePr>
            <a:graphicFrameLocks noGrp="1"/>
          </p:cNvGraphicFramePr>
          <p:nvPr>
            <p:extLst/>
          </p:nvPr>
        </p:nvGraphicFramePr>
        <p:xfrm>
          <a:off x="442044" y="1336675"/>
          <a:ext cx="7701856" cy="4363720"/>
        </p:xfrm>
        <a:graphic>
          <a:graphicData uri="http://schemas.openxmlformats.org/drawingml/2006/table">
            <a:tbl>
              <a:tblPr firstRow="1" bandRow="1">
                <a:tableStyleId>{5C22544A-7EE6-4342-B048-85BDC9FD1C3A}</a:tableStyleId>
              </a:tblPr>
              <a:tblGrid>
                <a:gridCol w="3850928"/>
                <a:gridCol w="3850928"/>
              </a:tblGrid>
              <a:tr h="370840">
                <a:tc>
                  <a:txBody>
                    <a:bodyPr/>
                    <a:lstStyle/>
                    <a:p>
                      <a:r>
                        <a:rPr lang="ru-RU" dirty="0" smtClean="0"/>
                        <a:t>Проблемы</a:t>
                      </a:r>
                      <a:endParaRPr lang="ru-RU" dirty="0"/>
                    </a:p>
                  </a:txBody>
                  <a:tcPr marL="68580" marR="68580"/>
                </a:tc>
                <a:tc>
                  <a:txBody>
                    <a:bodyPr/>
                    <a:lstStyle/>
                    <a:p>
                      <a:r>
                        <a:rPr lang="ru-RU" dirty="0" smtClean="0"/>
                        <a:t>Возможное решение</a:t>
                      </a:r>
                      <a:endParaRPr lang="ru-RU" dirty="0"/>
                    </a:p>
                  </a:txBody>
                  <a:tcPr marL="68580" marR="68580"/>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b="0" dirty="0" smtClean="0"/>
                        <a:t>Отсутствие Положения, определяющего порядок проведения НМЭ (ст.58 ФЗ-323 «Об основах охраны</a:t>
                      </a:r>
                      <a:r>
                        <a:rPr lang="ru-RU" sz="1400" b="0" baseline="0" dirty="0" smtClean="0"/>
                        <a:t> здоровья граждан в РФ»)</a:t>
                      </a:r>
                      <a:endParaRPr lang="ru-RU" sz="1400" b="0" dirty="0" smtClean="0"/>
                    </a:p>
                    <a:p>
                      <a:endParaRPr lang="ru-RU" sz="1400" dirty="0"/>
                    </a:p>
                  </a:txBody>
                  <a:tcPr marL="68580" marR="68580"/>
                </a:tc>
                <a:tc>
                  <a:txBody>
                    <a:bodyPr/>
                    <a:lstStyle/>
                    <a:p>
                      <a:r>
                        <a:rPr lang="ru-RU" sz="1400" dirty="0" smtClean="0"/>
                        <a:t>Внесение изменений в ст.58 и ст.76 ФЗ-323: передача функции НМЭ профессиональным некоммерческим организациям (их ассоциациям и союзам)</a:t>
                      </a:r>
                      <a:endParaRPr lang="ru-RU" sz="1400" dirty="0"/>
                    </a:p>
                  </a:txBody>
                  <a:tcPr marL="68580" marR="68580"/>
                </a:tc>
              </a:tr>
              <a:tr h="370840">
                <a:tc>
                  <a:txBody>
                    <a:bodyPr/>
                    <a:lstStyle/>
                    <a:p>
                      <a:r>
                        <a:rPr lang="ru-RU" sz="1400" dirty="0" smtClean="0"/>
                        <a:t>Закон устанавливает только право граждан (физических лиц) на НМЭ</a:t>
                      </a:r>
                      <a:endParaRPr lang="ru-RU" sz="1400" dirty="0"/>
                    </a:p>
                  </a:txBody>
                  <a:tcPr marL="68580" marR="68580"/>
                </a:tc>
                <a:tc>
                  <a:txBody>
                    <a:bodyPr/>
                    <a:lstStyle/>
                    <a:p>
                      <a:r>
                        <a:rPr lang="ru-RU" sz="1400" dirty="0" smtClean="0"/>
                        <a:t>Внесение изменений в ст.58 ФЗ-323: Медицинские организации как субъект гражданско-правовых</a:t>
                      </a:r>
                      <a:r>
                        <a:rPr lang="ru-RU" sz="1400" baseline="0" dirty="0" smtClean="0"/>
                        <a:t> отношений в действующей системе здравоохранения должны иметь аналогичное право (в</a:t>
                      </a:r>
                      <a:r>
                        <a:rPr lang="ru-RU" sz="1400" dirty="0" smtClean="0"/>
                        <a:t>несение изменений в ст.58 ФЗ-323) </a:t>
                      </a:r>
                      <a:endParaRPr lang="ru-RU" sz="1400" dirty="0"/>
                    </a:p>
                  </a:txBody>
                  <a:tcPr marL="68580" marR="68580"/>
                </a:tc>
              </a:tr>
              <a:tr h="370840">
                <a:tc>
                  <a:txBody>
                    <a:bodyPr/>
                    <a:lstStyle/>
                    <a:p>
                      <a:r>
                        <a:rPr lang="ru-RU" sz="1400" dirty="0" smtClean="0"/>
                        <a:t>Возможность</a:t>
                      </a:r>
                      <a:r>
                        <a:rPr lang="ru-RU" sz="1400" baseline="0" dirty="0" smtClean="0"/>
                        <a:t> участия представителей судейского сообщества (в отставке) в работе комиссий по НМЭ, создаваемых при некоммерческих профессиональных организациях</a:t>
                      </a:r>
                      <a:endParaRPr lang="ru-RU" sz="1400" dirty="0"/>
                    </a:p>
                  </a:txBody>
                  <a:tcPr marL="68580" marR="68580"/>
                </a:tc>
                <a:tc>
                  <a:txBody>
                    <a:bodyPr/>
                    <a:lstStyle/>
                    <a:p>
                      <a:pPr algn="ctr"/>
                      <a:endParaRPr lang="ru-RU" sz="1400" dirty="0" smtClean="0"/>
                    </a:p>
                    <a:p>
                      <a:pPr algn="ctr"/>
                      <a:r>
                        <a:rPr lang="ru-RU" sz="4000" dirty="0" smtClean="0"/>
                        <a:t>?</a:t>
                      </a:r>
                      <a:endParaRPr lang="ru-RU" sz="1400" dirty="0"/>
                    </a:p>
                  </a:txBody>
                  <a:tcPr marL="68580" marR="68580"/>
                </a:tc>
              </a:tr>
              <a:tr h="370840">
                <a:tc>
                  <a:txBody>
                    <a:bodyPr/>
                    <a:lstStyle/>
                    <a:p>
                      <a:r>
                        <a:rPr lang="ru-RU" sz="1400" dirty="0" smtClean="0"/>
                        <a:t>Соблюдение врачебной тайны при проведении НМЭ</a:t>
                      </a:r>
                      <a:endParaRPr lang="ru-RU" sz="1400" dirty="0"/>
                    </a:p>
                  </a:txBody>
                  <a:tcPr marL="68580" marR="68580"/>
                </a:tc>
                <a:tc>
                  <a:txBody>
                    <a:bodyPr/>
                    <a:lstStyle/>
                    <a:p>
                      <a:r>
                        <a:rPr lang="ru-RU" sz="1400" dirty="0" smtClean="0"/>
                        <a:t>Внесение изменений в ст.13 ФЗ-323</a:t>
                      </a:r>
                      <a:endParaRPr lang="ru-RU" sz="1400" dirty="0"/>
                    </a:p>
                  </a:txBody>
                  <a:tcPr marL="68580" marR="68580"/>
                </a:tc>
              </a:tr>
            </a:tbl>
          </a:graphicData>
        </a:graphic>
      </p:graphicFrame>
    </p:spTree>
    <p:extLst>
      <p:ext uri="{BB962C8B-B14F-4D97-AF65-F5344CB8AC3E}">
        <p14:creationId xmlns:p14="http://schemas.microsoft.com/office/powerpoint/2010/main" val="218665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normAutofit/>
          </a:bodyPr>
          <a:lstStyle/>
          <a:p>
            <a:r>
              <a:rPr lang="ru-RU" b="1" dirty="0" smtClean="0">
                <a:solidFill>
                  <a:schemeClr val="accent1">
                    <a:lumMod val="75000"/>
                  </a:schemeClr>
                </a:solidFill>
              </a:rPr>
              <a:t>Методология проведения независимой медицинской экспертизы</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sz="2400" dirty="0" smtClean="0"/>
              <a:t>1.Концептуальная модель независимой медицинской экспертизы как функции  некоммерческих и профессиональных организаций </a:t>
            </a:r>
          </a:p>
          <a:p>
            <a:r>
              <a:rPr lang="ru-RU" sz="2400" dirty="0" smtClean="0"/>
              <a:t>2.Порядок  создания и организации работы ЦНМЭ</a:t>
            </a:r>
          </a:p>
          <a:p>
            <a:r>
              <a:rPr lang="ru-RU" sz="2400" dirty="0" smtClean="0"/>
              <a:t>Порядок проведения независимой медицинской  экспертизы</a:t>
            </a:r>
          </a:p>
          <a:p>
            <a:endParaRPr lang="ru-RU" sz="2400" dirty="0"/>
          </a:p>
        </p:txBody>
      </p:sp>
    </p:spTree>
    <p:extLst>
      <p:ext uri="{BB962C8B-B14F-4D97-AF65-F5344CB8AC3E}">
        <p14:creationId xmlns:p14="http://schemas.microsoft.com/office/powerpoint/2010/main" val="352209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idx="4294967295"/>
          </p:nvPr>
        </p:nvSpPr>
        <p:spPr>
          <a:xfrm>
            <a:off x="0" y="-58738"/>
            <a:ext cx="2210991" cy="5475288"/>
          </a:xfrm>
        </p:spPr>
        <p:txBody>
          <a:bodyPr>
            <a:normAutofit fontScale="90000"/>
          </a:bodyPr>
          <a:lstStyle/>
          <a:p>
            <a:r>
              <a:rPr lang="ru-RU" dirty="0" smtClean="0">
                <a:solidFill>
                  <a:schemeClr val="accent1">
                    <a:lumMod val="75000"/>
                  </a:schemeClr>
                </a:solidFill>
              </a:rPr>
              <a:t/>
            </a:r>
            <a:br>
              <a:rPr lang="ru-RU" dirty="0" smtClean="0">
                <a:solidFill>
                  <a:schemeClr val="accent1">
                    <a:lumMod val="75000"/>
                  </a:schemeClr>
                </a:solidFill>
              </a:rPr>
            </a:br>
            <a:r>
              <a:rPr lang="ru-RU" dirty="0" smtClean="0">
                <a:solidFill>
                  <a:schemeClr val="accent1">
                    <a:lumMod val="75000"/>
                  </a:schemeClr>
                </a:solidFill>
              </a:rPr>
              <a:t>Регионы</a:t>
            </a:r>
            <a:r>
              <a:rPr lang="ru-RU" dirty="0" smtClean="0">
                <a:solidFill>
                  <a:schemeClr val="accent6"/>
                </a:solidFill>
              </a:rPr>
              <a:t/>
            </a:r>
            <a:br>
              <a:rPr lang="ru-RU" dirty="0" smtClean="0">
                <a:solidFill>
                  <a:schemeClr val="accent6"/>
                </a:solidFill>
              </a:rPr>
            </a:br>
            <a:r>
              <a:rPr lang="ru-RU" sz="2000" dirty="0" smtClean="0">
                <a:solidFill>
                  <a:schemeClr val="accent6"/>
                </a:solidFill>
              </a:rPr>
              <a:t>Астрахань </a:t>
            </a:r>
            <a:br>
              <a:rPr lang="ru-RU" sz="2000" dirty="0" smtClean="0">
                <a:solidFill>
                  <a:schemeClr val="accent6"/>
                </a:solidFill>
              </a:rPr>
            </a:br>
            <a:r>
              <a:rPr lang="ru-RU" sz="2000" dirty="0" smtClean="0">
                <a:solidFill>
                  <a:schemeClr val="accent6"/>
                </a:solidFill>
              </a:rPr>
              <a:t>Воронеж</a:t>
            </a:r>
            <a:br>
              <a:rPr lang="ru-RU" sz="2000" dirty="0" smtClean="0">
                <a:solidFill>
                  <a:schemeClr val="accent6"/>
                </a:solidFill>
              </a:rPr>
            </a:br>
            <a:r>
              <a:rPr lang="ru-RU" sz="2000" dirty="0" smtClean="0">
                <a:solidFill>
                  <a:schemeClr val="accent6"/>
                </a:solidFill>
              </a:rPr>
              <a:t>Екатеринбург</a:t>
            </a:r>
            <a:br>
              <a:rPr lang="ru-RU" sz="2000" dirty="0" smtClean="0">
                <a:solidFill>
                  <a:schemeClr val="accent6"/>
                </a:solidFill>
              </a:rPr>
            </a:br>
            <a:r>
              <a:rPr lang="ru-RU" sz="2000" dirty="0" smtClean="0">
                <a:solidFill>
                  <a:schemeClr val="accent6"/>
                </a:solidFill>
              </a:rPr>
              <a:t>Иваново</a:t>
            </a:r>
            <a:br>
              <a:rPr lang="ru-RU" sz="2000" dirty="0" smtClean="0">
                <a:solidFill>
                  <a:schemeClr val="accent6"/>
                </a:solidFill>
              </a:rPr>
            </a:br>
            <a:r>
              <a:rPr lang="ru-RU" sz="2000" dirty="0" smtClean="0">
                <a:solidFill>
                  <a:schemeClr val="accent6"/>
                </a:solidFill>
              </a:rPr>
              <a:t>Кострома</a:t>
            </a:r>
            <a:br>
              <a:rPr lang="ru-RU" sz="2000" dirty="0" smtClean="0">
                <a:solidFill>
                  <a:schemeClr val="accent6"/>
                </a:solidFill>
              </a:rPr>
            </a:br>
            <a:r>
              <a:rPr lang="ru-RU" sz="2000" dirty="0" smtClean="0">
                <a:solidFill>
                  <a:schemeClr val="accent6"/>
                </a:solidFill>
              </a:rPr>
              <a:t>Красноярск</a:t>
            </a:r>
            <a:br>
              <a:rPr lang="ru-RU" sz="2000" dirty="0" smtClean="0">
                <a:solidFill>
                  <a:schemeClr val="accent6"/>
                </a:solidFill>
              </a:rPr>
            </a:br>
            <a:r>
              <a:rPr lang="ru-RU" sz="2000" dirty="0" smtClean="0">
                <a:solidFill>
                  <a:schemeClr val="accent6"/>
                </a:solidFill>
              </a:rPr>
              <a:t>Карелия</a:t>
            </a:r>
            <a:br>
              <a:rPr lang="ru-RU" sz="2000" dirty="0" smtClean="0">
                <a:solidFill>
                  <a:schemeClr val="accent6"/>
                </a:solidFill>
              </a:rPr>
            </a:br>
            <a:r>
              <a:rPr lang="ru-RU" sz="2000" dirty="0" smtClean="0">
                <a:solidFill>
                  <a:schemeClr val="accent6"/>
                </a:solidFill>
              </a:rPr>
              <a:t>Калуга</a:t>
            </a:r>
            <a:br>
              <a:rPr lang="ru-RU" sz="2000" dirty="0" smtClean="0">
                <a:solidFill>
                  <a:schemeClr val="accent6"/>
                </a:solidFill>
              </a:rPr>
            </a:br>
            <a:r>
              <a:rPr lang="ru-RU" sz="2000" dirty="0" smtClean="0">
                <a:solidFill>
                  <a:schemeClr val="accent6"/>
                </a:solidFill>
              </a:rPr>
              <a:t>Мурманская обл.</a:t>
            </a:r>
            <a:br>
              <a:rPr lang="ru-RU" sz="2000" dirty="0" smtClean="0">
                <a:solidFill>
                  <a:schemeClr val="accent6"/>
                </a:solidFill>
              </a:rPr>
            </a:br>
            <a:r>
              <a:rPr lang="ru-RU" sz="2000" dirty="0" smtClean="0">
                <a:solidFill>
                  <a:schemeClr val="accent6"/>
                </a:solidFill>
              </a:rPr>
              <a:t>Московская</a:t>
            </a:r>
            <a:br>
              <a:rPr lang="ru-RU" sz="2000" dirty="0" smtClean="0">
                <a:solidFill>
                  <a:schemeClr val="accent6"/>
                </a:solidFill>
              </a:rPr>
            </a:br>
            <a:r>
              <a:rPr lang="ru-RU" sz="2000" dirty="0" smtClean="0">
                <a:solidFill>
                  <a:schemeClr val="accent6"/>
                </a:solidFill>
              </a:rPr>
              <a:t>Нижний Тагил</a:t>
            </a:r>
            <a:br>
              <a:rPr lang="ru-RU" sz="2000" dirty="0" smtClean="0">
                <a:solidFill>
                  <a:schemeClr val="accent6"/>
                </a:solidFill>
              </a:rPr>
            </a:br>
            <a:r>
              <a:rPr lang="ru-RU" sz="2000" dirty="0" smtClean="0">
                <a:solidFill>
                  <a:schemeClr val="accent6"/>
                </a:solidFill>
              </a:rPr>
              <a:t>Омск</a:t>
            </a:r>
            <a:br>
              <a:rPr lang="ru-RU" sz="2000" dirty="0" smtClean="0">
                <a:solidFill>
                  <a:schemeClr val="accent6"/>
                </a:solidFill>
              </a:rPr>
            </a:br>
            <a:r>
              <a:rPr lang="ru-RU" sz="2000" dirty="0" smtClean="0">
                <a:solidFill>
                  <a:schemeClr val="accent6"/>
                </a:solidFill>
              </a:rPr>
              <a:t>Оренбург</a:t>
            </a:r>
            <a:br>
              <a:rPr lang="ru-RU" sz="2000" dirty="0" smtClean="0">
                <a:solidFill>
                  <a:schemeClr val="accent6"/>
                </a:solidFill>
              </a:rPr>
            </a:br>
            <a:r>
              <a:rPr lang="ru-RU" sz="2000" dirty="0" smtClean="0">
                <a:solidFill>
                  <a:schemeClr val="accent6"/>
                </a:solidFill>
              </a:rPr>
              <a:t>Рязань</a:t>
            </a:r>
            <a:br>
              <a:rPr lang="ru-RU" sz="2000" dirty="0" smtClean="0">
                <a:solidFill>
                  <a:schemeClr val="accent6"/>
                </a:solidFill>
              </a:rPr>
            </a:br>
            <a:r>
              <a:rPr lang="ru-RU" sz="2000" dirty="0" smtClean="0">
                <a:solidFill>
                  <a:schemeClr val="accent6"/>
                </a:solidFill>
              </a:rPr>
              <a:t>Саратовская обл.</a:t>
            </a:r>
            <a:br>
              <a:rPr lang="ru-RU" sz="2000" dirty="0" smtClean="0">
                <a:solidFill>
                  <a:schemeClr val="accent6"/>
                </a:solidFill>
              </a:rPr>
            </a:br>
            <a:r>
              <a:rPr lang="ru-RU" sz="2000" dirty="0" smtClean="0">
                <a:solidFill>
                  <a:schemeClr val="accent6"/>
                </a:solidFill>
              </a:rPr>
              <a:t>Тверь</a:t>
            </a:r>
            <a:br>
              <a:rPr lang="ru-RU" sz="2000" dirty="0" smtClean="0">
                <a:solidFill>
                  <a:schemeClr val="accent6"/>
                </a:solidFill>
              </a:rPr>
            </a:br>
            <a:r>
              <a:rPr lang="ru-RU" sz="2000" dirty="0" smtClean="0">
                <a:solidFill>
                  <a:schemeClr val="accent6"/>
                </a:solidFill>
              </a:rPr>
              <a:t>Башкортостан </a:t>
            </a:r>
            <a:br>
              <a:rPr lang="ru-RU" sz="2000" dirty="0" smtClean="0">
                <a:solidFill>
                  <a:schemeClr val="accent6"/>
                </a:solidFill>
              </a:rPr>
            </a:br>
            <a:r>
              <a:rPr lang="ru-RU" sz="2000" dirty="0" smtClean="0">
                <a:solidFill>
                  <a:schemeClr val="accent6"/>
                </a:solidFill>
              </a:rPr>
              <a:t>Татарстан</a:t>
            </a:r>
            <a:br>
              <a:rPr lang="ru-RU" sz="2000" dirty="0" smtClean="0">
                <a:solidFill>
                  <a:schemeClr val="accent6"/>
                </a:solidFill>
              </a:rPr>
            </a:br>
            <a:r>
              <a:rPr lang="ru-RU" sz="2000" dirty="0" smtClean="0">
                <a:solidFill>
                  <a:schemeClr val="accent6"/>
                </a:solidFill>
              </a:rPr>
              <a:t>Югра</a:t>
            </a:r>
            <a:br>
              <a:rPr lang="ru-RU" sz="2000" dirty="0" smtClean="0">
                <a:solidFill>
                  <a:schemeClr val="accent6"/>
                </a:solidFill>
              </a:rPr>
            </a:br>
            <a:r>
              <a:rPr lang="ru-RU" sz="2000" dirty="0" smtClean="0">
                <a:solidFill>
                  <a:schemeClr val="accent6"/>
                </a:solidFill>
              </a:rPr>
              <a:t>Ямал</a:t>
            </a:r>
            <a:r>
              <a:rPr lang="ru-RU" sz="2000" dirty="0" smtClean="0">
                <a:solidFill>
                  <a:srgbClr val="0070C0"/>
                </a:solidFill>
              </a:rPr>
              <a:t/>
            </a:r>
            <a:br>
              <a:rPr lang="ru-RU" sz="2000" dirty="0" smtClean="0">
                <a:solidFill>
                  <a:srgbClr val="0070C0"/>
                </a:solidFill>
              </a:rPr>
            </a:br>
            <a:r>
              <a:rPr lang="ru-RU" dirty="0" smtClean="0"/>
              <a:t/>
            </a:r>
            <a:br>
              <a:rPr lang="ru-RU" dirty="0" smtClean="0"/>
            </a:br>
            <a:r>
              <a:rPr lang="ru-RU" dirty="0" smtClean="0"/>
              <a:t> </a:t>
            </a:r>
            <a:endParaRPr lang="ru-RU" dirty="0"/>
          </a:p>
        </p:txBody>
      </p:sp>
      <p:sp>
        <p:nvSpPr>
          <p:cNvPr id="41" name="Объект 40"/>
          <p:cNvSpPr>
            <a:spLocks noGrp="1"/>
          </p:cNvSpPr>
          <p:nvPr>
            <p:ph idx="4294967295"/>
          </p:nvPr>
        </p:nvSpPr>
        <p:spPr>
          <a:xfrm>
            <a:off x="3657600" y="863601"/>
            <a:ext cx="5486400" cy="5121275"/>
          </a:xfrm>
        </p:spPr>
        <p:txBody>
          <a:bodyPr/>
          <a:lstStyle/>
          <a:p>
            <a:r>
              <a:rPr lang="ru-RU" dirty="0" smtClean="0"/>
              <a:t>РРРР</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026" y="1513020"/>
            <a:ext cx="4819941" cy="370473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526" y="417769"/>
            <a:ext cx="6493788" cy="5184745"/>
          </a:xfrm>
          <a:prstGeom prst="rect">
            <a:avLst/>
          </a:prstGeom>
        </p:spPr>
      </p:pic>
      <p:sp>
        <p:nvSpPr>
          <p:cNvPr id="14" name="Улыбающееся лицо 13"/>
          <p:cNvSpPr/>
          <p:nvPr/>
        </p:nvSpPr>
        <p:spPr>
          <a:xfrm>
            <a:off x="5614681" y="2174842"/>
            <a:ext cx="3428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лыбающееся лицо 15"/>
          <p:cNvSpPr/>
          <p:nvPr/>
        </p:nvSpPr>
        <p:spPr>
          <a:xfrm>
            <a:off x="3109564" y="1486662"/>
            <a:ext cx="142156" cy="2362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лыбающееся лицо 16"/>
          <p:cNvSpPr/>
          <p:nvPr/>
        </p:nvSpPr>
        <p:spPr>
          <a:xfrm>
            <a:off x="2733047" y="2007712"/>
            <a:ext cx="844034" cy="97601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Улыбающееся лицо 17"/>
          <p:cNvSpPr/>
          <p:nvPr/>
        </p:nvSpPr>
        <p:spPr>
          <a:xfrm>
            <a:off x="4703328" y="2074744"/>
            <a:ext cx="270219" cy="2916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лыбающееся лицо 18"/>
          <p:cNvSpPr/>
          <p:nvPr/>
        </p:nvSpPr>
        <p:spPr>
          <a:xfrm>
            <a:off x="3876744" y="1961994"/>
            <a:ext cx="3428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Улыбающееся лицо 19"/>
          <p:cNvSpPr/>
          <p:nvPr/>
        </p:nvSpPr>
        <p:spPr>
          <a:xfrm>
            <a:off x="4418418" y="3513934"/>
            <a:ext cx="212459" cy="31402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лыбающееся лицо 20"/>
          <p:cNvSpPr/>
          <p:nvPr/>
        </p:nvSpPr>
        <p:spPr>
          <a:xfrm>
            <a:off x="4341379" y="2679520"/>
            <a:ext cx="319255" cy="350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лыбающееся лицо 21"/>
          <p:cNvSpPr/>
          <p:nvPr/>
        </p:nvSpPr>
        <p:spPr>
          <a:xfrm flipH="1">
            <a:off x="2248117" y="3304909"/>
            <a:ext cx="34289" cy="604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Улыбающееся лицо 22"/>
          <p:cNvSpPr/>
          <p:nvPr/>
        </p:nvSpPr>
        <p:spPr>
          <a:xfrm>
            <a:off x="3580751" y="1404962"/>
            <a:ext cx="225771" cy="2837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Улыбающееся лицо 23"/>
          <p:cNvSpPr/>
          <p:nvPr/>
        </p:nvSpPr>
        <p:spPr>
          <a:xfrm>
            <a:off x="3276306" y="3478417"/>
            <a:ext cx="153016" cy="15879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Улыбающееся лицо 24"/>
          <p:cNvSpPr/>
          <p:nvPr/>
        </p:nvSpPr>
        <p:spPr>
          <a:xfrm>
            <a:off x="2504005" y="3444504"/>
            <a:ext cx="106195" cy="12715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Улыбающееся лицо 25"/>
          <p:cNvSpPr/>
          <p:nvPr/>
        </p:nvSpPr>
        <p:spPr>
          <a:xfrm>
            <a:off x="2733047" y="3390146"/>
            <a:ext cx="214143" cy="24757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лыбающееся лицо 26"/>
          <p:cNvSpPr/>
          <p:nvPr/>
        </p:nvSpPr>
        <p:spPr>
          <a:xfrm>
            <a:off x="5045025" y="2854893"/>
            <a:ext cx="3428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лыбающееся лицо 27"/>
          <p:cNvSpPr/>
          <p:nvPr/>
        </p:nvSpPr>
        <p:spPr>
          <a:xfrm>
            <a:off x="5133935" y="3569991"/>
            <a:ext cx="244076" cy="30706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Улыбающееся лицо 28"/>
          <p:cNvSpPr/>
          <p:nvPr/>
        </p:nvSpPr>
        <p:spPr>
          <a:xfrm>
            <a:off x="2568188" y="1797701"/>
            <a:ext cx="3428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Улыбающееся лицо 29"/>
          <p:cNvSpPr/>
          <p:nvPr/>
        </p:nvSpPr>
        <p:spPr>
          <a:xfrm>
            <a:off x="3953417" y="2900611"/>
            <a:ext cx="210747" cy="21906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Улыбающееся лицо 30"/>
          <p:cNvSpPr/>
          <p:nvPr/>
        </p:nvSpPr>
        <p:spPr>
          <a:xfrm>
            <a:off x="4084079" y="3214229"/>
            <a:ext cx="199571" cy="2418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Улыбающееся лицо 31"/>
          <p:cNvSpPr/>
          <p:nvPr/>
        </p:nvSpPr>
        <p:spPr>
          <a:xfrm>
            <a:off x="3543608" y="2992248"/>
            <a:ext cx="333136" cy="31266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Улыбающееся лицо 1"/>
          <p:cNvSpPr/>
          <p:nvPr/>
        </p:nvSpPr>
        <p:spPr>
          <a:xfrm>
            <a:off x="2301093" y="1085019"/>
            <a:ext cx="201180" cy="27650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65618"/>
            <a:ext cx="1912892" cy="1392382"/>
          </a:xfrm>
          <a:prstGeom prst="rect">
            <a:avLst/>
          </a:prstGeom>
        </p:spPr>
      </p:pic>
    </p:spTree>
    <p:extLst>
      <p:ext uri="{BB962C8B-B14F-4D97-AF65-F5344CB8AC3E}">
        <p14:creationId xmlns:p14="http://schemas.microsoft.com/office/powerpoint/2010/main" val="2520753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76099557"/>
              </p:ext>
            </p:extLst>
          </p:nvPr>
        </p:nvGraphicFramePr>
        <p:xfrm>
          <a:off x="1071538" y="1397000"/>
          <a:ext cx="7572428" cy="51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Рисунок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2242" y="0"/>
            <a:ext cx="1350150" cy="1440160"/>
          </a:xfrm>
          <a:prstGeom prst="rect">
            <a:avLst/>
          </a:prstGeom>
        </p:spPr>
      </p:pic>
      <p:sp>
        <p:nvSpPr>
          <p:cNvPr id="3" name="Заголовок 2"/>
          <p:cNvSpPr>
            <a:spLocks noGrp="1"/>
          </p:cNvSpPr>
          <p:nvPr>
            <p:ph type="title"/>
          </p:nvPr>
        </p:nvSpPr>
        <p:spPr/>
        <p:txBody>
          <a:bodyPr>
            <a:normAutofit/>
          </a:bodyPr>
          <a:lstStyle/>
          <a:p>
            <a:r>
              <a:rPr lang="ru-RU" dirty="0" smtClean="0">
                <a:solidFill>
                  <a:srgbClr val="C00000"/>
                </a:solidFill>
              </a:rPr>
              <a:t>                 </a:t>
            </a:r>
            <a:r>
              <a:rPr lang="ru-RU" b="1" dirty="0" smtClean="0">
                <a:solidFill>
                  <a:schemeClr val="accent1">
                    <a:lumMod val="75000"/>
                  </a:schemeClr>
                </a:solidFill>
              </a:rPr>
              <a:t>ИТОГИ 2016-2017</a:t>
            </a:r>
            <a:endParaRPr lang="ru-RU" b="1" dirty="0">
              <a:solidFill>
                <a:schemeClr val="accent1">
                  <a:lumMod val="75000"/>
                </a:schemeClr>
              </a:solidFill>
            </a:endParaRPr>
          </a:p>
        </p:txBody>
      </p:sp>
      <p:sp>
        <p:nvSpPr>
          <p:cNvPr id="4" name="Текст 3"/>
          <p:cNvSpPr>
            <a:spLocks noGrp="1"/>
          </p:cNvSpPr>
          <p:nvPr>
            <p:ph type="body" idx="4294967295"/>
          </p:nvPr>
        </p:nvSpPr>
        <p:spPr>
          <a:xfrm>
            <a:off x="4187825" y="4672013"/>
            <a:ext cx="4956175" cy="835025"/>
          </a:xfrm>
        </p:spPr>
        <p:txBody>
          <a:bodyPr>
            <a:noAutofit/>
          </a:bodyPr>
          <a:lstStyle/>
          <a:p>
            <a:r>
              <a:rPr lang="ru-RU" sz="7200" dirty="0" smtClean="0"/>
              <a:t>2</a:t>
            </a:r>
            <a:endParaRPr lang="ru-RU" sz="7200" dirty="0"/>
          </a:p>
        </p:txBody>
      </p:sp>
    </p:spTree>
    <p:extLst>
      <p:ext uri="{BB962C8B-B14F-4D97-AF65-F5344CB8AC3E}">
        <p14:creationId xmlns:p14="http://schemas.microsoft.com/office/powerpoint/2010/main" val="688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graphicEl>
                                              <a:dgm id="{B68F94D2-D73D-420A-802B-DFDC9BE4ED4C}"/>
                                            </p:graphicEl>
                                          </p:spTgt>
                                        </p:tgtEl>
                                        <p:attrNameLst>
                                          <p:attrName>style.visibility</p:attrName>
                                        </p:attrNameLst>
                                      </p:cBhvr>
                                      <p:to>
                                        <p:strVal val="visible"/>
                                      </p:to>
                                    </p:set>
                                    <p:animEffect transition="in" filter="fade">
                                      <p:cBhvr>
                                        <p:cTn id="49" dur="1000"/>
                                        <p:tgtEl>
                                          <p:spTgt spid="11">
                                            <p:graphicEl>
                                              <a:dgm id="{B68F94D2-D73D-420A-802B-DFDC9BE4ED4C}"/>
                                            </p:graphicEl>
                                          </p:spTgt>
                                        </p:tgtEl>
                                      </p:cBhvr>
                                    </p:animEffect>
                                    <p:anim calcmode="lin" valueType="num">
                                      <p:cBhvr>
                                        <p:cTn id="50" dur="1000" fill="hold"/>
                                        <p:tgtEl>
                                          <p:spTgt spid="11">
                                            <p:graphicEl>
                                              <a:dgm id="{B68F94D2-D73D-420A-802B-DFDC9BE4ED4C}"/>
                                            </p:graphicEl>
                                          </p:spTgt>
                                        </p:tgtEl>
                                        <p:attrNameLst>
                                          <p:attrName>ppt_x</p:attrName>
                                        </p:attrNameLst>
                                      </p:cBhvr>
                                      <p:tavLst>
                                        <p:tav tm="0">
                                          <p:val>
                                            <p:strVal val="#ppt_x"/>
                                          </p:val>
                                        </p:tav>
                                        <p:tav tm="100000">
                                          <p:val>
                                            <p:strVal val="#ppt_x"/>
                                          </p:val>
                                        </p:tav>
                                      </p:tavLst>
                                    </p:anim>
                                    <p:anim calcmode="lin" valueType="num">
                                      <p:cBhvr>
                                        <p:cTn id="51" dur="1000" fill="hold"/>
                                        <p:tgtEl>
                                          <p:spTgt spid="11">
                                            <p:graphicEl>
                                              <a:dgm id="{B68F94D2-D73D-420A-802B-DFDC9BE4ED4C}"/>
                                            </p:graphicEl>
                                          </p:spTgt>
                                        </p:tgtEl>
                                        <p:attrNameLst>
                                          <p:attrName>ppt_y</p:attrName>
                                        </p:attrNameLst>
                                      </p:cBhvr>
                                      <p:tavLst>
                                        <p:tav tm="0">
                                          <p:val>
                                            <p:strVal val="#ppt_y+.1"/>
                                          </p:val>
                                        </p:tav>
                                        <p:tav tm="100000">
                                          <p:val>
                                            <p:strVal val="#ppt_y"/>
                                          </p:val>
                                        </p:tav>
                                      </p:tavLst>
                                    </p:anim>
                                  </p:childTnLst>
                                </p:cTn>
                              </p:par>
                              <p:par>
                                <p:cTn id="52" presetID="12" presetClass="entr" presetSubtype="1" fill="hold" grpId="0" nodeType="withEffect">
                                  <p:stCondLst>
                                    <p:cond delay="0"/>
                                  </p:stCondLst>
                                  <p:childTnLst>
                                    <p:set>
                                      <p:cBhvr>
                                        <p:cTn id="53" dur="1" fill="hold">
                                          <p:stCondLst>
                                            <p:cond delay="0"/>
                                          </p:stCondLst>
                                        </p:cTn>
                                        <p:tgtEl>
                                          <p:spTgt spid="11">
                                            <p:graphicEl>
                                              <a:dgm id="{9B706799-997B-4F74-B652-58B58A51EA58}"/>
                                            </p:graphicEl>
                                          </p:spTgt>
                                        </p:tgtEl>
                                        <p:attrNameLst>
                                          <p:attrName>style.visibility</p:attrName>
                                        </p:attrNameLst>
                                      </p:cBhvr>
                                      <p:to>
                                        <p:strVal val="visible"/>
                                      </p:to>
                                    </p:set>
                                    <p:animEffect transition="in" filter="slide(fromTop)">
                                      <p:cBhvr>
                                        <p:cTn id="54" dur="1000"/>
                                        <p:tgtEl>
                                          <p:spTgt spid="11">
                                            <p:graphicEl>
                                              <a:dgm id="{9B706799-997B-4F74-B652-58B58A51EA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a:blip r:embed="rId2"/>
          <a:stretch>
            <a:fillRect/>
          </a:stretch>
        </p:blipFill>
        <p:spPr>
          <a:xfrm>
            <a:off x="0" y="1"/>
            <a:ext cx="9144000" cy="7169727"/>
          </a:xfrm>
          <a:prstGeom prst="rect">
            <a:avLst/>
          </a:prstGeom>
        </p:spPr>
      </p:pic>
    </p:spTree>
    <p:extLst>
      <p:ext uri="{BB962C8B-B14F-4D97-AF65-F5344CB8AC3E}">
        <p14:creationId xmlns:p14="http://schemas.microsoft.com/office/powerpoint/2010/main" val="2399405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200" dirty="0" smtClean="0">
                <a:solidFill>
                  <a:schemeClr val="accent1">
                    <a:lumMod val="75000"/>
                  </a:schemeClr>
                </a:solidFill>
              </a:rPr>
              <a:t>ЭКСПЕРТИЗЫ</a:t>
            </a:r>
            <a:br>
              <a:rPr lang="ru-RU" sz="2200" dirty="0" smtClean="0">
                <a:solidFill>
                  <a:schemeClr val="accent1">
                    <a:lumMod val="75000"/>
                  </a:schemeClr>
                </a:solidFill>
              </a:rPr>
            </a:br>
            <a:r>
              <a:rPr lang="ru-RU" sz="2200" dirty="0" smtClean="0">
                <a:solidFill>
                  <a:schemeClr val="accent1">
                    <a:lumMod val="75000"/>
                  </a:schemeClr>
                </a:solidFill>
              </a:rPr>
              <a:t> </a:t>
            </a:r>
            <a:r>
              <a:rPr lang="ru-RU" sz="2200" dirty="0">
                <a:solidFill>
                  <a:schemeClr val="accent1">
                    <a:lumMod val="75000"/>
                  </a:schemeClr>
                </a:solidFill>
              </a:rPr>
              <a:t>ЦНМЭ </a:t>
            </a:r>
            <a:r>
              <a:rPr lang="ru-RU" sz="2200" dirty="0" smtClean="0">
                <a:solidFill>
                  <a:schemeClr val="accent1">
                    <a:lumMod val="75000"/>
                  </a:schemeClr>
                </a:solidFill>
              </a:rPr>
              <a:t/>
            </a:r>
            <a:br>
              <a:rPr lang="ru-RU" sz="2200" dirty="0" smtClean="0">
                <a:solidFill>
                  <a:schemeClr val="accent1">
                    <a:lumMod val="75000"/>
                  </a:schemeClr>
                </a:solidFill>
              </a:rPr>
            </a:br>
            <a:r>
              <a:rPr lang="ru-RU" sz="2200" dirty="0" smtClean="0">
                <a:solidFill>
                  <a:schemeClr val="accent1">
                    <a:lumMod val="75000"/>
                  </a:schemeClr>
                </a:solidFill>
              </a:rPr>
              <a:t>В </a:t>
            </a:r>
            <a:r>
              <a:rPr lang="ru-RU" sz="2200" dirty="0">
                <a:solidFill>
                  <a:schemeClr val="accent1">
                    <a:lumMod val="75000"/>
                  </a:schemeClr>
                </a:solidFill>
              </a:rPr>
              <a:t>ПРОЦЕСАХ СУДЕБНОГО ПРОИЗВОДСТВА</a:t>
            </a:r>
            <a:r>
              <a:rPr lang="ru-RU" dirty="0"/>
              <a:t/>
            </a:r>
            <a:br>
              <a:rPr lang="ru-RU" dirty="0"/>
            </a:b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1517766168"/>
              </p:ext>
            </p:extLst>
          </p:nvPr>
        </p:nvGraphicFramePr>
        <p:xfrm>
          <a:off x="2714612" y="2214554"/>
          <a:ext cx="4857784" cy="3286148"/>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4282" y="1643050"/>
            <a:ext cx="2117956" cy="2340539"/>
          </a:xfrm>
          <a:prstGeom prst="rect">
            <a:avLst/>
          </a:prstGeom>
        </p:spPr>
      </p:pic>
    </p:spTree>
    <p:extLst>
      <p:ext uri="{BB962C8B-B14F-4D97-AF65-F5344CB8AC3E}">
        <p14:creationId xmlns:p14="http://schemas.microsoft.com/office/powerpoint/2010/main" val="32775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342900" indent="-342900">
              <a:buFont typeface="Wingdings" panose="05000000000000000000" pitchFamily="2" charset="2"/>
              <a:buChar char="Ø"/>
            </a:pPr>
            <a:r>
              <a:rPr lang="ru-RU" sz="1800" b="1" dirty="0" smtClean="0">
                <a:solidFill>
                  <a:schemeClr val="accent1">
                    <a:lumMod val="75000"/>
                  </a:schemeClr>
                </a:solidFill>
              </a:rPr>
              <a:t/>
            </a:r>
            <a:br>
              <a:rPr lang="ru-RU" sz="1800" b="1" dirty="0" smtClean="0">
                <a:solidFill>
                  <a:schemeClr val="accent1">
                    <a:lumMod val="75000"/>
                  </a:schemeClr>
                </a:solidFill>
              </a:rPr>
            </a:br>
            <a:r>
              <a:rPr lang="ru-RU" sz="1800" b="1" dirty="0">
                <a:solidFill>
                  <a:schemeClr val="accent1">
                    <a:lumMod val="75000"/>
                  </a:schemeClr>
                </a:solidFill>
              </a:rPr>
              <a:t/>
            </a:r>
            <a:br>
              <a:rPr lang="ru-RU" sz="1800" b="1" dirty="0">
                <a:solidFill>
                  <a:schemeClr val="accent1">
                    <a:lumMod val="75000"/>
                  </a:schemeClr>
                </a:solidFill>
              </a:rPr>
            </a:br>
            <a:endParaRPr lang="ru-RU" sz="1800" b="1" dirty="0">
              <a:solidFill>
                <a:schemeClr val="accent1">
                  <a:lumMod val="75000"/>
                </a:schemeClr>
              </a:solidFill>
            </a:endParaRPr>
          </a:p>
        </p:txBody>
      </p:sp>
      <p:graphicFrame>
        <p:nvGraphicFramePr>
          <p:cNvPr id="4" name="Объект 3"/>
          <p:cNvGraphicFramePr>
            <a:graphicFrameLocks noGrp="1"/>
          </p:cNvGraphicFramePr>
          <p:nvPr>
            <p:ph sz="quarter" idx="2"/>
            <p:extLst>
              <p:ext uri="{D42A27DB-BD31-4B8C-83A1-F6EECF244321}">
                <p14:modId xmlns:p14="http://schemas.microsoft.com/office/powerpoint/2010/main" val="3740126489"/>
              </p:ext>
            </p:extLst>
          </p:nvPr>
        </p:nvGraphicFramePr>
        <p:xfrm>
          <a:off x="457200" y="2362200"/>
          <a:ext cx="3657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8" name="Содержимое 7"/>
          <p:cNvSpPr>
            <a:spLocks noGrp="1"/>
          </p:cNvSpPr>
          <p:nvPr>
            <p:ph sz="quarter" idx="4"/>
          </p:nvPr>
        </p:nvSpPr>
        <p:spPr/>
        <p:txBody>
          <a:bodyPr/>
          <a:lstStyle/>
          <a:p>
            <a:endParaRPr lang="ru-RU"/>
          </a:p>
        </p:txBody>
      </p:sp>
      <p:sp>
        <p:nvSpPr>
          <p:cNvPr id="6" name="Текст 5"/>
          <p:cNvSpPr>
            <a:spLocks noGrp="1"/>
          </p:cNvSpPr>
          <p:nvPr>
            <p:ph type="body" sz="quarter" idx="1"/>
          </p:nvPr>
        </p:nvSpPr>
        <p:spPr>
          <a:xfrm>
            <a:off x="457200" y="571480"/>
            <a:ext cx="3657600" cy="1656608"/>
          </a:xfrm>
        </p:spPr>
        <p:txBody>
          <a:bodyPr/>
          <a:lstStyle/>
          <a:p>
            <a:r>
              <a:rPr lang="ru-RU" dirty="0" smtClean="0">
                <a:solidFill>
                  <a:schemeClr val="bg1"/>
                </a:solidFill>
              </a:rPr>
              <a:t>Дефекты были выявлены всего в 17 случаях (53,2%). Во всех случаях имел место летальный исход</a:t>
            </a:r>
            <a:endParaRPr lang="ru-RU" dirty="0">
              <a:solidFill>
                <a:schemeClr val="bg1"/>
              </a:solidFill>
            </a:endParaRPr>
          </a:p>
        </p:txBody>
      </p:sp>
      <p:sp>
        <p:nvSpPr>
          <p:cNvPr id="7" name="Текст 6"/>
          <p:cNvSpPr>
            <a:spLocks noGrp="1"/>
          </p:cNvSpPr>
          <p:nvPr>
            <p:ph type="body" sz="quarter" idx="3"/>
          </p:nvPr>
        </p:nvSpPr>
        <p:spPr>
          <a:xfrm>
            <a:off x="4429124" y="928670"/>
            <a:ext cx="4286280" cy="1785950"/>
          </a:xfrm>
        </p:spPr>
        <p:txBody>
          <a:bodyPr/>
          <a:lstStyle/>
          <a:p>
            <a:r>
              <a:rPr lang="ru-RU" dirty="0" smtClean="0">
                <a:solidFill>
                  <a:schemeClr val="bg1"/>
                </a:solidFill>
              </a:rPr>
              <a:t> Установлены  дефекты медицинской помощи, которые повлияли на исход</a:t>
            </a:r>
            <a:br>
              <a:rPr lang="ru-RU" dirty="0" smtClean="0">
                <a:solidFill>
                  <a:schemeClr val="bg1"/>
                </a:solidFill>
              </a:rPr>
            </a:br>
            <a:r>
              <a:rPr lang="ru-RU" dirty="0" smtClean="0">
                <a:solidFill>
                  <a:schemeClr val="bg1"/>
                </a:solidFill>
              </a:rPr>
              <a:t>12%</a:t>
            </a:r>
            <a:endParaRPr lang="ru-RU" dirty="0">
              <a:solidFill>
                <a:schemeClr val="bg1"/>
              </a:solidFill>
            </a:endParaRPr>
          </a:p>
        </p:txBody>
      </p:sp>
      <p:graphicFrame>
        <p:nvGraphicFramePr>
          <p:cNvPr id="5" name="Диаграмма 4"/>
          <p:cNvGraphicFramePr/>
          <p:nvPr>
            <p:extLst>
              <p:ext uri="{D42A27DB-BD31-4B8C-83A1-F6EECF244321}">
                <p14:modId xmlns:p14="http://schemas.microsoft.com/office/powerpoint/2010/main" val="1621008305"/>
              </p:ext>
            </p:extLst>
          </p:nvPr>
        </p:nvGraphicFramePr>
        <p:xfrm>
          <a:off x="4410941" y="2786059"/>
          <a:ext cx="4090149" cy="3643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03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НЕЗАВИСИМАЯ МЕДИЦИНСКАЯ ЭКСПЕРТИЗА</a:t>
            </a:r>
            <a:endParaRPr lang="ru-RU" dirty="0"/>
          </a:p>
        </p:txBody>
      </p:sp>
      <p:sp>
        <p:nvSpPr>
          <p:cNvPr id="8" name="Подзаголовок 7"/>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1582" y="1123646"/>
            <a:ext cx="2210612" cy="4601183"/>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ГРУППА РИСКА </a:t>
            </a:r>
            <a:endParaRPr lang="ru-RU"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3112166300"/>
              </p:ext>
            </p:extLst>
          </p:nvPr>
        </p:nvGraphicFramePr>
        <p:xfrm>
          <a:off x="2428860" y="905164"/>
          <a:ext cx="5959093" cy="5524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трелка вправо с вырезом 2"/>
          <p:cNvSpPr/>
          <p:nvPr/>
        </p:nvSpPr>
        <p:spPr>
          <a:xfrm rot="20155578">
            <a:off x="2483852" y="2803867"/>
            <a:ext cx="1271233" cy="171419"/>
          </a:xfrm>
          <a:prstGeom prst="notched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20" y="357166"/>
            <a:ext cx="2000264" cy="2872183"/>
          </a:xfrm>
          <a:prstGeom prst="rect">
            <a:avLst/>
          </a:prstGeom>
        </p:spPr>
      </p:pic>
    </p:spTree>
    <p:extLst>
      <p:ext uri="{BB962C8B-B14F-4D97-AF65-F5344CB8AC3E}">
        <p14:creationId xmlns:p14="http://schemas.microsoft.com/office/powerpoint/2010/main" val="1709496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i="1" dirty="0">
                <a:solidFill>
                  <a:schemeClr val="accent1">
                    <a:lumMod val="75000"/>
                  </a:schemeClr>
                </a:solidFill>
              </a:rPr>
              <a:t>Количество произведенных экспертиз по материалам гражданских дел по данным ГБУЗ МО «Бюро СМЭ» в 2007 ‑ 2016 гг.</a:t>
            </a:r>
            <a:endParaRPr lang="ru-RU" sz="2000" b="1" dirty="0">
              <a:solidFill>
                <a:schemeClr val="accent1">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13219229"/>
              </p:ext>
            </p:extLst>
          </p:nvPr>
        </p:nvGraphicFramePr>
        <p:xfrm>
          <a:off x="1142976" y="1571612"/>
          <a:ext cx="6986598" cy="5121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484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1">
                    <a:lumMod val="75000"/>
                  </a:schemeClr>
                </a:solidFill>
              </a:rPr>
              <a:t>Методология проведения независимой медицинской экспертизы</a:t>
            </a:r>
            <a:endParaRPr lang="ru-RU" b="1" dirty="0">
              <a:solidFill>
                <a:schemeClr val="accent1">
                  <a:lumMod val="75000"/>
                </a:schemeClr>
              </a:solidFill>
            </a:endParaRPr>
          </a:p>
        </p:txBody>
      </p:sp>
      <p:sp>
        <p:nvSpPr>
          <p:cNvPr id="3" name="Объект 2"/>
          <p:cNvSpPr>
            <a:spLocks noGrp="1"/>
          </p:cNvSpPr>
          <p:nvPr>
            <p:ph idx="1"/>
          </p:nvPr>
        </p:nvSpPr>
        <p:spPr/>
        <p:txBody>
          <a:bodyPr>
            <a:normAutofit/>
          </a:bodyPr>
          <a:lstStyle/>
          <a:p>
            <a:r>
              <a:rPr lang="ru-RU" sz="2400" dirty="0" smtClean="0"/>
              <a:t>1.Концептуальная модель независимой медицинской экспертизы как функции  некоммерческих и профессиональных организаций </a:t>
            </a:r>
          </a:p>
          <a:p>
            <a:r>
              <a:rPr lang="ru-RU" sz="2400" dirty="0" smtClean="0"/>
              <a:t>2.Порядок  создания и организации работы ЦНМЭ</a:t>
            </a:r>
          </a:p>
          <a:p>
            <a:r>
              <a:rPr lang="ru-RU" sz="2400" dirty="0" smtClean="0"/>
              <a:t>Порядок проведения независимой медицинской  экспертизы</a:t>
            </a:r>
          </a:p>
          <a:p>
            <a:endParaRPr lang="ru-RU" sz="2400" dirty="0"/>
          </a:p>
        </p:txBody>
      </p:sp>
    </p:spTree>
    <p:extLst>
      <p:ext uri="{BB962C8B-B14F-4D97-AF65-F5344CB8AC3E}">
        <p14:creationId xmlns:p14="http://schemas.microsoft.com/office/powerpoint/2010/main" val="3522098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501121" cy="128588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dirty="0" smtClean="0"/>
              <a:t/>
            </a:r>
            <a:br>
              <a:rPr lang="ru-RU" dirty="0" smtClean="0"/>
            </a:br>
            <a:r>
              <a:rPr lang="ru-RU" sz="2200" dirty="0">
                <a:solidFill>
                  <a:srgbClr val="002060"/>
                </a:solidFill>
              </a:rPr>
              <a:t>Процедура проведения. </a:t>
            </a:r>
            <a:br>
              <a:rPr lang="ru-RU" sz="2200" dirty="0">
                <a:solidFill>
                  <a:srgbClr val="002060"/>
                </a:solidFill>
              </a:rPr>
            </a:br>
            <a:r>
              <a:rPr lang="ru-RU" sz="2200" b="1" dirty="0">
                <a:solidFill>
                  <a:srgbClr val="002060"/>
                </a:solidFill>
              </a:rPr>
              <a:t>Организационно-функциональная модель проведения независимой медицинской экспертизы. </a:t>
            </a:r>
            <a:r>
              <a:rPr lang="ru-RU" sz="2700" b="1" dirty="0"/>
              <a:t/>
            </a:r>
            <a:br>
              <a:rPr lang="ru-RU" sz="2700" b="1" dirty="0"/>
            </a:br>
            <a:endParaRPr lang="ru-RU" sz="2700" dirty="0"/>
          </a:p>
        </p:txBody>
      </p:sp>
      <p:sp>
        <p:nvSpPr>
          <p:cNvPr id="3" name="Прямоугольник 2"/>
          <p:cNvSpPr/>
          <p:nvPr/>
        </p:nvSpPr>
        <p:spPr>
          <a:xfrm>
            <a:off x="428597" y="1785924"/>
            <a:ext cx="7715303"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Ø"/>
            </a:pPr>
            <a:r>
              <a:rPr lang="ru-RU" sz="2000" dirty="0">
                <a:solidFill>
                  <a:srgbClr val="00518E"/>
                </a:solidFill>
              </a:rPr>
              <a:t>С целью реализации права граждан, предусмотренного частью 3 статьи 58 Федерального закона от 23.11.2011 № 323-ФЗ «Об основах охраны </a:t>
            </a:r>
            <a:r>
              <a:rPr lang="ru-RU" sz="2000" dirty="0" err="1">
                <a:solidFill>
                  <a:srgbClr val="00518E"/>
                </a:solidFill>
              </a:rPr>
              <a:t>здоро-вья</a:t>
            </a:r>
            <a:r>
              <a:rPr lang="ru-RU" sz="2000" dirty="0">
                <a:solidFill>
                  <a:srgbClr val="00518E"/>
                </a:solidFill>
              </a:rPr>
              <a:t> граждан в Российской Федерации», </a:t>
            </a:r>
            <a:r>
              <a:rPr lang="ru-RU" sz="2000" dirty="0">
                <a:solidFill>
                  <a:srgbClr val="002060"/>
                </a:solidFill>
              </a:rPr>
              <a:t>Национальной медицинской палатой была </a:t>
            </a:r>
            <a:r>
              <a:rPr lang="ru-RU" sz="2000" dirty="0">
                <a:solidFill>
                  <a:srgbClr val="FF0000"/>
                </a:solidFill>
              </a:rPr>
              <a:t>разработана и успешно внедрена в </a:t>
            </a:r>
            <a:r>
              <a:rPr lang="ru-RU" sz="2000" dirty="0" err="1">
                <a:solidFill>
                  <a:srgbClr val="FF0000"/>
                </a:solidFill>
              </a:rPr>
              <a:t>пилотных</a:t>
            </a:r>
            <a:r>
              <a:rPr lang="ru-RU" sz="2000" dirty="0">
                <a:solidFill>
                  <a:srgbClr val="FF0000"/>
                </a:solidFill>
              </a:rPr>
              <a:t> регионах </a:t>
            </a:r>
            <a:r>
              <a:rPr lang="ru-RU" sz="2000" b="1" dirty="0">
                <a:solidFill>
                  <a:srgbClr val="002060"/>
                </a:solidFill>
              </a:rPr>
              <a:t>организационно-функциональная модель проведения независимой медицинской экспертизы,</a:t>
            </a:r>
            <a:r>
              <a:rPr lang="ru-RU" sz="2000" dirty="0">
                <a:solidFill>
                  <a:srgbClr val="002060"/>
                </a:solidFill>
              </a:rPr>
              <a:t> </a:t>
            </a:r>
            <a:endParaRPr lang="ru-RU" sz="2000" dirty="0" smtClean="0">
              <a:solidFill>
                <a:srgbClr val="002060"/>
              </a:solidFill>
            </a:endParaRPr>
          </a:p>
          <a:p>
            <a:pPr>
              <a:buFont typeface="Wingdings" pitchFamily="2" charset="2"/>
              <a:buChar char="Ø"/>
            </a:pPr>
            <a:endParaRPr lang="ru-RU" sz="2000" dirty="0">
              <a:solidFill>
                <a:srgbClr val="002060"/>
              </a:solidFill>
            </a:endParaRPr>
          </a:p>
          <a:p>
            <a:pPr>
              <a:buFont typeface="Wingdings" pitchFamily="2" charset="2"/>
              <a:buChar char="Ø"/>
            </a:pPr>
            <a:r>
              <a:rPr lang="ru-RU" sz="2000" b="1" dirty="0">
                <a:solidFill>
                  <a:srgbClr val="00518E"/>
                </a:solidFill>
              </a:rPr>
              <a:t>разработано Положение</a:t>
            </a:r>
            <a:r>
              <a:rPr lang="ru-RU" sz="2000" dirty="0">
                <a:solidFill>
                  <a:srgbClr val="00518E"/>
                </a:solidFill>
              </a:rPr>
              <a:t>, которое устанавливает </a:t>
            </a:r>
            <a:r>
              <a:rPr lang="ru-RU" sz="2000" b="1" dirty="0">
                <a:solidFill>
                  <a:srgbClr val="00518E"/>
                </a:solidFill>
              </a:rPr>
              <a:t>принципы, основания, правила и процедуры проведения независимой медицинск</a:t>
            </a:r>
            <a:r>
              <a:rPr lang="ru-RU" sz="2000" dirty="0">
                <a:solidFill>
                  <a:srgbClr val="00518E"/>
                </a:solidFill>
              </a:rPr>
              <a:t>ой экспертизы в НМП и территориальных профессиональных некоммерческих организациях, входящих в ее состав </a:t>
            </a:r>
          </a:p>
        </p:txBody>
      </p:sp>
    </p:spTree>
    <p:extLst>
      <p:ext uri="{BB962C8B-B14F-4D97-AF65-F5344CB8AC3E}">
        <p14:creationId xmlns:p14="http://schemas.microsoft.com/office/powerpoint/2010/main" val="283618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15370" cy="1643174"/>
          </a:xfrm>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Autofit/>
          </a:bodyPr>
          <a:lstStyle/>
          <a:p>
            <a:r>
              <a:rPr lang="ru-RU" sz="4000" dirty="0">
                <a:solidFill>
                  <a:srgbClr val="00518E"/>
                </a:solidFill>
              </a:rPr>
              <a:t/>
            </a:r>
            <a:br>
              <a:rPr lang="ru-RU" sz="4000" dirty="0">
                <a:solidFill>
                  <a:srgbClr val="00518E"/>
                </a:solidFill>
              </a:rPr>
            </a:br>
            <a:r>
              <a:rPr lang="ru-RU" sz="3200" dirty="0">
                <a:solidFill>
                  <a:srgbClr val="00518E"/>
                </a:solidFill>
              </a:rPr>
              <a:t> </a:t>
            </a:r>
            <a:r>
              <a:rPr lang="ru-RU" sz="3200" b="1" dirty="0">
                <a:solidFill>
                  <a:schemeClr val="accent1">
                    <a:lumMod val="75000"/>
                  </a:schemeClr>
                </a:solidFill>
              </a:rPr>
              <a:t>Независимая медицинская экспертиза</a:t>
            </a:r>
            <a:r>
              <a:rPr lang="ru-RU" sz="3200" dirty="0">
                <a:solidFill>
                  <a:srgbClr val="00518E"/>
                </a:solidFill>
              </a:rPr>
              <a:t> </a:t>
            </a:r>
          </a:p>
        </p:txBody>
      </p:sp>
      <p:sp>
        <p:nvSpPr>
          <p:cNvPr id="3" name="Прямоугольник 2"/>
          <p:cNvSpPr/>
          <p:nvPr/>
        </p:nvSpPr>
        <p:spPr>
          <a:xfrm>
            <a:off x="357158" y="2285993"/>
            <a:ext cx="8786841" cy="3785652"/>
          </a:xfrm>
          <a:prstGeom prst="rect">
            <a:avLst/>
          </a:prstGeom>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ru-RU" sz="2400" b="1" dirty="0">
                <a:solidFill>
                  <a:schemeClr val="accent1">
                    <a:lumMod val="75000"/>
                  </a:schemeClr>
                </a:solidFill>
              </a:rPr>
              <a:t>Объект- медицинская документация, отражающая результаты организации и оказания медицинской помощи в медицинских организациях (первичная унифицированная медицинская документация), а также результаты предыдущих экспертиз. </a:t>
            </a:r>
            <a:endParaRPr lang="ru-RU" sz="2400" b="1" dirty="0" smtClean="0">
              <a:solidFill>
                <a:schemeClr val="accent1">
                  <a:lumMod val="75000"/>
                </a:schemeClr>
              </a:solidFill>
            </a:endParaRPr>
          </a:p>
          <a:p>
            <a:pPr>
              <a:buFont typeface="Wingdings" pitchFamily="2" charset="2"/>
              <a:buChar char="Ø"/>
            </a:pPr>
            <a:endParaRPr lang="ru-RU" sz="2400" b="1" dirty="0">
              <a:solidFill>
                <a:schemeClr val="accent1">
                  <a:lumMod val="75000"/>
                </a:schemeClr>
              </a:solidFill>
            </a:endParaRPr>
          </a:p>
          <a:p>
            <a:pPr>
              <a:buFont typeface="Wingdings" pitchFamily="2" charset="2"/>
              <a:buChar char="Ø"/>
            </a:pPr>
            <a:r>
              <a:rPr lang="ru-RU" sz="2400" b="1" dirty="0">
                <a:solidFill>
                  <a:schemeClr val="accent1">
                    <a:lumMod val="75000"/>
                  </a:schemeClr>
                </a:solidFill>
              </a:rPr>
              <a:t>Субъектами независимой медицинской экспертизы являются: граждане (пациенты, медицинские работники), медицинские организации, эксперты. </a:t>
            </a:r>
          </a:p>
        </p:txBody>
      </p:sp>
    </p:spTree>
    <p:extLst>
      <p:ext uri="{BB962C8B-B14F-4D97-AF65-F5344CB8AC3E}">
        <p14:creationId xmlns:p14="http://schemas.microsoft.com/office/powerpoint/2010/main" val="1140244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59740" y="574536"/>
            <a:ext cx="7009726" cy="5696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01390" y="519070"/>
            <a:ext cx="7404212" cy="5966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1045" y="331773"/>
            <a:ext cx="7355660" cy="6368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rPr>
              <a:t>Методология подготовки экспертного заключения</a:t>
            </a:r>
            <a:endParaRPr lang="ru-RU" b="1" dirty="0">
              <a:solidFill>
                <a:schemeClr val="accent1">
                  <a:lumMod val="75000"/>
                </a:schemeClr>
              </a:solidFill>
            </a:endParaRPr>
          </a:p>
        </p:txBody>
      </p:sp>
      <p:sp>
        <p:nvSpPr>
          <p:cNvPr id="3" name="Объект 2"/>
          <p:cNvSpPr>
            <a:spLocks noGrp="1"/>
          </p:cNvSpPr>
          <p:nvPr>
            <p:ph sz="quarter" idx="1"/>
          </p:nvPr>
        </p:nvSpPr>
        <p:spPr/>
        <p:txBody>
          <a:bodyPr>
            <a:normAutofit/>
          </a:bodyPr>
          <a:lstStyle/>
          <a:p>
            <a:r>
              <a:rPr lang="ru-RU" sz="2000" b="1" dirty="0" smtClean="0">
                <a:solidFill>
                  <a:schemeClr val="accent1">
                    <a:lumMod val="75000"/>
                  </a:schemeClr>
                </a:solidFill>
              </a:rPr>
              <a:t>РЕЦЕНЗИРОВАНИЕ ПЕРВИЧНОЙ МЕДИЦИНСКОЙ ДОКУМЕНТАЦИИ ВРАЧАМИ –ЭКСПЕРТАМИ ПО ПРОФИЛЮ РАССМАТРИВАЕМОГО СЛУЧАЯ</a:t>
            </a:r>
          </a:p>
          <a:p>
            <a:endParaRPr lang="ru-RU" sz="2000" b="1" dirty="0" smtClean="0">
              <a:solidFill>
                <a:schemeClr val="accent1">
                  <a:lumMod val="75000"/>
                </a:schemeClr>
              </a:solidFill>
            </a:endParaRPr>
          </a:p>
          <a:p>
            <a:r>
              <a:rPr lang="ru-RU" sz="2000" b="1" dirty="0" smtClean="0">
                <a:solidFill>
                  <a:schemeClr val="accent1">
                    <a:lumMod val="75000"/>
                  </a:schemeClr>
                </a:solidFill>
              </a:rPr>
              <a:t>КОМИССИОННОЕ РАССМОТРЕНИЕ  С ОБЯЗАТЕЛЬНЫМ УЧАСТИЕМ  СПЕЦИАЛИСТОВ  ПО ПРОФИЛЮ  « ОБЩЕСТВЕННОЕ ЗДОРОВЬЕ И ОРГАНИЗАЦИЯ ЗДРАВООХРАНЕНИЯ»</a:t>
            </a:r>
          </a:p>
          <a:p>
            <a:endParaRPr lang="ru-RU" sz="2000" b="1" dirty="0" smtClean="0">
              <a:solidFill>
                <a:schemeClr val="accent1">
                  <a:lumMod val="75000"/>
                </a:schemeClr>
              </a:solidFill>
            </a:endParaRPr>
          </a:p>
          <a:p>
            <a:r>
              <a:rPr lang="ru-RU" sz="2000" b="1" dirty="0" smtClean="0">
                <a:solidFill>
                  <a:schemeClr val="accent1">
                    <a:lumMod val="75000"/>
                  </a:schemeClr>
                </a:solidFill>
              </a:rPr>
              <a:t>СТАТИСТИЧЕСКИЙ РЕЛИЗ, ОБЗОР НОРМАТИВНО-ПРАВОВОЙ ДОКУМЕНТАЦИИ И СПЕЦИАЛЬНОЙ ЛИТЕРАТУРЫ (КЛИНИЧЕСКИЕ РЕКОМЕНДАЦИИ, МОНОГРАФИИ ПР.)</a:t>
            </a:r>
            <a:endParaRPr lang="ru-RU" sz="2000" b="1" dirty="0">
              <a:solidFill>
                <a:schemeClr val="accent1">
                  <a:lumMod val="75000"/>
                </a:schemeClr>
              </a:solidFill>
            </a:endParaRPr>
          </a:p>
        </p:txBody>
      </p:sp>
    </p:spTree>
    <p:extLst>
      <p:ext uri="{BB962C8B-B14F-4D97-AF65-F5344CB8AC3E}">
        <p14:creationId xmlns:p14="http://schemas.microsoft.com/office/powerpoint/2010/main" val="48734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p:txBody>
          <a:bodyPr>
            <a:normAutofit fontScale="90000"/>
          </a:bodyPr>
          <a:lstStyle/>
          <a:p>
            <a:pPr algn="ctr" eaLnBrk="1" hangingPunct="1"/>
            <a:r>
              <a:rPr lang="ru-RU" altLang="ru-RU" sz="4000" b="1" smtClean="0"/>
              <a:t>Роль и место НМЭ в системе медицинских экспертиз </a:t>
            </a:r>
            <a:endParaRPr lang="ru-RU" altLang="ru-RU" sz="2800" smtClean="0"/>
          </a:p>
        </p:txBody>
      </p:sp>
      <p:sp>
        <p:nvSpPr>
          <p:cNvPr id="16387" name="Объект 5"/>
          <p:cNvSpPr>
            <a:spLocks noGrp="1"/>
          </p:cNvSpPr>
          <p:nvPr>
            <p:ph idx="1"/>
          </p:nvPr>
        </p:nvSpPr>
        <p:spPr/>
        <p:txBody>
          <a:bodyPr/>
          <a:lstStyle/>
          <a:p>
            <a:pPr algn="just" eaLnBrk="1" hangingPunct="1">
              <a:buFont typeface="Wingdings 3" panose="05040102010807070707" pitchFamily="18" charset="2"/>
              <a:buNone/>
            </a:pPr>
            <a:r>
              <a:rPr lang="ru-RU" altLang="ru-RU" b="1" dirty="0" smtClean="0">
                <a:solidFill>
                  <a:srgbClr val="840660"/>
                </a:solidFill>
              </a:rPr>
              <a:t>     </a:t>
            </a:r>
            <a:r>
              <a:rPr lang="ru-RU" altLang="ru-RU" sz="2400" b="1" dirty="0" smtClean="0">
                <a:solidFill>
                  <a:schemeClr val="tx1"/>
                </a:solidFill>
              </a:rPr>
              <a:t>Экспертиза качества медицинской помощи </a:t>
            </a:r>
            <a:r>
              <a:rPr lang="ru-RU" altLang="ru-RU" sz="2400" dirty="0" smtClean="0">
                <a:solidFill>
                  <a:schemeClr val="tx1"/>
                </a:solidFill>
              </a:rPr>
              <a:t>– это выявление нарушений при оказании медицинской помощи, в том числе оценка своевременности ее оказания, правильности выбора методов профилактики, диагностики, лечения и реабилитации, степени достижения запланированного результата (Федеральный закон «Об основах охраны здоровья граждан в Российской </a:t>
            </a:r>
            <a:r>
              <a:rPr lang="ru-RU" altLang="ru-RU" sz="2800" dirty="0" smtClean="0">
                <a:solidFill>
                  <a:schemeClr val="tx1"/>
                </a:solidFill>
              </a:rPr>
              <a:t>Федерации» от 23.11.2011 № 323-ФЗ, ст.64). </a:t>
            </a:r>
            <a:endParaRPr lang="ru-RU" altLang="ru-RU" sz="2000" dirty="0" smtClean="0">
              <a:solidFill>
                <a:schemeClr val="tx1"/>
              </a:solidFill>
            </a:endParaRPr>
          </a:p>
          <a:p>
            <a:pPr algn="just" eaLnBrk="1" hangingPunct="1"/>
            <a:endParaRPr lang="ru-RU" altLang="ru-RU" dirty="0" smtClean="0"/>
          </a:p>
        </p:txBody>
      </p:sp>
      <p:cxnSp>
        <p:nvCxnSpPr>
          <p:cNvPr id="8" name="Прямая соединительная линия 7"/>
          <p:cNvCxnSpPr/>
          <p:nvPr/>
        </p:nvCxnSpPr>
        <p:spPr>
          <a:xfrm>
            <a:off x="889397" y="1960564"/>
            <a:ext cx="6586538" cy="333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07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95262" y="452438"/>
            <a:ext cx="7200900" cy="1046162"/>
          </a:xfrm>
        </p:spPr>
        <p:txBody>
          <a:bodyPr rtlCol="0">
            <a:noAutofit/>
          </a:bodyPr>
          <a:lstStyle/>
          <a:p>
            <a:pPr algn="ctr" eaLnBrk="1" fontAlgn="auto" hangingPunct="1">
              <a:spcAft>
                <a:spcPts val="0"/>
              </a:spcAft>
              <a:defRPr/>
            </a:pPr>
            <a:r>
              <a:rPr lang="ru-RU" altLang="ru-RU" sz="2400" b="1" dirty="0" smtClean="0"/>
              <a:t>Федеральный закон от 21.11.2011 №323-ФЗ </a:t>
            </a:r>
            <a:br>
              <a:rPr lang="ru-RU" altLang="ru-RU" sz="2400" b="1" dirty="0" smtClean="0"/>
            </a:br>
            <a:r>
              <a:rPr lang="ru-RU" altLang="ru-RU" sz="2400" b="1" dirty="0" smtClean="0"/>
              <a:t>«Об основах охраны здоровья граждан в РФ»</a:t>
            </a:r>
          </a:p>
        </p:txBody>
      </p:sp>
      <p:sp>
        <p:nvSpPr>
          <p:cNvPr id="6147" name="Объект 2"/>
          <p:cNvSpPr>
            <a:spLocks noGrp="1"/>
          </p:cNvSpPr>
          <p:nvPr>
            <p:ph idx="1"/>
          </p:nvPr>
        </p:nvSpPr>
        <p:spPr>
          <a:xfrm>
            <a:off x="531019" y="1565276"/>
            <a:ext cx="6677675" cy="4683125"/>
          </a:xfrm>
        </p:spPr>
        <p:txBody>
          <a:bodyPr>
            <a:normAutofit/>
          </a:bodyPr>
          <a:lstStyle/>
          <a:p>
            <a:pPr eaLnBrk="1" hangingPunct="1"/>
            <a:r>
              <a:rPr lang="ru-RU" altLang="ru-RU" dirty="0" smtClean="0"/>
              <a:t>Статья 58.</a:t>
            </a:r>
          </a:p>
          <a:p>
            <a:pPr eaLnBrk="1" hangingPunct="1">
              <a:buFont typeface="Century Gothic" panose="020B0502020202020204" pitchFamily="34" charset="0"/>
              <a:buAutoNum type="arabicPeriod" startAt="3"/>
            </a:pPr>
            <a:r>
              <a:rPr lang="ru-RU" altLang="ru-RU" sz="2400" b="1" dirty="0" smtClean="0"/>
              <a:t>Граждане имеют право на проведение независимой медицинской экспертизы в порядке и в случаях, которые установлены положением о независимой медицинской экспертизе, утверждаемым Правительством Российской Федерации.</a:t>
            </a:r>
          </a:p>
          <a:p>
            <a:pPr eaLnBrk="1" hangingPunct="1">
              <a:buFont typeface="Century Gothic" panose="020B0502020202020204" pitchFamily="34" charset="0"/>
              <a:buAutoNum type="arabicPeriod" startAt="3"/>
            </a:pPr>
            <a:endParaRPr lang="ru-RU" altLang="ru-RU" sz="2400" b="1" dirty="0"/>
          </a:p>
          <a:p>
            <a:pPr marL="0" indent="0" algn="ctr" eaLnBrk="1" hangingPunct="1">
              <a:buNone/>
            </a:pPr>
            <a:r>
              <a:rPr lang="ru-RU" altLang="ru-RU" sz="2800" b="1" dirty="0" smtClean="0">
                <a:solidFill>
                  <a:srgbClr val="FF0000"/>
                </a:solidFill>
              </a:rPr>
              <a:t>Вступила в силу с 1 января 2015 года</a:t>
            </a:r>
          </a:p>
          <a:p>
            <a:pPr eaLnBrk="1" hangingPunct="1">
              <a:buFont typeface="Wingdings 3" panose="05040102010807070707" pitchFamily="18" charset="2"/>
              <a:buAutoNum type="arabicPeriod" startAt="3"/>
            </a:pPr>
            <a:endParaRPr lang="ru-RU" altLang="ru-RU" sz="1400" dirty="0" smtClean="0"/>
          </a:p>
        </p:txBody>
      </p:sp>
      <p:cxnSp>
        <p:nvCxnSpPr>
          <p:cNvPr id="7" name="Прямая соединительная линия 6"/>
          <p:cNvCxnSpPr/>
          <p:nvPr/>
        </p:nvCxnSpPr>
        <p:spPr>
          <a:xfrm>
            <a:off x="484585" y="1498601"/>
            <a:ext cx="7770019" cy="666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154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КВАЛИФИЦИРУЮЩИЕ ПРИЗНАКИ</a:t>
            </a:r>
            <a:r>
              <a:rPr lang="ru-RU" sz="4400" dirty="0" smtClean="0"/>
              <a:t/>
            </a:r>
            <a:br>
              <a:rPr lang="ru-RU" sz="4400" dirty="0" smtClean="0"/>
            </a:br>
            <a:r>
              <a:rPr lang="ru-RU" sz="1300" b="1" dirty="0" smtClean="0"/>
              <a:t> Приказ </a:t>
            </a:r>
            <a:r>
              <a:rPr lang="ru-RU" sz="1300" b="1" dirty="0" err="1" smtClean="0"/>
              <a:t>Минздравсоцразвития</a:t>
            </a:r>
            <a:r>
              <a:rPr lang="ru-RU" sz="1300" b="1" dirty="0" smtClean="0"/>
              <a:t> РФ от 24.04.2008 N 194н (ред. от 18.01.2012) "Об утверждении Медицинских критериев определения степени тяжести вреда, причиненного здоровью человека</a:t>
            </a:r>
            <a:r>
              <a:rPr lang="ru-RU" sz="3200" b="1" dirty="0" smtClean="0"/>
              <a:t>"</a:t>
            </a:r>
            <a:endParaRPr lang="ru-RU" dirty="0"/>
          </a:p>
        </p:txBody>
      </p:sp>
      <p:sp>
        <p:nvSpPr>
          <p:cNvPr id="3" name="Содержимое 2"/>
          <p:cNvSpPr>
            <a:spLocks noGrp="1"/>
          </p:cNvSpPr>
          <p:nvPr>
            <p:ph sz="quarter" idx="1"/>
          </p:nvPr>
        </p:nvSpPr>
        <p:spPr/>
        <p:txBody>
          <a:bodyPr>
            <a:normAutofit fontScale="55000" lnSpcReduction="20000"/>
          </a:bodyPr>
          <a:lstStyle/>
          <a:p>
            <a:pPr lvl="0"/>
            <a:r>
              <a:rPr lang="ru-RU" dirty="0" smtClean="0"/>
              <a:t>25. Ухудшение состояния здоровья человека, обусловленное</a:t>
            </a:r>
            <a:r>
              <a:rPr lang="ru-RU" dirty="0" smtClean="0">
                <a:solidFill>
                  <a:srgbClr val="C00000"/>
                </a:solidFill>
              </a:rPr>
              <a:t> дефектом </a:t>
            </a:r>
            <a:r>
              <a:rPr lang="ru-RU" dirty="0" smtClean="0"/>
              <a:t>оказания медицинской помощи, рассматривается как причинение вреда здоровью</a:t>
            </a:r>
          </a:p>
          <a:p>
            <a:endParaRPr lang="ru-RU" dirty="0" smtClean="0"/>
          </a:p>
          <a:p>
            <a:r>
              <a:rPr lang="ru-RU" dirty="0" smtClean="0"/>
              <a:t>ЧТО СЧИТАТЬ ДЕФЕКТОМ ?</a:t>
            </a:r>
          </a:p>
          <a:p>
            <a:endParaRPr lang="ru-RU" dirty="0" smtClean="0"/>
          </a:p>
          <a:p>
            <a:endParaRPr lang="ru-RU" dirty="0" smtClean="0"/>
          </a:p>
          <a:p>
            <a:r>
              <a:rPr lang="ru-RU" b="1" u="sng" dirty="0" smtClean="0">
                <a:solidFill>
                  <a:srgbClr val="C00000"/>
                </a:solidFill>
              </a:rPr>
              <a:t>Дефекты оказания медицинской помощи </a:t>
            </a:r>
            <a:r>
              <a:rPr lang="ru-RU" dirty="0" smtClean="0"/>
              <a:t>— неудовлетворительный результат или недостаток в поставке услуг здравоохранения пациенту/потребителю, или нарушение соответ­ствия учрежденной системе менеджмента качества и другим процедурам (международный стандарт ИСО 9001:2000, система </a:t>
            </a:r>
            <a:r>
              <a:rPr lang="ru-RU" dirty="0" err="1" smtClean="0"/>
              <a:t>менеджемента</a:t>
            </a:r>
            <a:r>
              <a:rPr lang="ru-RU" dirty="0" smtClean="0"/>
              <a:t> качества в сфере медицинских услуг).</a:t>
            </a:r>
          </a:p>
          <a:p>
            <a:endParaRPr lang="ru-RU" dirty="0" smtClean="0"/>
          </a:p>
          <a:p>
            <a:r>
              <a:rPr lang="ru-RU" dirty="0" smtClean="0">
                <a:solidFill>
                  <a:srgbClr val="C00000"/>
                </a:solidFill>
              </a:rPr>
              <a:t>Критерии качества МП:</a:t>
            </a:r>
          </a:p>
          <a:p>
            <a:pPr>
              <a:buNone/>
            </a:pPr>
            <a:r>
              <a:rPr lang="ru-RU" b="1" dirty="0" smtClean="0">
                <a:solidFill>
                  <a:srgbClr val="C00000"/>
                </a:solidFill>
              </a:rPr>
              <a:t> </a:t>
            </a:r>
            <a:r>
              <a:rPr lang="ru-RU" b="1" dirty="0" smtClean="0"/>
              <a:t>Статья 64. Экспертиза качества медицинской помощи </a:t>
            </a:r>
          </a:p>
          <a:p>
            <a:pPr>
              <a:buNone/>
            </a:pPr>
            <a:r>
              <a:rPr lang="ru-RU" dirty="0" smtClean="0"/>
              <a:t>1. Экспертиза качества медицинской помощи проводится в целях выявления нарушений при оказании медицинской помощи, в том числе оценки </a:t>
            </a:r>
            <a:r>
              <a:rPr lang="ru-RU" b="1" u="sng" dirty="0" smtClean="0">
                <a:solidFill>
                  <a:srgbClr val="C00000"/>
                </a:solidFill>
              </a:rPr>
              <a:t>своевременности</a:t>
            </a:r>
            <a:r>
              <a:rPr lang="ru-RU" u="sng" dirty="0" smtClean="0"/>
              <a:t> ее оказания,</a:t>
            </a:r>
            <a:r>
              <a:rPr lang="ru-RU" u="sng" dirty="0" smtClean="0">
                <a:solidFill>
                  <a:srgbClr val="C00000"/>
                </a:solidFill>
              </a:rPr>
              <a:t> </a:t>
            </a:r>
            <a:r>
              <a:rPr lang="ru-RU" b="1" u="sng" dirty="0" smtClean="0">
                <a:solidFill>
                  <a:srgbClr val="C00000"/>
                </a:solidFill>
              </a:rPr>
              <a:t>правильности</a:t>
            </a:r>
            <a:r>
              <a:rPr lang="ru-RU" u="sng" dirty="0" smtClean="0">
                <a:solidFill>
                  <a:srgbClr val="C00000"/>
                </a:solidFill>
              </a:rPr>
              <a:t> </a:t>
            </a:r>
            <a:r>
              <a:rPr lang="ru-RU" u="sng" dirty="0" smtClean="0"/>
              <a:t>выбора методов профилактики, диагностики, лечения и реабилитации,</a:t>
            </a:r>
            <a:r>
              <a:rPr lang="ru-RU" b="1" u="sng" dirty="0" smtClean="0">
                <a:solidFill>
                  <a:srgbClr val="C00000"/>
                </a:solidFill>
              </a:rPr>
              <a:t> степени достижения запланированного результата.</a:t>
            </a:r>
          </a:p>
          <a:p>
            <a:r>
              <a:rPr lang="ru-RU" dirty="0" smtClean="0"/>
              <a:t>2. </a:t>
            </a:r>
            <a:r>
              <a:rPr lang="ru-RU" dirty="0" smtClean="0">
                <a:hlinkClick r:id="rId2"/>
              </a:rPr>
              <a:t>Критерии</a:t>
            </a:r>
            <a:r>
              <a:rPr lang="ru-RU" dirty="0" smtClean="0"/>
              <a:t> оценки качества медицинской помощи формируются по группам заболеваний или состояний на основе соответствующих </a:t>
            </a:r>
            <a:r>
              <a:rPr lang="ru-RU" dirty="0" smtClean="0">
                <a:hlinkClick r:id="rId3"/>
              </a:rPr>
              <a:t>порядков</a:t>
            </a:r>
            <a:r>
              <a:rPr lang="ru-RU" dirty="0" smtClean="0"/>
              <a:t> оказания медицинской помощи, стандартов медицинской помощи и клинических рекомендаций (протоколов лечения) по вопросам оказания медицинской помощи, разрабатываемых и утверждаемых в соответствии с </a:t>
            </a:r>
            <a:r>
              <a:rPr lang="ru-RU" dirty="0" smtClean="0">
                <a:hlinkClick r:id="rId4"/>
              </a:rPr>
              <a:t>частью 2 статьи 76</a:t>
            </a:r>
            <a:r>
              <a:rPr lang="ru-RU" dirty="0" smtClean="0"/>
              <a:t> настоящего Федерального закона.</a:t>
            </a:r>
          </a:p>
          <a:p>
            <a:endParaRPr lang="ru-RU" dirty="0"/>
          </a:p>
        </p:txBody>
      </p:sp>
      <p:sp>
        <p:nvSpPr>
          <p:cNvPr id="4" name="Стрелка вправо 3"/>
          <p:cNvSpPr/>
          <p:nvPr/>
        </p:nvSpPr>
        <p:spPr>
          <a:xfrm rot="5400000">
            <a:off x="-213240" y="3070706"/>
            <a:ext cx="1571637" cy="287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143000"/>
          </a:xfrm>
        </p:spPr>
        <p:txBody>
          <a:bodyPr>
            <a:noAutofit/>
          </a:bodyPr>
          <a:lstStyle/>
          <a:p>
            <a:r>
              <a:rPr lang="ru-RU" sz="1050" b="1" dirty="0" smtClean="0"/>
              <a:t/>
            </a:r>
            <a:br>
              <a:rPr lang="ru-RU" sz="1050" b="1" dirty="0" smtClean="0"/>
            </a:br>
            <a:r>
              <a:rPr lang="ru-RU" sz="1050" b="1" dirty="0" smtClean="0"/>
              <a:t/>
            </a:r>
            <a:br>
              <a:rPr lang="ru-RU" sz="1050" b="1" dirty="0" smtClean="0"/>
            </a:br>
            <a:r>
              <a:rPr lang="ru-RU" sz="1050" b="1" dirty="0" smtClean="0"/>
              <a:t>Серия 50</a:t>
            </a:r>
            <a:r>
              <a:rPr lang="ru-RU" sz="1050" b="1" i="1" dirty="0" smtClean="0"/>
              <a:t>						                                            № 0096</a:t>
            </a:r>
            <a:r>
              <a:rPr lang="ru-RU" sz="1050" dirty="0" smtClean="0"/>
              <a:t/>
            </a:r>
            <a:br>
              <a:rPr lang="ru-RU" sz="1050" dirty="0" smtClean="0"/>
            </a:br>
            <a:r>
              <a:rPr lang="ru-RU" sz="1050" b="1" i="1" dirty="0" smtClean="0"/>
              <a:t> </a:t>
            </a:r>
            <a:r>
              <a:rPr lang="ru-RU" sz="1050" dirty="0" smtClean="0"/>
              <a:t/>
            </a:r>
            <a:br>
              <a:rPr lang="ru-RU" sz="1050" dirty="0" smtClean="0"/>
            </a:br>
            <a:r>
              <a:rPr lang="ru-RU" sz="1050" b="1" dirty="0" smtClean="0"/>
              <a:t>НЕКОММЕРЧЕСКОЕ ПАРТНЕРСТВО</a:t>
            </a:r>
            <a:r>
              <a:rPr lang="ru-RU" sz="1050" dirty="0" smtClean="0"/>
              <a:t/>
            </a:r>
            <a:br>
              <a:rPr lang="ru-RU" sz="1050" dirty="0" smtClean="0"/>
            </a:br>
            <a:r>
              <a:rPr lang="ru-RU" sz="1050" b="1" dirty="0" smtClean="0"/>
              <a:t>«ВРАЧЕБНАЯ ПАЛАТА МОСКОВСКОЙ ОБЛАСТИ»</a:t>
            </a:r>
            <a:r>
              <a:rPr lang="ru-RU" sz="1050" dirty="0" smtClean="0"/>
              <a:t/>
            </a:r>
            <a:br>
              <a:rPr lang="ru-RU" sz="1050" dirty="0" smtClean="0"/>
            </a:br>
            <a:r>
              <a:rPr lang="ru-RU" sz="1050" b="1" dirty="0" smtClean="0"/>
              <a:t> </a:t>
            </a:r>
            <a:r>
              <a:rPr lang="ru-RU" sz="1100" dirty="0" smtClean="0"/>
              <a:t/>
            </a:r>
            <a:br>
              <a:rPr lang="ru-RU" sz="1100" dirty="0" smtClean="0"/>
            </a:br>
            <a:r>
              <a:rPr lang="ru-RU" sz="1100" b="1" dirty="0" smtClean="0"/>
              <a:t> </a:t>
            </a:r>
            <a:r>
              <a:rPr lang="ru-RU" sz="1100" dirty="0" smtClean="0"/>
              <a:t/>
            </a:r>
            <a:br>
              <a:rPr lang="ru-RU" sz="1100" dirty="0" smtClean="0"/>
            </a:br>
            <a:endParaRPr lang="ru-RU" sz="1100" dirty="0"/>
          </a:p>
        </p:txBody>
      </p:sp>
      <p:sp>
        <p:nvSpPr>
          <p:cNvPr id="3" name="Содержимое 2"/>
          <p:cNvSpPr>
            <a:spLocks noGrp="1"/>
          </p:cNvSpPr>
          <p:nvPr>
            <p:ph sz="quarter" idx="1"/>
          </p:nvPr>
        </p:nvSpPr>
        <p:spPr/>
        <p:txBody>
          <a:bodyPr>
            <a:normAutofit fontScale="62500" lnSpcReduction="20000"/>
          </a:bodyPr>
          <a:lstStyle/>
          <a:p>
            <a:r>
              <a:rPr lang="ru-RU" sz="2300" b="1" dirty="0" smtClean="0"/>
              <a:t>ЗАКЛЮЧЕНИЕ КОМИССИИ</a:t>
            </a:r>
            <a:endParaRPr lang="ru-RU" sz="2300" dirty="0" smtClean="0"/>
          </a:p>
          <a:p>
            <a:r>
              <a:rPr lang="ru-RU" sz="2300" b="1" dirty="0" smtClean="0"/>
              <a:t>ЦЕНТРА НЕЗАВИСИМОЙ ЭКСПЕРТИЗЫ </a:t>
            </a:r>
            <a:endParaRPr lang="ru-RU" sz="2300" dirty="0" smtClean="0"/>
          </a:p>
          <a:p>
            <a:r>
              <a:rPr lang="ru-RU" sz="2300" b="1" dirty="0" smtClean="0"/>
              <a:t>КАЧЕСТВА  МЕДИЦИНСКОЙ ПОМОЩИ </a:t>
            </a:r>
            <a:r>
              <a:rPr lang="ru-RU" sz="2300" dirty="0" smtClean="0"/>
              <a:t> </a:t>
            </a:r>
          </a:p>
          <a:p>
            <a:r>
              <a:rPr lang="ru-RU" sz="2300" dirty="0" smtClean="0"/>
              <a:t> </a:t>
            </a:r>
          </a:p>
          <a:p>
            <a:r>
              <a:rPr lang="ru-RU" sz="2300" dirty="0" smtClean="0"/>
              <a:t>«</a:t>
            </a:r>
            <a:r>
              <a:rPr lang="ru-RU" sz="2300" b="1" i="1" dirty="0" smtClean="0"/>
              <a:t>14» июня  2018 года                                                                                     г. Москва</a:t>
            </a:r>
            <a:endParaRPr lang="ru-RU" sz="2300" dirty="0" smtClean="0"/>
          </a:p>
          <a:p>
            <a:r>
              <a:rPr lang="ru-RU" sz="2300" dirty="0" smtClean="0"/>
              <a:t> </a:t>
            </a:r>
          </a:p>
          <a:p>
            <a:pPr algn="just"/>
            <a:r>
              <a:rPr lang="ru-RU" dirty="0" smtClean="0"/>
              <a:t> В адрес Президента Союза «Национальная медицинская палата» Рошаля Л.М.  обратился адвокат </a:t>
            </a:r>
            <a:r>
              <a:rPr lang="ru-RU" dirty="0" err="1" smtClean="0"/>
              <a:t>Письменская</a:t>
            </a:r>
            <a:r>
              <a:rPr lang="ru-RU" dirty="0" smtClean="0"/>
              <a:t> Ю.Н. с просьбой организовать проведение экспертизы качества медицинской помощи в Центре независимой экспертизы качества  НП «Врачебная палата Московской области» гр. Капитонову Е.П.   в ГБУЗ  АО « ОДКБ им. Н.Н. Селищевой».</a:t>
            </a:r>
          </a:p>
          <a:p>
            <a:pPr algn="just"/>
            <a:r>
              <a:rPr lang="ru-RU" dirty="0" smtClean="0"/>
              <a:t>Материалы для проведения независимой экспертизы качества медицинской помощи представлены адвокатом  </a:t>
            </a:r>
            <a:r>
              <a:rPr lang="ru-RU" dirty="0" err="1" smtClean="0"/>
              <a:t>Письменской</a:t>
            </a:r>
            <a:r>
              <a:rPr lang="ru-RU" dirty="0" smtClean="0"/>
              <a:t> Ю.Н. (адвокат Астраханской  областной коллегии адвокатов, осуществляющей деятельность в АК «Надежда», регистрационный номер № 30/1020)   в целях оказания квалифицированной юридической помощи  Макарову В.А., по уголовному делу №1-10/2018 по признакам преступления, предусмотренного ч. 2.ст.109 УК РФ.</a:t>
            </a:r>
          </a:p>
          <a:p>
            <a:pPr algn="just"/>
            <a:r>
              <a:rPr lang="ru-RU" dirty="0" smtClean="0"/>
              <a:t>.</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t>Комиссия Центра независимой экспертизы НП «Врачебная Палата Московской области» в составе:</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62500" lnSpcReduction="20000"/>
          </a:bodyPr>
          <a:lstStyle/>
          <a:p>
            <a:r>
              <a:rPr lang="ru-RU" b="1" u="sng" dirty="0" smtClean="0"/>
              <a:t>Председатель комиссии</a:t>
            </a:r>
            <a:r>
              <a:rPr lang="ru-RU" b="1" dirty="0" smtClean="0"/>
              <a:t>:</a:t>
            </a:r>
            <a:endParaRPr lang="ru-RU" dirty="0" smtClean="0"/>
          </a:p>
          <a:p>
            <a:r>
              <a:rPr lang="ru-RU" b="1" dirty="0" smtClean="0"/>
              <a:t> </a:t>
            </a:r>
            <a:endParaRPr lang="ru-RU" dirty="0" smtClean="0"/>
          </a:p>
          <a:p>
            <a:r>
              <a:rPr lang="ru-RU" b="1" dirty="0" smtClean="0"/>
              <a:t>Тихонова Елена Владимировна</a:t>
            </a:r>
            <a:r>
              <a:rPr lang="ru-RU" dirty="0" smtClean="0"/>
              <a:t> – руководитель Центра независимой экспертизы качества, доцент кафедры  организационно–правового обеспечения медицинской и фармацевтической деятельности  факультета усовершенствования врачей ГБУЗ МО МОНИКИ им. М.Ф. Владимирского,  врач высшей квалификационной категории, кандидат медицинских наук, 18-летний опыт работы в практическом здравоохранении. Имеет подготовку по специальностям: </a:t>
            </a:r>
            <a:r>
              <a:rPr lang="ru-RU" b="1" dirty="0" smtClean="0"/>
              <a:t>«Педиатрия», «Общественное здоровье и организация здравоохранения», в т.ч. «Экспертиза качества медицинской помощи, «Юриспруденция».</a:t>
            </a:r>
            <a:endParaRPr lang="ru-RU" dirty="0" smtClean="0"/>
          </a:p>
          <a:p>
            <a:r>
              <a:rPr lang="ru-RU" b="1" dirty="0" smtClean="0"/>
              <a:t> </a:t>
            </a:r>
            <a:endParaRPr lang="ru-RU" dirty="0" smtClean="0"/>
          </a:p>
          <a:p>
            <a:r>
              <a:rPr lang="ru-RU" b="1" u="sng" dirty="0" smtClean="0"/>
              <a:t>Члены комиссии:</a:t>
            </a:r>
            <a:endParaRPr lang="ru-RU" dirty="0" smtClean="0"/>
          </a:p>
          <a:p>
            <a:r>
              <a:rPr lang="ru-RU" b="1" dirty="0" smtClean="0"/>
              <a:t>Малютина Людмила Вячеславовна-</a:t>
            </a:r>
            <a:r>
              <a:rPr lang="ru-RU" dirty="0" smtClean="0"/>
              <a:t> доцент кафедры неонтологии  факультета усовершенствования врачей ГБУЗ МО МОНИКИ им. М.Ф. Владимирского, член Совета   Российского общества </a:t>
            </a:r>
            <a:r>
              <a:rPr lang="ru-RU" dirty="0" err="1" smtClean="0"/>
              <a:t>неонатологов</a:t>
            </a:r>
            <a:r>
              <a:rPr lang="ru-RU" dirty="0" smtClean="0"/>
              <a:t>,  врач высшей квалификационной категории, кандидат медицинских наук, 26-летний опыт работы в практическом здравоохранении. Имеет подготовку по специальностям: </a:t>
            </a:r>
            <a:r>
              <a:rPr lang="ru-RU" b="1" dirty="0" smtClean="0"/>
              <a:t>«Неонтология», «Анестезиология и реаниматология».</a:t>
            </a:r>
            <a:endParaRPr lang="ru-RU" dirty="0" smtClean="0"/>
          </a:p>
          <a:p>
            <a:r>
              <a:rPr lang="ru-RU" b="1"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1600200"/>
            <a:ext cx="7467600" cy="4873625"/>
          </a:xfrm>
        </p:spPr>
        <p:txBody>
          <a:bodyPr>
            <a:normAutofit fontScale="92500" lnSpcReduction="20000"/>
          </a:bodyPr>
          <a:lstStyle/>
          <a:p>
            <a:r>
              <a:rPr lang="ru-RU" dirty="0" smtClean="0"/>
              <a:t>Права и обязанности специалиста, предусмотренные ст. 58 УПК РФ мне разъяснены и понятны.</a:t>
            </a:r>
          </a:p>
          <a:p>
            <a:r>
              <a:rPr lang="ru-RU" dirty="0" smtClean="0"/>
              <a:t> </a:t>
            </a:r>
          </a:p>
          <a:p>
            <a:r>
              <a:rPr lang="ru-RU" b="1" dirty="0" smtClean="0"/>
              <a:t>Председатель комиссии:</a:t>
            </a:r>
            <a:endParaRPr lang="ru-RU" dirty="0" smtClean="0"/>
          </a:p>
          <a:p>
            <a:r>
              <a:rPr lang="ru-RU" dirty="0" smtClean="0"/>
              <a:t>Тихонова Елена Владимировна: ________________________</a:t>
            </a:r>
          </a:p>
          <a:p>
            <a:r>
              <a:rPr lang="ru-RU" b="1" dirty="0" smtClean="0"/>
              <a:t> </a:t>
            </a:r>
            <a:endParaRPr lang="ru-RU" dirty="0" smtClean="0"/>
          </a:p>
          <a:p>
            <a:r>
              <a:rPr lang="ru-RU" b="1" dirty="0" smtClean="0"/>
              <a:t>Члены комиссии:</a:t>
            </a:r>
            <a:endParaRPr lang="ru-RU" dirty="0" smtClean="0"/>
          </a:p>
          <a:p>
            <a:r>
              <a:rPr lang="ru-RU" dirty="0" err="1" smtClean="0"/>
              <a:t>Сметанин</a:t>
            </a:r>
            <a:r>
              <a:rPr lang="ru-RU" dirty="0" smtClean="0"/>
              <a:t> Александр Викторович: _______________________</a:t>
            </a:r>
          </a:p>
          <a:p>
            <a:r>
              <a:rPr lang="ru-RU" dirty="0" smtClean="0"/>
              <a:t> </a:t>
            </a:r>
          </a:p>
          <a:p>
            <a:r>
              <a:rPr lang="ru-RU" dirty="0" smtClean="0"/>
              <a:t>Малютина Людмила Вячеславовна _______________________</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4" name="Содержимое 3"/>
          <p:cNvSpPr>
            <a:spLocks noGrp="1"/>
          </p:cNvSpPr>
          <p:nvPr>
            <p:ph sz="quarter" idx="1"/>
          </p:nvPr>
        </p:nvSpPr>
        <p:spPr/>
        <p:txBody>
          <a:bodyPr>
            <a:normAutofit fontScale="70000" lnSpcReduction="20000"/>
          </a:bodyPr>
          <a:lstStyle/>
          <a:p>
            <a:r>
              <a:rPr lang="ru-RU" dirty="0" smtClean="0"/>
              <a:t> </a:t>
            </a:r>
          </a:p>
          <a:p>
            <a:r>
              <a:rPr lang="ru-RU" b="1" dirty="0" smtClean="0"/>
              <a:t>В качестве основного рецензента,</a:t>
            </a:r>
            <a:r>
              <a:rPr lang="ru-RU" dirty="0" smtClean="0"/>
              <a:t> специалиста обладающего специальными знаниями, по существу поставленных перед экспертизой вопросов привлечен эксперт из Единого Общероссийского реестра независимых экспертов Союза «Национальная медицинская палата» </a:t>
            </a:r>
            <a:r>
              <a:rPr lang="ru-RU" b="1" dirty="0" smtClean="0"/>
              <a:t>Кузнецова Наталья Федоровна</a:t>
            </a:r>
            <a:r>
              <a:rPr lang="ru-RU" dirty="0" smtClean="0"/>
              <a:t>, заведующая инфекционным отделением, врач-педиатр, врач-инфекционист  КГБУЗ «Красноярская детская клиническая больница №1»  ОБУЗ врач высшей квалификационной  категории, кандидат медицинских наук стаж работы 19 лет.</a:t>
            </a:r>
          </a:p>
          <a:p>
            <a:r>
              <a:rPr lang="ru-RU" b="1" dirty="0" smtClean="0"/>
              <a:t>В качестве консультанта, </a:t>
            </a:r>
            <a:r>
              <a:rPr lang="ru-RU" dirty="0" smtClean="0"/>
              <a:t>специалиста обладающего специальными знаниями,   по существу поставленных перед экспертизой вопросов привлечен эксперт из Единого Общероссийского реестра независимых экспертов Союза «Национальная медицинская палата» </a:t>
            </a:r>
            <a:r>
              <a:rPr lang="ru-RU" b="1" dirty="0" smtClean="0"/>
              <a:t>Брагина Татьяна Александровна</a:t>
            </a:r>
            <a:r>
              <a:rPr lang="ru-RU" dirty="0" smtClean="0"/>
              <a:t>, заведующая отделением анестезиологии и реанимации №1 ОБУЗ «Ивановская областная клиническая больница», врач высшей квалификационной  категории, кандидат медицинских наук.</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1000132"/>
          </a:xfrm>
        </p:spPr>
        <p:txBody>
          <a:bodyPr>
            <a:normAutofit fontScale="90000"/>
          </a:bodyPr>
          <a:lstStyle/>
          <a:p>
            <a:r>
              <a:rPr lang="ru-RU" sz="1300" b="1" dirty="0" smtClean="0"/>
              <a:t/>
            </a:r>
            <a:br>
              <a:rPr lang="ru-RU" sz="1300" b="1" dirty="0" smtClean="0"/>
            </a:br>
            <a:r>
              <a:rPr lang="ru-RU" sz="1300" b="1" dirty="0" smtClean="0"/>
              <a:t>На рассмотрение комиссии Центра независимой экспертизы НП «Врачебная Палата Московской области» представителем гр. </a:t>
            </a:r>
            <a:r>
              <a:rPr lang="ru-RU" sz="1300" b="1" dirty="0" smtClean="0">
                <a:solidFill>
                  <a:schemeClr val="bg1"/>
                </a:solidFill>
              </a:rPr>
              <a:t>Макарова В.А. адвокатом </a:t>
            </a:r>
            <a:r>
              <a:rPr lang="ru-RU" sz="1300" b="1" dirty="0" err="1" smtClean="0">
                <a:solidFill>
                  <a:schemeClr val="bg1"/>
                </a:solidFill>
              </a:rPr>
              <a:t>Письменской</a:t>
            </a:r>
            <a:r>
              <a:rPr lang="ru-RU" sz="1300" b="1" dirty="0" smtClean="0">
                <a:solidFill>
                  <a:schemeClr val="bg1"/>
                </a:solidFill>
              </a:rPr>
              <a:t> Ю.Н., </a:t>
            </a:r>
            <a:r>
              <a:rPr lang="ru-RU" sz="1300" b="1" dirty="0" smtClean="0"/>
              <a:t>представлены следующие  документы:</a:t>
            </a:r>
            <a:r>
              <a:rPr lang="ru-RU" sz="1300" dirty="0" smtClean="0"/>
              <a:t/>
            </a:r>
            <a:br>
              <a:rPr lang="ru-RU" sz="1300" dirty="0" smtClean="0"/>
            </a:br>
            <a:r>
              <a:rPr lang="ru-RU" sz="1800" b="1" dirty="0" smtClean="0"/>
              <a:t> </a:t>
            </a:r>
            <a:r>
              <a:rPr lang="ru-RU" dirty="0" smtClean="0"/>
              <a:t/>
            </a:r>
            <a:br>
              <a:rPr lang="ru-RU" dirty="0" smtClean="0"/>
            </a:br>
            <a:endParaRPr lang="ru-RU" dirty="0"/>
          </a:p>
        </p:txBody>
      </p:sp>
      <p:sp>
        <p:nvSpPr>
          <p:cNvPr id="3" name="Содержимое 2"/>
          <p:cNvSpPr>
            <a:spLocks noGrp="1"/>
          </p:cNvSpPr>
          <p:nvPr>
            <p:ph sz="quarter" idx="1"/>
          </p:nvPr>
        </p:nvSpPr>
        <p:spPr>
          <a:xfrm>
            <a:off x="457200" y="1428736"/>
            <a:ext cx="7467600" cy="5045216"/>
          </a:xfrm>
        </p:spPr>
        <p:txBody>
          <a:bodyPr>
            <a:normAutofit fontScale="55000" lnSpcReduction="20000"/>
          </a:bodyPr>
          <a:lstStyle/>
          <a:p>
            <a:pPr>
              <a:buNone/>
            </a:pPr>
            <a:r>
              <a:rPr lang="ru-RU" dirty="0" smtClean="0"/>
              <a:t> </a:t>
            </a:r>
          </a:p>
          <a:p>
            <a:pPr lvl="0"/>
            <a:r>
              <a:rPr lang="ru-RU" dirty="0" smtClean="0"/>
              <a:t>Копия «История развития ребенка (форма № 112/у) № В62098» ГБУЗ АО «Городская поликлиника №2» </a:t>
            </a:r>
            <a:r>
              <a:rPr lang="ru-RU" dirty="0" smtClean="0">
                <a:solidFill>
                  <a:schemeClr val="bg1"/>
                </a:solidFill>
              </a:rPr>
              <a:t>Капитонова Егора Павловича</a:t>
            </a:r>
            <a:r>
              <a:rPr lang="ru-RU" dirty="0" smtClean="0"/>
              <a:t>, 20.04.2015 года рождения.</a:t>
            </a:r>
          </a:p>
          <a:p>
            <a:pPr lvl="0"/>
            <a:r>
              <a:rPr lang="ru-RU" dirty="0" smtClean="0"/>
              <a:t>Копия «Выписного эпикриза» из «Истории развития новорожденного №10824»  </a:t>
            </a:r>
            <a:r>
              <a:rPr lang="ru-RU" dirty="0" smtClean="0">
                <a:solidFill>
                  <a:schemeClr val="bg1"/>
                </a:solidFill>
              </a:rPr>
              <a:t>Капитонова Егора Павловича</a:t>
            </a:r>
            <a:r>
              <a:rPr lang="ru-RU" dirty="0" smtClean="0"/>
              <a:t>, 20.04.2015 года рождения.</a:t>
            </a:r>
          </a:p>
          <a:p>
            <a:pPr lvl="0"/>
            <a:r>
              <a:rPr lang="ru-RU" dirty="0" smtClean="0"/>
              <a:t>Копия «Медицинская карта стационарного больного (Ф№003/у-80) № 60910» ГБУЗ АО «Окружной детская клинической больницы» </a:t>
            </a:r>
            <a:r>
              <a:rPr lang="ru-RU" dirty="0" smtClean="0">
                <a:solidFill>
                  <a:schemeClr val="bg1"/>
                </a:solidFill>
              </a:rPr>
              <a:t>Капитонова Егора Павловича</a:t>
            </a:r>
            <a:r>
              <a:rPr lang="ru-RU" dirty="0" smtClean="0"/>
              <a:t>, 20.04.2015 года рождения в период с 29.04.2015 г. по 25.05.2015 г.</a:t>
            </a:r>
          </a:p>
          <a:p>
            <a:pPr lvl="0"/>
            <a:r>
              <a:rPr lang="ru-RU" dirty="0" smtClean="0"/>
              <a:t>Копия «Медицинская карта стационарного больного (Ф№003/у-80) № 7558» ГБУЗ АО «Окружной детская клинической больницы» </a:t>
            </a:r>
            <a:r>
              <a:rPr lang="ru-RU" dirty="0" smtClean="0">
                <a:solidFill>
                  <a:schemeClr val="bg1"/>
                </a:solidFill>
              </a:rPr>
              <a:t>Капитонова Егора Павловича, 2</a:t>
            </a:r>
            <a:r>
              <a:rPr lang="ru-RU" dirty="0" smtClean="0"/>
              <a:t>0.04.2015 года рождения в период с 26.06.2015 г., 05 час. 45 мин. по 26.06.2015 г., 10 час. 25 мин. </a:t>
            </a:r>
          </a:p>
          <a:p>
            <a:pPr lvl="0"/>
            <a:r>
              <a:rPr lang="ru-RU" dirty="0" smtClean="0"/>
              <a:t>Копия медицинской карты амбулаторного больного (Ф. №025/у) А 32059 ГБУЗ АЛ «Областной </a:t>
            </a:r>
            <a:r>
              <a:rPr lang="ru-RU" dirty="0" err="1" smtClean="0"/>
              <a:t>кожно</a:t>
            </a:r>
            <a:r>
              <a:rPr lang="ru-RU" dirty="0" smtClean="0"/>
              <a:t> - венерологический диспансер» </a:t>
            </a:r>
            <a:r>
              <a:rPr lang="ru-RU" dirty="0" smtClean="0">
                <a:solidFill>
                  <a:schemeClr val="bg1"/>
                </a:solidFill>
              </a:rPr>
              <a:t>Капитонова Егора Павловича</a:t>
            </a:r>
            <a:r>
              <a:rPr lang="ru-RU" dirty="0" smtClean="0"/>
              <a:t>, 20.04.2015 года рождения</a:t>
            </a:r>
          </a:p>
          <a:p>
            <a:pPr lvl="0"/>
            <a:r>
              <a:rPr lang="ru-RU" dirty="0" smtClean="0"/>
              <a:t>Копии обзорных </a:t>
            </a:r>
            <a:r>
              <a:rPr lang="en-US" dirty="0" smtClean="0"/>
              <a:t>R</a:t>
            </a:r>
            <a:r>
              <a:rPr lang="ru-RU" dirty="0" smtClean="0"/>
              <a:t>-графий органов грудной и брюшной полостей от 26.06.2016 г.  </a:t>
            </a:r>
          </a:p>
          <a:p>
            <a:pPr lvl="0"/>
            <a:r>
              <a:rPr lang="ru-RU" dirty="0" smtClean="0"/>
              <a:t>Копии материалов уголовного дела № 6026080.</a:t>
            </a:r>
          </a:p>
          <a:p>
            <a:pPr lvl="0"/>
            <a:r>
              <a:rPr lang="ru-RU" dirty="0" smtClean="0"/>
              <a:t>Копия заключения комплексной судебно-медицинской экспертизы №1983 от 27.06.2015</a:t>
            </a:r>
          </a:p>
          <a:p>
            <a:pPr lvl="0"/>
            <a:r>
              <a:rPr lang="ru-RU" dirty="0" smtClean="0"/>
              <a:t>Копия заключения комплексной судебно-медицинской экспертизы №89-ОКиКЭ  от 10.02.2015</a:t>
            </a:r>
          </a:p>
          <a:p>
            <a:pPr lvl="0"/>
            <a:r>
              <a:rPr lang="ru-RU" dirty="0" smtClean="0"/>
              <a:t>Копия «Заключение эксперта № 82/17 (повторная комиссионная судебно-медицинская экспертиза по материалам уголовного дела №6026080)».</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t>При проведении независимой экспертизы качества медицинской помощи использованы следующие источники:</a:t>
            </a:r>
            <a:r>
              <a:rPr lang="ru-RU" dirty="0" smtClean="0"/>
              <a:t/>
            </a:r>
            <a:br>
              <a:rPr lang="ru-RU" dirty="0" smtClean="0"/>
            </a:br>
            <a:endParaRPr lang="ru-RU" dirty="0"/>
          </a:p>
        </p:txBody>
      </p:sp>
      <p:sp>
        <p:nvSpPr>
          <p:cNvPr id="3" name="Содержимое 2"/>
          <p:cNvSpPr>
            <a:spLocks noGrp="1"/>
          </p:cNvSpPr>
          <p:nvPr>
            <p:ph sz="quarter" idx="1"/>
          </p:nvPr>
        </p:nvSpPr>
        <p:spPr>
          <a:xfrm>
            <a:off x="457200" y="1214422"/>
            <a:ext cx="7467600" cy="5259530"/>
          </a:xfrm>
        </p:spPr>
        <p:txBody>
          <a:bodyPr>
            <a:normAutofit fontScale="40000" lnSpcReduction="20000"/>
          </a:bodyPr>
          <a:lstStyle/>
          <a:p>
            <a:pPr lvl="0"/>
            <a:r>
              <a:rPr lang="ru-RU" dirty="0" smtClean="0"/>
              <a:t>Приказ Министерства здравоохранения Российской Федерации от 10.05.2017 № 203н «Об утверждении критериев оценки качества медицинской помощи».</a:t>
            </a:r>
          </a:p>
          <a:p>
            <a:pPr lvl="0"/>
            <a:r>
              <a:rPr lang="ru-RU" dirty="0" smtClean="0"/>
              <a:t>Приказ Министерства здравоохранения и социального развития РФ от 24 апреля 2008г. N 194н «Об утверждении Медицинских критериев определения степени тяжести вреда, причиненного здоровью человека». </a:t>
            </a:r>
          </a:p>
          <a:p>
            <a:pPr lvl="0"/>
            <a:r>
              <a:rPr lang="ru-RU" dirty="0" err="1" smtClean="0"/>
              <a:t>Старченко</a:t>
            </a:r>
            <a:r>
              <a:rPr lang="ru-RU" dirty="0" smtClean="0"/>
              <a:t> А.А., Тарасова О.В., </a:t>
            </a:r>
            <a:r>
              <a:rPr lang="ru-RU" dirty="0" err="1" smtClean="0"/>
              <a:t>Салдуева</a:t>
            </a:r>
            <a:r>
              <a:rPr lang="ru-RU" dirty="0" smtClean="0"/>
              <a:t> О.В., </a:t>
            </a:r>
            <a:r>
              <a:rPr lang="ru-RU" dirty="0" err="1" smtClean="0"/>
              <a:t>Гуженко</a:t>
            </a:r>
            <a:r>
              <a:rPr lang="ru-RU" dirty="0" smtClean="0"/>
              <a:t> М.Д. «Карта дефектов медицинской помощи: пособие для врачей и врачей-экспертов по дефектам медицинской помощи». М. 2015г. </a:t>
            </a:r>
          </a:p>
          <a:p>
            <a:pPr lvl="0"/>
            <a:r>
              <a:rPr lang="ru-RU" dirty="0" smtClean="0"/>
              <a:t>М.А.Пальцев, Г.Г. </a:t>
            </a:r>
            <a:r>
              <a:rPr lang="ru-RU" dirty="0" err="1" smtClean="0"/>
              <a:t>Автандилов</a:t>
            </a:r>
            <a:r>
              <a:rPr lang="ru-RU" dirty="0" smtClean="0"/>
              <a:t>, С.Л.Воробьев, О.В. </a:t>
            </a:r>
            <a:r>
              <a:rPr lang="ru-RU" dirty="0" err="1" smtClean="0"/>
              <a:t>Зайратьянц</a:t>
            </a:r>
            <a:r>
              <a:rPr lang="ru-RU" dirty="0" smtClean="0"/>
              <a:t>, Л.В. </a:t>
            </a:r>
            <a:r>
              <a:rPr lang="ru-RU" dirty="0" err="1" smtClean="0"/>
              <a:t>Кактурский</a:t>
            </a:r>
            <a:r>
              <a:rPr lang="ru-RU" dirty="0" smtClean="0"/>
              <a:t>, В.Л.Коваленко, Г.Б.Ковальский, О.Д. </a:t>
            </a:r>
            <a:r>
              <a:rPr lang="ru-RU" dirty="0" err="1" smtClean="0"/>
              <a:t>Мишнев</a:t>
            </a:r>
            <a:r>
              <a:rPr lang="ru-RU" dirty="0" smtClean="0"/>
              <a:t>, Е.Л.Никонов, Н.И. </a:t>
            </a:r>
            <a:r>
              <a:rPr lang="ru-RU" dirty="0" err="1" smtClean="0"/>
              <a:t>Полянко</a:t>
            </a:r>
            <a:r>
              <a:rPr lang="ru-RU" dirty="0" smtClean="0"/>
              <a:t>, М.Г.Рыбакова. Правила формулировки диагноза. Часть 2. Ятрогении (патология диагностики и лечения). </a:t>
            </a:r>
            <a:r>
              <a:rPr lang="ru-RU" dirty="0" err="1" smtClean="0"/>
              <a:t>Росздравнадзор</a:t>
            </a:r>
            <a:r>
              <a:rPr lang="ru-RU" dirty="0" smtClean="0"/>
              <a:t>, ММА им. И.М.Сеченова, МГМСУ, НИИ морфологии человека РАМН, М.: 2006.</a:t>
            </a:r>
          </a:p>
          <a:p>
            <a:pPr lvl="0"/>
            <a:r>
              <a:rPr lang="ru-RU" dirty="0" smtClean="0"/>
              <a:t>Порядок проведения судебно-медицинской экспертизы и установления причинно-следственных связей по факту неоказания или ненадлежащего оказания медицинской помощи: Методические рекомендации / Андрей Валентинович Ковалев. — М.: ФГБУ «РЦСМЭ», 2017. — 2-e изд., </a:t>
            </a:r>
            <a:r>
              <a:rPr lang="ru-RU" dirty="0" err="1" smtClean="0"/>
              <a:t>перераб</a:t>
            </a:r>
            <a:r>
              <a:rPr lang="ru-RU" dirty="0" smtClean="0"/>
              <a:t>. и </a:t>
            </a:r>
            <a:r>
              <a:rPr lang="ru-RU" dirty="0" err="1" smtClean="0"/>
              <a:t>дополн</a:t>
            </a:r>
            <a:r>
              <a:rPr lang="ru-RU" dirty="0" smtClean="0"/>
              <a:t>. — 29 с.</a:t>
            </a:r>
          </a:p>
          <a:p>
            <a:pPr lvl="0"/>
            <a:r>
              <a:rPr lang="ru-RU" dirty="0" smtClean="0"/>
              <a:t>Клинические рекомендации «Ихтиоз у детей», утвержденные в 2016 году Союзом педиатров России и согласованные научным советом Министерства Здравоохранения Российской Федерации.</a:t>
            </a:r>
          </a:p>
          <a:p>
            <a:pPr lvl="0"/>
            <a:r>
              <a:rPr lang="ru-RU" dirty="0" smtClean="0"/>
              <a:t> «Федеральные клинические рекомендации (протоколы) по ведению пациентов с врожденной дисфункцией коры надпочечников в детском возрасте» ФГБУ «Эндокринологического научного центра» Минздрава РФ, г. Москва.</a:t>
            </a:r>
          </a:p>
          <a:p>
            <a:pPr lvl="0"/>
            <a:r>
              <a:rPr lang="ru-RU" dirty="0" smtClean="0"/>
              <a:t>Приказ Министерства здравоохранения и социального развития РФ от 16 апреля 2012 г. N 366н «Об утверждении Порядка оказания педиатрической помощи».</a:t>
            </a:r>
          </a:p>
          <a:p>
            <a:pPr lvl="0"/>
            <a:r>
              <a:rPr lang="ru-RU" dirty="0" smtClean="0"/>
              <a:t>Приказ Министерства здравоохранения РФ от 15 ноября 2012 г. N 917н «Об утверждении Порядка оказания медицинской помощи больным с врожденными и (или) наследственными заболеваниями».</a:t>
            </a:r>
          </a:p>
          <a:p>
            <a:pPr lvl="0"/>
            <a:r>
              <a:rPr lang="ru-RU" dirty="0" smtClean="0"/>
              <a:t>«Стандарт первичной медико-санитарной помощи при врожденном ихтиозе № 1614н от 28 декабря 2012 г.» МЗ РФ. </a:t>
            </a:r>
          </a:p>
          <a:p>
            <a:pPr lvl="0"/>
            <a:r>
              <a:rPr lang="ru-RU" dirty="0" smtClean="0"/>
              <a:t>Клиническая </a:t>
            </a:r>
            <a:r>
              <a:rPr lang="ru-RU" dirty="0" err="1" smtClean="0"/>
              <a:t>дерматовенерология</a:t>
            </a:r>
            <a:r>
              <a:rPr lang="ru-RU" dirty="0" smtClean="0"/>
              <a:t>: в 2т. / под. ред. Ю.К.Скрипкина, Ю.С.Бутова. - М.: </a:t>
            </a:r>
            <a:r>
              <a:rPr lang="ru-RU" dirty="0" err="1" smtClean="0"/>
              <a:t>ГЭОТАР-Медиа</a:t>
            </a:r>
            <a:r>
              <a:rPr lang="ru-RU" dirty="0" smtClean="0"/>
              <a:t>, 2009. – Т. II. – 928с.</a:t>
            </a:r>
          </a:p>
          <a:p>
            <a:pPr lvl="0"/>
            <a:r>
              <a:rPr lang="ru-RU" dirty="0" err="1" smtClean="0"/>
              <a:t>Кубанова</a:t>
            </a:r>
            <a:r>
              <a:rPr lang="ru-RU" dirty="0" smtClean="0"/>
              <a:t> А.А., Акимов В.Г. Дифференциальная диагностика и лечение кожных болезней: Атлас-справочник. – М.: ООО «Медицинское информационное агентство», 2009. – 304 с.</a:t>
            </a:r>
          </a:p>
          <a:p>
            <a:pPr lvl="0"/>
            <a:r>
              <a:rPr lang="ru-RU" dirty="0" smtClean="0"/>
              <a:t>Европейское руководство по лечению дерматологических заболеваний/ Под ред. </a:t>
            </a:r>
            <a:r>
              <a:rPr lang="ru-RU" dirty="0" err="1" smtClean="0"/>
              <a:t>А.Д.Кацамбаса</a:t>
            </a:r>
            <a:r>
              <a:rPr lang="ru-RU" dirty="0" smtClean="0"/>
              <a:t>, Т.М. </a:t>
            </a:r>
            <a:r>
              <a:rPr lang="ru-RU" dirty="0" err="1" smtClean="0"/>
              <a:t>Лотти</a:t>
            </a:r>
            <a:r>
              <a:rPr lang="ru-RU" dirty="0" smtClean="0"/>
              <a:t>. – М.: </a:t>
            </a:r>
            <a:r>
              <a:rPr lang="ru-RU" dirty="0" err="1" smtClean="0"/>
              <a:t>МЕДпресс-информ</a:t>
            </a:r>
            <a:r>
              <a:rPr lang="ru-RU" dirty="0" smtClean="0"/>
              <a:t>, 2008. – 736с.</a:t>
            </a:r>
          </a:p>
          <a:p>
            <a:r>
              <a:rPr lang="ru-RU" dirty="0" err="1" smtClean="0"/>
              <a:t>Хегер</a:t>
            </a:r>
            <a:r>
              <a:rPr lang="ru-RU" dirty="0" smtClean="0"/>
              <a:t> Петер Г. Детская дерматология / Под ред. </a:t>
            </a:r>
            <a:r>
              <a:rPr lang="ru-RU" dirty="0" err="1" smtClean="0"/>
              <a:t>Кубановой</a:t>
            </a:r>
            <a:r>
              <a:rPr lang="ru-RU" dirty="0" smtClean="0"/>
              <a:t> А.А., Львова А.Н. </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Обстоятельства дела:</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47500" lnSpcReduction="20000"/>
          </a:bodyPr>
          <a:lstStyle/>
          <a:p>
            <a:r>
              <a:rPr lang="ru-RU" dirty="0" smtClean="0"/>
              <a:t>Из  материалов уголовного дела № 6026080.</a:t>
            </a:r>
          </a:p>
          <a:p>
            <a:r>
              <a:rPr lang="ru-RU" dirty="0" smtClean="0"/>
              <a:t>26.06.2015 года в 05.45   ребенок </a:t>
            </a:r>
            <a:r>
              <a:rPr lang="ru-RU" dirty="0" smtClean="0">
                <a:solidFill>
                  <a:schemeClr val="bg1"/>
                </a:solidFill>
              </a:rPr>
              <a:t>Капитонов Е.П</a:t>
            </a:r>
            <a:r>
              <a:rPr lang="ru-RU" dirty="0" smtClean="0"/>
              <a:t>.  20.04.2015 года рождения доставлен в  ГБУЗ АО «ОДКБ им. </a:t>
            </a:r>
            <a:r>
              <a:rPr lang="ru-RU" dirty="0" err="1" smtClean="0"/>
              <a:t>Силищевой</a:t>
            </a:r>
            <a:r>
              <a:rPr lang="ru-RU" dirty="0" smtClean="0"/>
              <a:t>»  по экстренным показаниям  бригадой скорой помощи с диагнозом: Аспирационный синдром, сопутствующий  </a:t>
            </a:r>
            <a:r>
              <a:rPr lang="ru-RU" dirty="0" err="1" smtClean="0"/>
              <a:t>гипоксически-ишемическая</a:t>
            </a:r>
            <a:r>
              <a:rPr lang="ru-RU" dirty="0" smtClean="0"/>
              <a:t>  энцефалопатия, синдромом угнетения.</a:t>
            </a:r>
          </a:p>
          <a:p>
            <a:r>
              <a:rPr lang="ru-RU" dirty="0" smtClean="0"/>
              <a:t>05 часов 30 минут 26.06.2015 ребенок </a:t>
            </a:r>
            <a:r>
              <a:rPr lang="ru-RU" dirty="0" smtClean="0">
                <a:solidFill>
                  <a:schemeClr val="bg1"/>
                </a:solidFill>
              </a:rPr>
              <a:t>Капитонов Е.П. </a:t>
            </a:r>
            <a:r>
              <a:rPr lang="ru-RU" dirty="0" smtClean="0"/>
              <a:t>осмотрен врачом  педиатром, которым установлен диагноз: аспирационный синдром, сопутствующий  </a:t>
            </a:r>
            <a:r>
              <a:rPr lang="ru-RU" dirty="0" err="1" smtClean="0"/>
              <a:t>гипоксически-ишемическая</a:t>
            </a:r>
            <a:r>
              <a:rPr lang="ru-RU" dirty="0" smtClean="0"/>
              <a:t>  энцефалопатия, синдромом угнетения, ранний восстановительный период, врожденный простой ихтиоз, малая аномалия развития сердца, открытое овальное окно, гипертрофия тяжелой степени,  после чего ребенок был госпитализирован в отделение анестезиологии реанимации интенсивной терапии ГБУЗ АО «ОДКБ им. </a:t>
            </a:r>
            <a:r>
              <a:rPr lang="ru-RU" dirty="0" err="1" smtClean="0"/>
              <a:t>Силищевой</a:t>
            </a:r>
            <a:r>
              <a:rPr lang="ru-RU" dirty="0" smtClean="0"/>
              <a:t>».</a:t>
            </a:r>
          </a:p>
          <a:p>
            <a:r>
              <a:rPr lang="ru-RU" dirty="0" smtClean="0"/>
              <a:t>В 06 часов 40 минут и 08 часов 15 минут 26.06.2015г. у </a:t>
            </a:r>
            <a:r>
              <a:rPr lang="ru-RU" dirty="0" smtClean="0">
                <a:solidFill>
                  <a:schemeClr val="bg1"/>
                </a:solidFill>
              </a:rPr>
              <a:t>Капитонова Е.П</a:t>
            </a:r>
            <a:r>
              <a:rPr lang="ru-RU" dirty="0" smtClean="0"/>
              <a:t>. зафиксирована аспирация рвотными массами, остановка дыхания, цианоз кожных покровов. В результате проведенных медицинских мероприятий сотрудниками вышеуказанного отделения проведена пункция и катетеризация подключичной вены справа. </a:t>
            </a:r>
          </a:p>
          <a:p>
            <a:r>
              <a:rPr lang="ru-RU" dirty="0" smtClean="0"/>
              <a:t>В 08 часов  45 минут 26.06.2015 у </a:t>
            </a:r>
            <a:r>
              <a:rPr lang="ru-RU" dirty="0" smtClean="0">
                <a:solidFill>
                  <a:schemeClr val="bg1"/>
                </a:solidFill>
              </a:rPr>
              <a:t>Капитонова Е.П</a:t>
            </a:r>
            <a:r>
              <a:rPr lang="ru-RU" dirty="0" smtClean="0"/>
              <a:t>. зафиксирована остановка сердца и в 10 часов 25 минут констатирована его биологическая смерть.</a:t>
            </a:r>
          </a:p>
          <a:p>
            <a:r>
              <a:rPr lang="ru-RU" dirty="0" smtClean="0"/>
              <a:t>Следственным отделом по Ленинскому району г. Астрахани следственного управления Следственного комитета Российской Федерации по Астраханской области 25.10.2016 года возбуждено уголовное дело №1-10/2018 по признакам преступления, предусмотренного ч. 2.ст.109 УК РФ.</a:t>
            </a:r>
          </a:p>
          <a:p>
            <a:r>
              <a:rPr lang="ru-RU" dirty="0" smtClean="0"/>
              <a:t>В соответствии с ч. 2 ст. 15 УК РФ преступление, предусмотренное ч.2 ст.109 УК, является преступлением небольшой тяжести. Согласно ч.1 ст78 УК РФ лицо освобождается от уголовной ответственности, если со дня совершения преступления небольшой тяжести истекло два года. Учитывая, что сроки давности данного преступления истекли, уголовное преследование в отношении </a:t>
            </a:r>
            <a:r>
              <a:rPr lang="ru-RU" dirty="0" err="1" smtClean="0"/>
              <a:t>Таспеновой</a:t>
            </a:r>
            <a:r>
              <a:rPr lang="ru-RU" dirty="0" smtClean="0"/>
              <a:t> Г.К., Аллахвердиева Н.Р., Белоусовой А.В. прекращено. Уголовное преследование Макарова В.А. осуществляется в общем порядке, поскольку он возражает против прекращения уголовного преследования в связи с истечением сроков давности (не реабилитирующие обстоятельства).</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Исследовательская часть</a:t>
            </a:r>
            <a:r>
              <a:rPr lang="ru-RU" i="1" dirty="0" smtClean="0"/>
              <a:t/>
            </a:r>
            <a:br>
              <a:rPr lang="ru-RU" i="1" dirty="0" smtClean="0"/>
            </a:br>
            <a:r>
              <a:rPr lang="ru-RU" dirty="0" smtClean="0"/>
              <a:t> </a:t>
            </a:r>
            <a:r>
              <a:rPr lang="ru-RU" i="1" dirty="0" smtClean="0"/>
              <a:t/>
            </a:r>
            <a:br>
              <a:rPr lang="ru-RU" i="1" dirty="0" smtClean="0"/>
            </a:b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Из «Истории развития новорожденного №10824»  Капитонова Егора Павловича, 20.04.2015 года рождения. «Выписной эпикриз из истории развития новорожденного №10824»… Ребенок Капитонов Е.П. Дата и время родов 20.04.2015 года. Особенности течения родов: 2 преждевременные роды в 35 недель беременности. Хроническая внутриутробная гипоксия плода. ПИОПВ. ХПН. Лекарственная аллергия. </a:t>
            </a:r>
            <a:r>
              <a:rPr lang="ru-RU" dirty="0" err="1" smtClean="0"/>
              <a:t>Rh</a:t>
            </a:r>
            <a:r>
              <a:rPr lang="ru-RU" dirty="0" smtClean="0"/>
              <a:t> (-) ОКС. Наркоз. Оценка по шкале </a:t>
            </a:r>
            <a:r>
              <a:rPr lang="ru-RU" dirty="0" err="1" smtClean="0"/>
              <a:t>Апгар</a:t>
            </a:r>
            <a:r>
              <a:rPr lang="ru-RU" dirty="0" smtClean="0"/>
              <a:t> 7/8 балов… Особенности периода новорожденности. С рождения состояние   тяжелое... При поступлении  в отделение обращала на себя внимание выраженная гиперемия ладоней, стоп, лица, участки десквамации эпидермиса по всему туловищу.23.042015 и 24.04.2015г. у ребенка наблюдался геморрагический синдром виде желудочного кровотечения, отмечались обильные срыгивания содержимым желудка с примесью свежей крови. Двигательная активность снижена. Рефлексы новорожденного вызываются, но угасают… Диагноз при переводе: «Врожденная </a:t>
            </a:r>
            <a:r>
              <a:rPr lang="ru-RU" dirty="0" err="1" smtClean="0"/>
              <a:t>ихтиозоформная</a:t>
            </a:r>
            <a:r>
              <a:rPr lang="ru-RU" dirty="0" smtClean="0"/>
              <a:t> эритродермия </a:t>
            </a:r>
            <a:r>
              <a:rPr lang="ru-RU" dirty="0" err="1" smtClean="0"/>
              <a:t>Брока</a:t>
            </a:r>
            <a:r>
              <a:rPr lang="ru-RU" dirty="0" smtClean="0"/>
              <a:t>. Сопутствующий: </a:t>
            </a:r>
            <a:r>
              <a:rPr lang="ru-RU" dirty="0" err="1" smtClean="0"/>
              <a:t>Гипоксически-ишемическое</a:t>
            </a:r>
            <a:r>
              <a:rPr lang="ru-RU" dirty="0" smtClean="0"/>
              <a:t> поражение ЦНС, синдром угнетения. Геморрагический синдром в анамнезе. Недоношенность 35 недель. Риск ВУИ».</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857232"/>
            <a:ext cx="7929586" cy="5616593"/>
          </a:xfrm>
        </p:spPr>
        <p:txBody>
          <a:bodyPr>
            <a:normAutofit fontScale="92500" lnSpcReduction="20000"/>
          </a:bodyPr>
          <a:lstStyle/>
          <a:p>
            <a:r>
              <a:rPr lang="ru-RU" b="1" i="1" dirty="0" smtClean="0"/>
              <a:t>на вопрос адвоката №5</a:t>
            </a:r>
            <a:endParaRPr lang="ru-RU" dirty="0" smtClean="0"/>
          </a:p>
          <a:p>
            <a:pPr>
              <a:buNone/>
            </a:pPr>
            <a:r>
              <a:rPr lang="ru-RU" b="1" i="1" dirty="0" smtClean="0"/>
              <a:t> </a:t>
            </a:r>
            <a:endParaRPr lang="ru-RU" dirty="0" smtClean="0"/>
          </a:p>
          <a:p>
            <a:pPr lvl="0"/>
            <a:r>
              <a:rPr lang="ru-RU" i="1" dirty="0" smtClean="0"/>
              <a:t>имелись ли показания для катетеризации центральной вены, какие были риски её проведения, отказа от проведения и возможных осложнений; </a:t>
            </a:r>
            <a:endParaRPr lang="ru-RU" dirty="0" smtClean="0"/>
          </a:p>
          <a:p>
            <a:r>
              <a:rPr lang="ru-RU" b="1" i="1" dirty="0" smtClean="0"/>
              <a:t> </a:t>
            </a:r>
            <a:endParaRPr lang="ru-RU" dirty="0" smtClean="0"/>
          </a:p>
          <a:p>
            <a:r>
              <a:rPr lang="ru-RU" dirty="0" smtClean="0"/>
              <a:t>На основании анализа представленной медицинской документации ребенок  Капитонов Егор Павлович 26.06.2016 года госпитализированный в отделение реанимации и интенсивной терапии №2 ОДКБ им. Н.Н. </a:t>
            </a:r>
            <a:r>
              <a:rPr lang="ru-RU" dirty="0" err="1" smtClean="0"/>
              <a:t>Силищевой</a:t>
            </a:r>
            <a:r>
              <a:rPr lang="ru-RU" dirty="0" smtClean="0"/>
              <a:t> г. Астрахани  имел абсолютные показания к катетеризации центральной вены с учетом крайне тяжелого состояния – декомпенсации со стороны дыхательной и </a:t>
            </a:r>
            <a:r>
              <a:rPr lang="ru-RU" dirty="0" err="1" smtClean="0"/>
              <a:t>сердечно-сосудистой</a:t>
            </a:r>
            <a:r>
              <a:rPr lang="ru-RU" dirty="0" smtClean="0"/>
              <a:t> систем, необходимости проведения комплекса реанимационных мероприятий при отсутствии возможности доступа к периферическому сосудистому руслу, </a:t>
            </a:r>
            <a:r>
              <a:rPr lang="ru-RU" b="1" i="1" dirty="0" smtClean="0"/>
              <a:t>а риск отказа от данной манипуляции превышал риск возможных осложнений и смертельного исхода</a:t>
            </a:r>
            <a:r>
              <a:rPr lang="ru-RU" dirty="0" smtClean="0"/>
              <a:t>.</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606" y="66675"/>
            <a:ext cx="35052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266700" y="188913"/>
            <a:ext cx="424457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altLang="ru-RU" sz="2400" b="1">
                <a:solidFill>
                  <a:srgbClr val="FF0000"/>
                </a:solidFill>
              </a:rPr>
              <a:t>Февраль 2015 г. </a:t>
            </a:r>
          </a:p>
          <a:p>
            <a:pPr algn="ctr"/>
            <a:r>
              <a:rPr lang="ru-RU" altLang="ru-RU" sz="2400" b="1"/>
              <a:t>первый проект </a:t>
            </a:r>
          </a:p>
          <a:p>
            <a:pPr algn="ctr"/>
            <a:r>
              <a:rPr lang="ru-RU" altLang="ru-RU" sz="2400" b="1"/>
              <a:t>постановления Правительства РФ </a:t>
            </a:r>
          </a:p>
          <a:p>
            <a:pPr algn="ctr"/>
            <a:r>
              <a:rPr lang="ru-RU" altLang="ru-RU" sz="2400" b="1"/>
              <a:t>об утверждении положения </a:t>
            </a:r>
          </a:p>
          <a:p>
            <a:pPr algn="ctr"/>
            <a:r>
              <a:rPr lang="ru-RU" altLang="ru-RU" sz="2400" b="1"/>
              <a:t>о независимой медицинской экспертизе</a:t>
            </a:r>
          </a:p>
        </p:txBody>
      </p:sp>
      <p:sp>
        <p:nvSpPr>
          <p:cNvPr id="4" name="TextBox 3"/>
          <p:cNvSpPr txBox="1"/>
          <p:nvPr/>
        </p:nvSpPr>
        <p:spPr>
          <a:xfrm>
            <a:off x="404813" y="3233738"/>
            <a:ext cx="4013597" cy="3139321"/>
          </a:xfrm>
          <a:prstGeom prst="rect">
            <a:avLst/>
          </a:prstGeom>
          <a:noFill/>
        </p:spPr>
        <p:txBody>
          <a:bodyPr>
            <a:spAutoFit/>
          </a:bodyPr>
          <a:lstStyle/>
          <a:p>
            <a:pPr algn="ctr">
              <a:defRPr/>
            </a:pPr>
            <a:r>
              <a:rPr lang="ru-RU" b="1" u="sng" dirty="0"/>
              <a:t>Основные недостатки</a:t>
            </a:r>
            <a:r>
              <a:rPr lang="ru-RU" b="1" dirty="0"/>
              <a:t>:</a:t>
            </a:r>
          </a:p>
          <a:p>
            <a:pPr algn="ctr">
              <a:defRPr/>
            </a:pPr>
            <a:endParaRPr lang="ru-RU" b="1" dirty="0"/>
          </a:p>
          <a:p>
            <a:pPr marL="285750" indent="-285750">
              <a:buFont typeface="Wingdings" panose="05000000000000000000" pitchFamily="2" charset="2"/>
              <a:buChar char="ü"/>
              <a:defRPr/>
            </a:pPr>
            <a:r>
              <a:rPr lang="ru-RU" dirty="0"/>
              <a:t>Не содержит определения независимой медицинской экспертизы</a:t>
            </a:r>
          </a:p>
          <a:p>
            <a:pPr marL="285750" indent="-285750">
              <a:buFont typeface="Wingdings" panose="05000000000000000000" pitchFamily="2" charset="2"/>
              <a:buChar char="ü"/>
              <a:defRPr/>
            </a:pPr>
            <a:r>
              <a:rPr lang="ru-RU" dirty="0"/>
              <a:t>Нет ясности по вопросу критериев независимости</a:t>
            </a:r>
          </a:p>
          <a:p>
            <a:pPr marL="285750" indent="-285750">
              <a:buFont typeface="Wingdings" panose="05000000000000000000" pitchFamily="2" charset="2"/>
              <a:buChar char="ü"/>
              <a:defRPr/>
            </a:pPr>
            <a:r>
              <a:rPr lang="ru-RU" dirty="0"/>
              <a:t>Не установлены требования к экспертной организации</a:t>
            </a:r>
          </a:p>
          <a:p>
            <a:pPr marL="285750" indent="-285750">
              <a:buFont typeface="Wingdings" panose="05000000000000000000" pitchFamily="2" charset="2"/>
              <a:buChar char="ü"/>
              <a:defRPr/>
            </a:pPr>
            <a:r>
              <a:rPr lang="ru-RU" dirty="0"/>
              <a:t>Не сформулированы требования к  экспертам</a:t>
            </a:r>
          </a:p>
        </p:txBody>
      </p:sp>
    </p:spTree>
    <p:extLst>
      <p:ext uri="{BB962C8B-B14F-4D97-AF65-F5344CB8AC3E}">
        <p14:creationId xmlns:p14="http://schemas.microsoft.com/office/powerpoint/2010/main" val="1063723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ЗАКЛЮЧЕНИЕ: </a:t>
            </a:r>
            <a:r>
              <a:rPr lang="ru-RU" dirty="0" smtClean="0"/>
              <a:t/>
            </a:r>
            <a:br>
              <a:rPr lang="ru-RU" dirty="0" smtClean="0"/>
            </a:br>
            <a:endParaRPr lang="ru-RU" dirty="0"/>
          </a:p>
        </p:txBody>
      </p:sp>
      <p:sp>
        <p:nvSpPr>
          <p:cNvPr id="5" name="Содержимое 4"/>
          <p:cNvSpPr>
            <a:spLocks noGrp="1"/>
          </p:cNvSpPr>
          <p:nvPr>
            <p:ph sz="quarter" idx="1"/>
          </p:nvPr>
        </p:nvSpPr>
        <p:spPr/>
        <p:txBody>
          <a:bodyPr/>
          <a:lstStyle/>
          <a:p>
            <a:r>
              <a:rPr lang="ru-RU" dirty="0" smtClean="0"/>
              <a:t> </a:t>
            </a:r>
          </a:p>
          <a:p>
            <a:r>
              <a:rPr lang="ru-RU" dirty="0" smtClean="0"/>
              <a:t>При проведении экспертного исследования </a:t>
            </a:r>
            <a:r>
              <a:rPr lang="ru-RU" b="1" dirty="0" smtClean="0"/>
              <a:t>комиссия ЦНМЭ НП «ВПМО  придерживалась позиций  методологии изложенной в  </a:t>
            </a:r>
            <a:r>
              <a:rPr lang="ru-RU" dirty="0" smtClean="0"/>
              <a:t>методических рекомендациях  под ред. А.В. Ковалева «Порядок проведения судебно-медицинской экспертизы и установления причинно-следственных связей по факту неоказания или ненадлежащего оказания медицинской помощи». </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329510" cy="1654164"/>
          </a:xfrm>
        </p:spPr>
        <p:txBody>
          <a:bodyPr>
            <a:normAutofit fontScale="90000"/>
          </a:bodyPr>
          <a:lstStyle/>
          <a:p>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По результатам проведенного экспертного исследования, отвечая на вопросы, поставленные адвокатом  перед экспертизой, комиссия Центра независимой экспертизы НП «ВПМО» пришла к следующим выводам:</a:t>
            </a:r>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sz="quarter" idx="1"/>
          </p:nvPr>
        </p:nvSpPr>
        <p:spPr>
          <a:xfrm>
            <a:off x="457200" y="1928802"/>
            <a:ext cx="7467600" cy="4545150"/>
          </a:xfrm>
        </p:spPr>
        <p:txBody>
          <a:bodyPr>
            <a:normAutofit fontScale="62500" lnSpcReduction="20000"/>
          </a:bodyPr>
          <a:lstStyle/>
          <a:p>
            <a:r>
              <a:rPr lang="ru-RU" dirty="0" smtClean="0"/>
              <a:t>Медицинская  помощь пациенту   проводимая при рождении, на амбулаторном и стационарных этапах лечения была оказана в полном объеме, в  соответствии с Порядком, стандартами оказания медицинской помощи и клиническими рекомендациями. На всех этапах медицинская  помощь организована в соответствии содействующими порядками, с маршрутизацией пациента в профильные отделения,  сопровождением  тяжелого пациента консультациями необходимых врачей-специалистов. Проводимая терапия соответствовала  тяжести заболевания и его клиническим проявлениям. Прогрессирующее ухудшение состояния пациента, несмотря на проводимую терапию было  связано с патогенетическими  особенностями внутриутробного развития плода, врожденного иммунодефицита и тяжелого течения врожденного, генетического заболевания – ихтиоз. Кроме того, согласно  Приказа Министерства здравоохранения и социального развития РФ от 24 апреля 2008 г. N 194н "Об утверждении Медицинских критериев определения степени тяжести вреда, причиненного здоровью человека" п.24. «Ухудшение состояния здоровья человека, вызванное характером и </a:t>
            </a:r>
            <a:r>
              <a:rPr lang="ru-RU" b="1" dirty="0" smtClean="0"/>
              <a:t>тяжестью </a:t>
            </a:r>
            <a:r>
              <a:rPr lang="ru-RU" dirty="0" smtClean="0"/>
              <a:t>травмы, отравления, </a:t>
            </a:r>
            <a:r>
              <a:rPr lang="ru-RU" b="1" dirty="0" smtClean="0"/>
              <a:t>заболевания,</a:t>
            </a:r>
            <a:r>
              <a:rPr lang="ru-RU" dirty="0" smtClean="0"/>
              <a:t> </a:t>
            </a:r>
            <a:r>
              <a:rPr lang="ru-RU" b="1" dirty="0" smtClean="0"/>
              <a:t>поздними сроками начала лечения, его возрастом, сопутствующей патологией</a:t>
            </a:r>
            <a:r>
              <a:rPr lang="ru-RU" dirty="0" smtClean="0"/>
              <a:t> и др. причинами, </a:t>
            </a:r>
            <a:r>
              <a:rPr lang="ru-RU" b="1" dirty="0" smtClean="0"/>
              <a:t>не рассматривается как причинение вреда здоровью.</a:t>
            </a:r>
            <a:endParaRPr lang="ru-RU" dirty="0" smtClean="0"/>
          </a:p>
          <a:p>
            <a:r>
              <a:rPr lang="ru-RU" dirty="0" smtClean="0"/>
              <a:t> </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1600200"/>
            <a:ext cx="7467600" cy="4873625"/>
          </a:xfrm>
        </p:spPr>
        <p:txBody>
          <a:bodyPr/>
          <a:lstStyle/>
          <a:p>
            <a:r>
              <a:rPr lang="ru-RU" b="1" dirty="0" smtClean="0"/>
              <a:t>причинно-следственная связь между неблагоприятным исходом клинического случая пациента    Капитонова Егора Павловича и действиями (бездействием) врача Макарова В.А.  отсутствуют.</a:t>
            </a:r>
            <a:endParaRPr lang="ru-RU" dirty="0" smtClean="0"/>
          </a:p>
          <a:p>
            <a:r>
              <a:rPr lang="ru-RU" dirty="0" smtClean="0"/>
              <a:t>Необходимо проведение повторной судебно-медицинской экспертизы с привлечением врачей–специалистов </a:t>
            </a:r>
            <a:r>
              <a:rPr lang="ru-RU" dirty="0" err="1" smtClean="0"/>
              <a:t>неонатологов</a:t>
            </a:r>
            <a:r>
              <a:rPr lang="ru-RU" dirty="0" smtClean="0"/>
              <a:t>, дерматологов, организаторов здравоохранения. </a:t>
            </a:r>
          </a:p>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5" y="100350"/>
            <a:ext cx="7404956" cy="1280890"/>
          </a:xfrm>
        </p:spPr>
        <p:style>
          <a:lnRef idx="2">
            <a:schemeClr val="accent1"/>
          </a:lnRef>
          <a:fillRef idx="1">
            <a:schemeClr val="lt1"/>
          </a:fillRef>
          <a:effectRef idx="0">
            <a:schemeClr val="accent1"/>
          </a:effectRef>
          <a:fontRef idx="minor">
            <a:schemeClr val="dk1"/>
          </a:fontRef>
        </p:style>
        <p:txBody>
          <a:bodyPr>
            <a:normAutofit/>
          </a:bodyPr>
          <a:lstStyle/>
          <a:p>
            <a:r>
              <a:rPr lang="ru-RU" dirty="0" smtClean="0">
                <a:solidFill>
                  <a:schemeClr val="accent1">
                    <a:lumMod val="75000"/>
                  </a:schemeClr>
                </a:solidFill>
              </a:rPr>
              <a:t>ЭКСПЕРТИЗА КАК ДОКАЗАТЕЛЬСТВО В МЕДИЦИНСКИХ СПОРАХ</a:t>
            </a:r>
            <a:endParaRPr lang="ru-RU" dirty="0">
              <a:solidFill>
                <a:schemeClr val="accent1">
                  <a:lumMod val="75000"/>
                </a:schemeClr>
              </a:solidFill>
            </a:endParaRPr>
          </a:p>
        </p:txBody>
      </p:sp>
      <p:sp>
        <p:nvSpPr>
          <p:cNvPr id="3" name="Содержимое 2"/>
          <p:cNvSpPr>
            <a:spLocks noGrp="1"/>
          </p:cNvSpPr>
          <p:nvPr>
            <p:ph idx="1"/>
          </p:nvPr>
        </p:nvSpPr>
        <p:spPr>
          <a:xfrm>
            <a:off x="214282" y="1506682"/>
            <a:ext cx="8414177" cy="4922714"/>
          </a:xfrm>
        </p:spPr>
        <p:style>
          <a:lnRef idx="2">
            <a:schemeClr val="accent1"/>
          </a:lnRef>
          <a:fillRef idx="1">
            <a:schemeClr val="lt1"/>
          </a:fillRef>
          <a:effectRef idx="0">
            <a:schemeClr val="accent1"/>
          </a:effectRef>
          <a:fontRef idx="minor">
            <a:schemeClr val="dk1"/>
          </a:fontRef>
        </p:style>
        <p:txBody>
          <a:bodyPr/>
          <a:lstStyle/>
          <a:p>
            <a:r>
              <a:rPr lang="ru-RU" dirty="0" smtClean="0">
                <a:solidFill>
                  <a:schemeClr val="accent3">
                    <a:lumMod val="50000"/>
                  </a:schemeClr>
                </a:solidFill>
              </a:rPr>
              <a:t>ЭЛЕМЕНТЫ КОНФЛИКТА (СПОРА)</a:t>
            </a:r>
          </a:p>
        </p:txBody>
      </p:sp>
      <p:graphicFrame>
        <p:nvGraphicFramePr>
          <p:cNvPr id="4" name="Схема 3"/>
          <p:cNvGraphicFramePr/>
          <p:nvPr/>
        </p:nvGraphicFramePr>
        <p:xfrm>
          <a:off x="1678760" y="2357430"/>
          <a:ext cx="6608015"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186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0331" y="274638"/>
            <a:ext cx="5822197" cy="1082660"/>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solidFill>
                  <a:srgbClr val="C00000"/>
                </a:solidFill>
              </a:rPr>
              <a:t>Как это выглядит </a:t>
            </a:r>
            <a:br>
              <a:rPr lang="ru-RU" dirty="0" smtClean="0">
                <a:solidFill>
                  <a:srgbClr val="C00000"/>
                </a:solidFill>
              </a:rPr>
            </a:br>
            <a:r>
              <a:rPr lang="ru-RU" dirty="0" smtClean="0">
                <a:solidFill>
                  <a:srgbClr val="C00000"/>
                </a:solidFill>
              </a:rPr>
              <a:t>в нашей практике </a:t>
            </a:r>
            <a:endParaRPr lang="ru-RU" dirty="0">
              <a:solidFill>
                <a:srgbClr val="C00000"/>
              </a:solidFill>
            </a:endParaRPr>
          </a:p>
        </p:txBody>
      </p:sp>
      <p:graphicFrame>
        <p:nvGraphicFramePr>
          <p:cNvPr id="5" name="Содержимое 4"/>
          <p:cNvGraphicFramePr>
            <a:graphicFrameLocks noGrp="1"/>
          </p:cNvGraphicFramePr>
          <p:nvPr>
            <p:ph idx="1"/>
          </p:nvPr>
        </p:nvGraphicFramePr>
        <p:xfrm>
          <a:off x="1071538" y="1714488"/>
          <a:ext cx="6407967" cy="3900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Картинки по запросу картинки человечки для презентации"/>
          <p:cNvPicPr>
            <a:picLocks noChangeAspect="1" noChangeArrowheads="1"/>
          </p:cNvPicPr>
          <p:nvPr/>
        </p:nvPicPr>
        <p:blipFill>
          <a:blip r:embed="rId7"/>
          <a:srcRect/>
          <a:stretch>
            <a:fillRect/>
          </a:stretch>
        </p:blipFill>
        <p:spPr bwMode="auto">
          <a:xfrm>
            <a:off x="142844" y="285728"/>
            <a:ext cx="1610255" cy="1428736"/>
          </a:xfrm>
          <a:prstGeom prst="rect">
            <a:avLst/>
          </a:prstGeom>
          <a:noFill/>
        </p:spPr>
      </p:pic>
      <p:sp>
        <p:nvSpPr>
          <p:cNvPr id="7" name="Скругленный прямоугольник 6"/>
          <p:cNvSpPr/>
          <p:nvPr/>
        </p:nvSpPr>
        <p:spPr>
          <a:xfrm>
            <a:off x="1785918" y="5715016"/>
            <a:ext cx="5929354" cy="842962"/>
          </a:xfrm>
          <a:prstGeom prst="roundRect">
            <a:avLst>
              <a:gd name="adj" fmla="val 202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4000" dirty="0">
                <a:solidFill>
                  <a:srgbClr val="C00000"/>
                </a:solidFill>
              </a:rPr>
              <a:t>Уголовный процесс </a:t>
            </a:r>
          </a:p>
        </p:txBody>
      </p:sp>
      <p:pic>
        <p:nvPicPr>
          <p:cNvPr id="1028" name="Picture 4" descr="Картинки по запросу картинки человечки для презентации"/>
          <p:cNvPicPr>
            <a:picLocks noChangeAspect="1" noChangeArrowheads="1"/>
          </p:cNvPicPr>
          <p:nvPr/>
        </p:nvPicPr>
        <p:blipFill>
          <a:blip r:embed="rId8"/>
          <a:srcRect/>
          <a:stretch>
            <a:fillRect/>
          </a:stretch>
        </p:blipFill>
        <p:spPr bwMode="auto">
          <a:xfrm>
            <a:off x="857224" y="5715016"/>
            <a:ext cx="589364" cy="785819"/>
          </a:xfrm>
          <a:prstGeom prst="rect">
            <a:avLst/>
          </a:prstGeom>
          <a:noFill/>
        </p:spPr>
      </p:pic>
    </p:spTree>
    <p:extLst>
      <p:ext uri="{BB962C8B-B14F-4D97-AF65-F5344CB8AC3E}">
        <p14:creationId xmlns:p14="http://schemas.microsoft.com/office/powerpoint/2010/main" val="3526877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solidFill>
                  <a:srgbClr val="002060"/>
                </a:solidFill>
              </a:rPr>
              <a:t>Основные выводы по экспертизам в судебных процессах</a:t>
            </a:r>
            <a:endParaRPr lang="ru-RU" dirty="0">
              <a:solidFill>
                <a:srgbClr val="002060"/>
              </a:solidFill>
            </a:endParaRPr>
          </a:p>
        </p:txBody>
      </p:sp>
      <p:sp>
        <p:nvSpPr>
          <p:cNvPr id="3" name="Содержимое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solidFill>
                  <a:srgbClr val="002060"/>
                </a:solidFill>
              </a:rPr>
              <a:t>Инертность медучреждений и врачей по линии выстраивания защиты</a:t>
            </a:r>
          </a:p>
          <a:p>
            <a:r>
              <a:rPr lang="ru-RU" dirty="0" smtClean="0">
                <a:solidFill>
                  <a:srgbClr val="002060"/>
                </a:solidFill>
              </a:rPr>
              <a:t>Отсутствие аргументации со стороны мед учреждений </a:t>
            </a:r>
          </a:p>
          <a:p>
            <a:r>
              <a:rPr lang="ru-RU" dirty="0" smtClean="0">
                <a:solidFill>
                  <a:srgbClr val="002060"/>
                </a:solidFill>
              </a:rPr>
              <a:t>Отсутствие риск –ориентированного подхода. Игнорирование приказа 502н и утвержденных порядков оказания медицинской помощи</a:t>
            </a:r>
          </a:p>
          <a:p>
            <a:r>
              <a:rPr lang="ru-RU" dirty="0" smtClean="0">
                <a:solidFill>
                  <a:srgbClr val="002060"/>
                </a:solidFill>
              </a:rPr>
              <a:t>Оформление медицинской документации </a:t>
            </a:r>
            <a:endParaRPr lang="ru-RU" dirty="0">
              <a:solidFill>
                <a:srgbClr val="002060"/>
              </a:solidFill>
            </a:endParaRPr>
          </a:p>
        </p:txBody>
      </p:sp>
    </p:spTree>
    <p:extLst>
      <p:ext uri="{BB962C8B-B14F-4D97-AF65-F5344CB8AC3E}">
        <p14:creationId xmlns:p14="http://schemas.microsoft.com/office/powerpoint/2010/main" val="3063149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68977" y="1465117"/>
            <a:ext cx="7459482" cy="4873337"/>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buNone/>
            </a:pPr>
            <a:r>
              <a:rPr lang="ru-RU" b="1" dirty="0" smtClean="0"/>
              <a:t>Статья 4. Основные термины, используемые в настоящем Федеральном законе</a:t>
            </a:r>
          </a:p>
          <a:p>
            <a:r>
              <a:rPr lang="ru-RU" b="1" dirty="0" smtClean="0">
                <a:solidFill>
                  <a:srgbClr val="C00000"/>
                </a:solidFill>
              </a:rPr>
              <a:t>1) обращение гражданина </a:t>
            </a:r>
            <a:r>
              <a:rPr lang="ru-RU" b="1" dirty="0" smtClean="0"/>
              <a:t>(далее - обращение) - направленные в государственный орган, орган местного самоуправления или должностному лицу в письменной форме или в форме электронного документа предложение, заявление или жалоба, а также устное обращение гражданина в государственный орган, орган местного самоуправления;</a:t>
            </a:r>
          </a:p>
          <a:p>
            <a:r>
              <a:rPr lang="ru-RU" b="1" dirty="0" smtClean="0">
                <a:solidFill>
                  <a:srgbClr val="C00000"/>
                </a:solidFill>
              </a:rPr>
              <a:t>2) предложение</a:t>
            </a:r>
            <a:r>
              <a:rPr lang="ru-RU" b="1" dirty="0" smtClean="0"/>
              <a:t> - рекомендация гражданина по совершенствованию законов и иных нормативных правовых актов, деятельности государственных органов и органов местного самоуправления, развитию общественных отношений, улучшению социально-экономической и иных сфер деятельности государства и общества;</a:t>
            </a:r>
          </a:p>
          <a:p>
            <a:r>
              <a:rPr lang="ru-RU" b="1" dirty="0" smtClean="0">
                <a:solidFill>
                  <a:srgbClr val="C00000"/>
                </a:solidFill>
              </a:rPr>
              <a:t>3) заявление</a:t>
            </a:r>
            <a:r>
              <a:rPr lang="ru-RU" b="1" dirty="0" smtClean="0"/>
              <a:t> - просьба гражданина о содействии в реализации его конституционных прав и свобод или конституционных прав и свобод других лиц, либо сообщение о нарушении законов и иных нормативных правовых актов, недостатках в работе государственных органов, органов местного самоуправления и должностных лиц, либо критика деятельности указанных органов и должностных лиц;</a:t>
            </a:r>
          </a:p>
          <a:p>
            <a:r>
              <a:rPr lang="ru-RU" b="1" dirty="0" smtClean="0">
                <a:solidFill>
                  <a:srgbClr val="C00000"/>
                </a:solidFill>
              </a:rPr>
              <a:t>4) жалоба</a:t>
            </a:r>
            <a:r>
              <a:rPr lang="ru-RU" b="1" dirty="0" smtClean="0"/>
              <a:t> - просьба гражданина о восстановлении или защите его нарушенных прав, свобод или законных интересов либо прав, свобод или законных интересов других лиц;</a:t>
            </a:r>
          </a:p>
          <a:p>
            <a:r>
              <a:rPr lang="ru-RU" b="1" dirty="0" smtClean="0"/>
              <a:t>5) должностное лицо - </a:t>
            </a:r>
            <a:r>
              <a:rPr lang="ru-RU" b="1" dirty="0" err="1" smtClean="0"/>
              <a:t>лицо</a:t>
            </a:r>
            <a:r>
              <a:rPr lang="ru-RU" b="1" dirty="0" smtClean="0"/>
              <a:t>, постоянно, временно или по специальному полномочию осуществляющее функции представителя власти либо выполняющее организационно-распорядительные, административно-хозяйственные функции в государственном органе или органе местного самоуправления.</a:t>
            </a:r>
          </a:p>
          <a:p>
            <a:pPr>
              <a:buNone/>
            </a:pPr>
            <a:r>
              <a:rPr lang="ru-RU" b="1" dirty="0" smtClean="0"/>
              <a:t/>
            </a:r>
            <a:br>
              <a:rPr lang="ru-RU" b="1" dirty="0" smtClean="0"/>
            </a:br>
            <a:endParaRPr lang="ru-RU" dirty="0"/>
          </a:p>
        </p:txBody>
      </p:sp>
      <p:sp>
        <p:nvSpPr>
          <p:cNvPr id="4" name="Заголовок 3"/>
          <p:cNvSpPr>
            <a:spLocks noGrp="1"/>
          </p:cNvSpPr>
          <p:nvPr>
            <p:ph type="title"/>
          </p:nvPr>
        </p:nvSpPr>
        <p:spPr/>
        <p:txBody>
          <a:bodyPr>
            <a:normAutofit/>
          </a:bodyPr>
          <a:lstStyle/>
          <a:p>
            <a:r>
              <a:rPr lang="ru-RU" sz="1600" b="1" dirty="0" smtClean="0">
                <a:solidFill>
                  <a:schemeClr val="accent1">
                    <a:lumMod val="75000"/>
                  </a:schemeClr>
                </a:solidFill>
              </a:rPr>
              <a:t>Федеральный закон от 2 мая 2006 г. N 59-ФЗ</a:t>
            </a:r>
            <a:br>
              <a:rPr lang="ru-RU" sz="1600" b="1" dirty="0" smtClean="0">
                <a:solidFill>
                  <a:schemeClr val="accent1">
                    <a:lumMod val="75000"/>
                  </a:schemeClr>
                </a:solidFill>
              </a:rPr>
            </a:br>
            <a:r>
              <a:rPr lang="ru-RU" sz="1600" b="1" dirty="0" smtClean="0">
                <a:solidFill>
                  <a:schemeClr val="accent1">
                    <a:lumMod val="75000"/>
                  </a:schemeClr>
                </a:solidFill>
              </a:rPr>
              <a:t>"О порядке рассмотрения обращений граждан Российской Федерации</a:t>
            </a:r>
            <a:endParaRPr lang="ru-RU" sz="1600" b="1" dirty="0">
              <a:solidFill>
                <a:schemeClr val="accent1">
                  <a:lumMod val="75000"/>
                </a:schemeClr>
              </a:solidFill>
            </a:endParaRPr>
          </a:p>
        </p:txBody>
      </p:sp>
    </p:spTree>
    <p:extLst>
      <p:ext uri="{BB962C8B-B14F-4D97-AF65-F5344CB8AC3E}">
        <p14:creationId xmlns:p14="http://schemas.microsoft.com/office/powerpoint/2010/main" val="3124203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solidFill>
                  <a:srgbClr val="C00000"/>
                </a:solidFill>
              </a:rPr>
              <a:t>Как это выглядит в нашей практике</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714348" y="1571612"/>
          <a:ext cx="5607883" cy="46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6340090" y="1428736"/>
            <a:ext cx="2018124" cy="47863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400" dirty="0">
                <a:solidFill>
                  <a:schemeClr val="tx1"/>
                </a:solidFill>
              </a:rPr>
              <a:t>ФЗ №59 от 02.05.2006</a:t>
            </a:r>
          </a:p>
          <a:p>
            <a:r>
              <a:rPr lang="ru-RU" sz="1400" dirty="0">
                <a:solidFill>
                  <a:schemeClr val="tx1"/>
                </a:solidFill>
              </a:rPr>
              <a:t>Ст.10 –</a:t>
            </a:r>
            <a:r>
              <a:rPr lang="ru-RU" sz="1400" b="1" dirty="0">
                <a:solidFill>
                  <a:schemeClr val="tx1"/>
                </a:solidFill>
              </a:rPr>
              <a:t>1) обеспечивает объективное, всестороннее и своевременное рассмотрение обращения, в случае необходимости - с участием гражданина, направившего обращение;</a:t>
            </a:r>
          </a:p>
          <a:p>
            <a:r>
              <a:rPr lang="ru-RU" sz="1400" b="1" dirty="0">
                <a:solidFill>
                  <a:schemeClr val="tx1"/>
                </a:solidFill>
              </a:rPr>
              <a:t>30 дней</a:t>
            </a:r>
          </a:p>
          <a:p>
            <a:r>
              <a:rPr lang="ru-RU" sz="1400" b="1" dirty="0">
                <a:solidFill>
                  <a:schemeClr val="tx1"/>
                </a:solidFill>
              </a:rPr>
              <a:t/>
            </a:r>
            <a:br>
              <a:rPr lang="ru-RU" sz="1400" b="1" dirty="0">
                <a:solidFill>
                  <a:schemeClr val="tx1"/>
                </a:solidFill>
              </a:rPr>
            </a:br>
            <a:r>
              <a:rPr lang="ru-RU" b="1" dirty="0"/>
              <a:t/>
            </a:r>
            <a:br>
              <a:rPr lang="ru-RU" b="1" dirty="0"/>
            </a:br>
            <a:endParaRPr lang="ru-RU" dirty="0"/>
          </a:p>
        </p:txBody>
      </p:sp>
    </p:spTree>
    <p:extLst>
      <p:ext uri="{BB962C8B-B14F-4D97-AF65-F5344CB8AC3E}">
        <p14:creationId xmlns:p14="http://schemas.microsoft.com/office/powerpoint/2010/main" val="1270243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dirty="0" smtClean="0">
                <a:solidFill>
                  <a:srgbClr val="C00000"/>
                </a:solidFill>
              </a:rPr>
              <a:t>Как это выглядит в нашей практике</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1485900" y="1600202"/>
          <a:ext cx="6172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5054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00" y="142852"/>
            <a:ext cx="6300810" cy="1214446"/>
          </a:xfrm>
        </p:spPr>
        <p:style>
          <a:lnRef idx="1">
            <a:schemeClr val="accent1"/>
          </a:lnRef>
          <a:fillRef idx="2">
            <a:schemeClr val="accent1"/>
          </a:fillRef>
          <a:effectRef idx="1">
            <a:schemeClr val="accent1"/>
          </a:effectRef>
          <a:fontRef idx="minor">
            <a:schemeClr val="dk1"/>
          </a:fontRef>
        </p:style>
        <p:txBody>
          <a:bodyPr>
            <a:noAutofit/>
          </a:bodyPr>
          <a:lstStyle/>
          <a:p>
            <a:r>
              <a:rPr lang="ru-RU" sz="1600" dirty="0"/>
              <a:t/>
            </a:r>
            <a:br>
              <a:rPr lang="ru-RU" sz="1600" dirty="0"/>
            </a:br>
            <a:r>
              <a:rPr lang="ru-RU" sz="1600" b="1" dirty="0"/>
              <a:t>Досудебное </a:t>
            </a:r>
            <a:br>
              <a:rPr lang="ru-RU" sz="1600" b="1" dirty="0"/>
            </a:br>
            <a:r>
              <a:rPr lang="ru-RU" sz="1600" b="1" dirty="0"/>
              <a:t>(претензионного порядка) урегулирование медицинских споров. </a:t>
            </a:r>
            <a:br>
              <a:rPr lang="ru-RU" sz="1600" b="1" dirty="0"/>
            </a:br>
            <a:endParaRPr lang="ru-RU" sz="1600" dirty="0"/>
          </a:p>
        </p:txBody>
      </p:sp>
      <p:sp>
        <p:nvSpPr>
          <p:cNvPr id="3" name="Прямоугольник 2"/>
          <p:cNvSpPr/>
          <p:nvPr/>
        </p:nvSpPr>
        <p:spPr>
          <a:xfrm>
            <a:off x="1357290" y="4786322"/>
            <a:ext cx="6429420" cy="923330"/>
          </a:xfrm>
          <a:prstGeom prst="rect">
            <a:avLst/>
          </a:prstGeom>
        </p:spPr>
        <p:txBody>
          <a:bodyPr wrap="square">
            <a:spAutoFit/>
          </a:bodyPr>
          <a:lstStyle/>
          <a:p>
            <a:endParaRPr lang="ru-RU" dirty="0"/>
          </a:p>
          <a:p>
            <a:r>
              <a:rPr lang="ru-RU" dirty="0"/>
              <a:t>                                                                   </a:t>
            </a:r>
          </a:p>
          <a:p>
            <a:r>
              <a:rPr lang="ru-RU" dirty="0"/>
              <a:t>                 </a:t>
            </a:r>
            <a:r>
              <a:rPr lang="ru-RU" dirty="0" smtClean="0"/>
              <a:t> </a:t>
            </a:r>
            <a:r>
              <a:rPr lang="ru-RU" dirty="0"/>
              <a:t>ДОСУДЕБНОЕ УРЕГУЛИРОВАНИЕ  </a:t>
            </a:r>
          </a:p>
        </p:txBody>
      </p:sp>
      <p:pic>
        <p:nvPicPr>
          <p:cNvPr id="4" name="Picture 12" descr="images (60)"/>
          <p:cNvPicPr>
            <a:picLocks noChangeAspect="1" noChangeArrowheads="1"/>
          </p:cNvPicPr>
          <p:nvPr/>
        </p:nvPicPr>
        <p:blipFill>
          <a:blip r:embed="rId3"/>
          <a:srcRect/>
          <a:stretch>
            <a:fillRect/>
          </a:stretch>
        </p:blipFill>
        <p:spPr bwMode="auto">
          <a:xfrm>
            <a:off x="741137" y="5394338"/>
            <a:ext cx="1232306" cy="1214446"/>
          </a:xfrm>
          <a:prstGeom prst="rect">
            <a:avLst/>
          </a:prstGeom>
          <a:noFill/>
          <a:ln w="9525">
            <a:noFill/>
            <a:miter lim="800000"/>
            <a:headEnd/>
            <a:tailEnd/>
          </a:ln>
        </p:spPr>
      </p:pic>
      <p:sp>
        <p:nvSpPr>
          <p:cNvPr id="88066" name="AutoShape 2"/>
          <p:cNvSpPr>
            <a:spLocks noChangeArrowheads="1"/>
          </p:cNvSpPr>
          <p:nvPr/>
        </p:nvSpPr>
        <p:spPr bwMode="auto">
          <a:xfrm>
            <a:off x="3500431" y="5857892"/>
            <a:ext cx="840581" cy="287338"/>
          </a:xfrm>
          <a:prstGeom prst="chevron">
            <a:avLst>
              <a:gd name="adj" fmla="val 97514"/>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r>
              <a:rPr lang="ru-RU" dirty="0"/>
              <a:t> </a:t>
            </a:r>
          </a:p>
        </p:txBody>
      </p:sp>
      <p:pic>
        <p:nvPicPr>
          <p:cNvPr id="88067" name="Picture 3" descr="images (33)"/>
          <p:cNvPicPr>
            <a:picLocks noChangeAspect="1" noChangeArrowheads="1"/>
          </p:cNvPicPr>
          <p:nvPr/>
        </p:nvPicPr>
        <p:blipFill>
          <a:blip r:embed="rId4"/>
          <a:srcRect/>
          <a:stretch>
            <a:fillRect/>
          </a:stretch>
        </p:blipFill>
        <p:spPr bwMode="auto">
          <a:xfrm>
            <a:off x="6822298" y="5500704"/>
            <a:ext cx="879874" cy="1173165"/>
          </a:xfrm>
          <a:prstGeom prst="rect">
            <a:avLst/>
          </a:prstGeom>
          <a:noFill/>
          <a:ln w="9525">
            <a:noFill/>
            <a:miter lim="800000"/>
            <a:headEnd/>
            <a:tailEnd/>
          </a:ln>
        </p:spPr>
      </p:pic>
      <p:sp>
        <p:nvSpPr>
          <p:cNvPr id="88070" name="Rectangle 6"/>
          <p:cNvSpPr>
            <a:spLocks noChangeArrowheads="1"/>
          </p:cNvSpPr>
          <p:nvPr/>
        </p:nvSpPr>
        <p:spPr bwMode="auto">
          <a:xfrm>
            <a:off x="1143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8071" name="Rectangle 7"/>
          <p:cNvSpPr>
            <a:spLocks noChangeArrowheads="1"/>
          </p:cNvSpPr>
          <p:nvPr/>
        </p:nvSpPr>
        <p:spPr bwMode="auto">
          <a:xfrm>
            <a:off x="1464447" y="6143646"/>
            <a:ext cx="57329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defTabSz="914400" fontAlgn="base">
              <a:spcBef>
                <a:spcPct val="0"/>
              </a:spcBef>
              <a:spcAft>
                <a:spcPct val="0"/>
              </a:spcAft>
            </a:pPr>
            <a:r>
              <a:rPr lang="ru-RU" sz="1400" dirty="0">
                <a:latin typeface="Times New Roman" pitchFamily="18" charset="0"/>
                <a:ea typeface="Calibri" pitchFamily="34" charset="0"/>
                <a:cs typeface="Times New Roman" pitchFamily="18" charset="0"/>
              </a:rPr>
              <a:t>ПАЦИЕНТ              ПРОФЕССИНАЛЬНОЕ СООБЩЕСТВО                             ВРАЧ  </a:t>
            </a:r>
            <a:r>
              <a:rPr lang="ru-RU" sz="1400" b="1" dirty="0">
                <a:latin typeface="Times New Roman" pitchFamily="18" charset="0"/>
                <a:ea typeface="Calibri" pitchFamily="34" charset="0"/>
                <a:cs typeface="Times New Roman" pitchFamily="18" charset="0"/>
              </a:rPr>
              <a:t>  </a:t>
            </a:r>
            <a:endParaRPr lang="ru-RU" dirty="0">
              <a:latin typeface="Arial" pitchFamily="34" charset="0"/>
              <a:cs typeface="Arial" pitchFamily="34" charset="0"/>
            </a:endParaRPr>
          </a:p>
        </p:txBody>
      </p:sp>
      <p:sp>
        <p:nvSpPr>
          <p:cNvPr id="12" name="Прямоугольник 11"/>
          <p:cNvSpPr/>
          <p:nvPr/>
        </p:nvSpPr>
        <p:spPr>
          <a:xfrm>
            <a:off x="428596" y="1428736"/>
            <a:ext cx="8072494"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Ø"/>
            </a:pPr>
            <a:r>
              <a:rPr lang="ru-RU" dirty="0"/>
              <a:t>Действующее законодательство не устанавливает обязательность соблюдения претензионного порядка при возникновении конфликта между пациентом и медицинской организацией. </a:t>
            </a:r>
          </a:p>
          <a:p>
            <a:pPr>
              <a:buFont typeface="Wingdings" pitchFamily="2" charset="2"/>
              <a:buChar char="Ø"/>
            </a:pPr>
            <a:r>
              <a:rPr lang="ru-RU" b="1" dirty="0"/>
              <a:t>Однако Закон РФ от 07.02.1992 N 2300-1 </a:t>
            </a:r>
            <a:r>
              <a:rPr lang="ru-RU" dirty="0"/>
              <a:t>(ред. от 05.05.2014) "О защите прав потребителей" </a:t>
            </a:r>
            <a:r>
              <a:rPr lang="ru-RU" b="1" dirty="0"/>
              <a:t>предусматривает ответственность исполнителя за отказ в добровольном порядке удовлетворить обоснованные требования потребителя </a:t>
            </a:r>
            <a:r>
              <a:rPr lang="ru-RU" dirty="0">
                <a:solidFill>
                  <a:srgbClr val="FF0000"/>
                </a:solidFill>
              </a:rPr>
              <a:t>Необходимость добровольного удовлетворения обоснованных требований </a:t>
            </a:r>
            <a:r>
              <a:rPr lang="ru-RU" dirty="0"/>
              <a:t>потребителя (пациента) </a:t>
            </a:r>
            <a:r>
              <a:rPr lang="ru-RU" dirty="0">
                <a:solidFill>
                  <a:srgbClr val="FF0000"/>
                </a:solidFill>
              </a:rPr>
              <a:t>вменена в обязанность</a:t>
            </a:r>
            <a:r>
              <a:rPr lang="ru-RU" dirty="0"/>
              <a:t> исполнителя </a:t>
            </a:r>
            <a:r>
              <a:rPr lang="ru-RU" dirty="0">
                <a:solidFill>
                  <a:srgbClr val="FF0000"/>
                </a:solidFill>
              </a:rPr>
              <a:t>(медицинской организации)</a:t>
            </a:r>
            <a:r>
              <a:rPr lang="ru-RU" dirty="0"/>
              <a:t>. </a:t>
            </a:r>
          </a:p>
          <a:p>
            <a:pPr>
              <a:buFont typeface="Wingdings" pitchFamily="2" charset="2"/>
              <a:buChar char="Ø"/>
            </a:pPr>
            <a:r>
              <a:rPr lang="ru-RU" dirty="0"/>
              <a:t>В то же время, что касается </a:t>
            </a:r>
            <a:r>
              <a:rPr lang="ru-RU" dirty="0">
                <a:solidFill>
                  <a:srgbClr val="FF0000"/>
                </a:solidFill>
              </a:rPr>
              <a:t>потребителя (пациента)</a:t>
            </a:r>
            <a:r>
              <a:rPr lang="ru-RU" dirty="0"/>
              <a:t>, то досудебное предъявление им требований о защите своих нарушенных прав к исполнителю является правом потребителя. </a:t>
            </a:r>
          </a:p>
        </p:txBody>
      </p:sp>
    </p:spTree>
    <p:extLst>
      <p:ext uri="{BB962C8B-B14F-4D97-AF65-F5344CB8AC3E}">
        <p14:creationId xmlns:p14="http://schemas.microsoft.com/office/powerpoint/2010/main" val="95245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1"/>
          </p:nvPr>
        </p:nvSpPr>
        <p:spPr>
          <a:xfrm>
            <a:off x="828675" y="2382838"/>
            <a:ext cx="6709172" cy="4195762"/>
          </a:xfrm>
        </p:spPr>
        <p:txBody>
          <a:bodyPr>
            <a:normAutofit lnSpcReduction="10000"/>
          </a:bodyPr>
          <a:lstStyle/>
          <a:p>
            <a:pPr marL="285750" indent="-285750" algn="ctr">
              <a:buFont typeface="Wingdings 3" panose="05040102010807070707" pitchFamily="18" charset="2"/>
              <a:buNone/>
            </a:pPr>
            <a:r>
              <a:rPr lang="ru-RU" altLang="ru-RU" sz="3200" b="1" dirty="0" smtClean="0"/>
              <a:t>  Создание на уровне профессионального медицинского сообщества независимой объективной экспертизы для урегулирования конфликтов и между субъектами правоотношений в системе здравоохранения</a:t>
            </a:r>
          </a:p>
        </p:txBody>
      </p:sp>
      <p:cxnSp>
        <p:nvCxnSpPr>
          <p:cNvPr id="5" name="Прямая соединительная линия 4"/>
          <p:cNvCxnSpPr/>
          <p:nvPr/>
        </p:nvCxnSpPr>
        <p:spPr>
          <a:xfrm>
            <a:off x="484585" y="2052638"/>
            <a:ext cx="7296150" cy="0"/>
          </a:xfrm>
          <a:prstGeom prst="line">
            <a:avLst/>
          </a:prstGeom>
        </p:spPr>
        <p:style>
          <a:lnRef idx="1">
            <a:schemeClr val="accent1"/>
          </a:lnRef>
          <a:fillRef idx="0">
            <a:schemeClr val="accent1"/>
          </a:fillRef>
          <a:effectRef idx="0">
            <a:schemeClr val="accent1"/>
          </a:effectRef>
          <a:fontRef idx="minor">
            <a:schemeClr val="tx1"/>
          </a:fontRef>
        </p:style>
      </p:cxnSp>
      <p:sp>
        <p:nvSpPr>
          <p:cNvPr id="8196" name="Заголовок 5"/>
          <p:cNvSpPr>
            <a:spLocks noGrp="1"/>
          </p:cNvSpPr>
          <p:nvPr>
            <p:ph type="title"/>
          </p:nvPr>
        </p:nvSpPr>
        <p:spPr/>
        <p:txBody>
          <a:bodyPr/>
          <a:lstStyle/>
          <a:p>
            <a:r>
              <a:rPr lang="ru-RU" altLang="ru-RU" sz="6600" b="1" smtClean="0"/>
              <a:t>ЦЕЛЬ</a:t>
            </a:r>
          </a:p>
        </p:txBody>
      </p:sp>
    </p:spTree>
    <p:extLst>
      <p:ext uri="{BB962C8B-B14F-4D97-AF65-F5344CB8AC3E}">
        <p14:creationId xmlns:p14="http://schemas.microsoft.com/office/powerpoint/2010/main" val="2301613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439850"/>
          </a:xfrm>
        </p:spPr>
        <p:txBody>
          <a:bodyPr>
            <a:normAutofit fontScale="90000"/>
          </a:bodyPr>
          <a:lstStyle/>
          <a:p>
            <a:r>
              <a:rPr lang="ru-RU" sz="1600" b="1" dirty="0" smtClean="0">
                <a:solidFill>
                  <a:schemeClr val="accent1">
                    <a:lumMod val="75000"/>
                  </a:schemeClr>
                </a:solidFill>
              </a:rPr>
              <a:t>Частное </a:t>
            </a:r>
            <a:br>
              <a:rPr lang="ru-RU" sz="1600" b="1" dirty="0" smtClean="0">
                <a:solidFill>
                  <a:schemeClr val="accent1">
                    <a:lumMod val="75000"/>
                  </a:schemeClr>
                </a:solidFill>
              </a:rPr>
            </a:br>
            <a:r>
              <a:rPr lang="ru-RU" sz="1600" b="1" dirty="0">
                <a:solidFill>
                  <a:schemeClr val="accent1">
                    <a:lumMod val="75000"/>
                  </a:schemeClr>
                </a:solidFill>
              </a:rPr>
              <a:t/>
            </a:r>
            <a:br>
              <a:rPr lang="ru-RU" sz="1600" b="1" dirty="0">
                <a:solidFill>
                  <a:schemeClr val="accent1">
                    <a:lumMod val="75000"/>
                  </a:schemeClr>
                </a:solidFill>
              </a:rPr>
            </a:br>
            <a:r>
              <a:rPr lang="ru-RU" sz="1600" b="1" dirty="0">
                <a:solidFill>
                  <a:schemeClr val="accent1">
                    <a:lumMod val="75000"/>
                  </a:schemeClr>
                </a:solidFill>
              </a:rPr>
              <a:t>ПОСТИНЪЕКЦИОННЫЙ АБСЦЕСС ЯГОДИЧНОЙ ОБЛАСТИ</a:t>
            </a:r>
            <a:r>
              <a:rPr lang="ru-RU" dirty="0"/>
              <a:t/>
            </a:r>
            <a:br>
              <a:rPr lang="ru-RU" dirty="0"/>
            </a:br>
            <a:r>
              <a:rPr lang="ru-RU" dirty="0" smtClean="0"/>
              <a:t/>
            </a:r>
            <a:br>
              <a:rPr lang="ru-RU" dirty="0" smtClean="0"/>
            </a:br>
            <a:endParaRPr lang="ru-RU" dirty="0"/>
          </a:p>
        </p:txBody>
      </p:sp>
      <p:sp>
        <p:nvSpPr>
          <p:cNvPr id="3" name="Объект 2"/>
          <p:cNvSpPr>
            <a:spLocks noGrp="1"/>
          </p:cNvSpPr>
          <p:nvPr>
            <p:ph sz="quarter" idx="1"/>
          </p:nvPr>
        </p:nvSpPr>
        <p:spPr/>
        <p:txBody>
          <a:bodyPr>
            <a:normAutofit/>
          </a:bodyPr>
          <a:lstStyle/>
          <a:p>
            <a:pPr>
              <a:buFont typeface="Wingdings" panose="05000000000000000000" pitchFamily="2" charset="2"/>
              <a:buChar char="Ø"/>
            </a:pPr>
            <a:r>
              <a:rPr lang="ru-RU" sz="2400" dirty="0">
                <a:solidFill>
                  <a:schemeClr val="accent6">
                    <a:lumMod val="50000"/>
                  </a:schemeClr>
                </a:solidFill>
              </a:rPr>
              <a:t>В феврале 2017 года в НП «ВПМО» обратился </a:t>
            </a:r>
            <a:r>
              <a:rPr lang="ru-RU" sz="2400" dirty="0" smtClean="0">
                <a:solidFill>
                  <a:schemeClr val="accent6">
                    <a:lumMod val="50000"/>
                  </a:schemeClr>
                </a:solidFill>
              </a:rPr>
              <a:t>законный представитель б-</a:t>
            </a:r>
            <a:r>
              <a:rPr lang="ru-RU" sz="2400" dirty="0" err="1" smtClean="0">
                <a:solidFill>
                  <a:schemeClr val="accent6">
                    <a:lumMod val="50000"/>
                  </a:schemeClr>
                </a:solidFill>
              </a:rPr>
              <a:t>цы</a:t>
            </a:r>
            <a:r>
              <a:rPr lang="ru-RU" sz="2400" dirty="0" smtClean="0">
                <a:solidFill>
                  <a:schemeClr val="accent6">
                    <a:lumMod val="50000"/>
                  </a:schemeClr>
                </a:solidFill>
              </a:rPr>
              <a:t> </a:t>
            </a:r>
            <a:r>
              <a:rPr lang="en-US" sz="2400" dirty="0" smtClean="0">
                <a:solidFill>
                  <a:schemeClr val="accent6">
                    <a:lumMod val="50000"/>
                  </a:schemeClr>
                </a:solidFill>
              </a:rPr>
              <a:t>N</a:t>
            </a:r>
            <a:r>
              <a:rPr lang="ru-RU" sz="2400" dirty="0" smtClean="0">
                <a:solidFill>
                  <a:schemeClr val="accent6">
                    <a:lumMod val="50000"/>
                  </a:schemeClr>
                </a:solidFill>
              </a:rPr>
              <a:t>  </a:t>
            </a:r>
            <a:r>
              <a:rPr lang="ru-RU" sz="2400" dirty="0">
                <a:solidFill>
                  <a:schemeClr val="accent6">
                    <a:lumMod val="50000"/>
                  </a:schemeClr>
                </a:solidFill>
              </a:rPr>
              <a:t>с заявлением о проведении независимой экспертизы качества медицинской помощи, оказанной гр. Р  в </a:t>
            </a:r>
            <a:r>
              <a:rPr lang="ru-RU" sz="2400" dirty="0" smtClean="0">
                <a:solidFill>
                  <a:schemeClr val="accent6">
                    <a:lumMod val="50000"/>
                  </a:schemeClr>
                </a:solidFill>
              </a:rPr>
              <a:t> б-</a:t>
            </a:r>
            <a:r>
              <a:rPr lang="ru-RU" sz="2400" dirty="0" err="1" smtClean="0">
                <a:solidFill>
                  <a:schemeClr val="accent6">
                    <a:lumMod val="50000"/>
                  </a:schemeClr>
                </a:solidFill>
              </a:rPr>
              <a:t>це</a:t>
            </a:r>
            <a:r>
              <a:rPr lang="en-US" sz="2400" dirty="0" smtClean="0">
                <a:solidFill>
                  <a:schemeClr val="accent6">
                    <a:lumMod val="50000"/>
                  </a:schemeClr>
                </a:solidFill>
              </a:rPr>
              <a:t> N</a:t>
            </a:r>
            <a:r>
              <a:rPr lang="ru-RU" sz="2400" dirty="0" smtClean="0">
                <a:solidFill>
                  <a:schemeClr val="accent6">
                    <a:lumMod val="50000"/>
                  </a:schemeClr>
                </a:solidFill>
              </a:rPr>
              <a:t>. </a:t>
            </a:r>
          </a:p>
          <a:p>
            <a:pPr>
              <a:buFont typeface="Wingdings" panose="05000000000000000000" pitchFamily="2" charset="2"/>
              <a:buChar char="Ø"/>
            </a:pPr>
            <a:r>
              <a:rPr lang="ru-RU" sz="2400" dirty="0" smtClean="0">
                <a:solidFill>
                  <a:schemeClr val="accent6">
                    <a:lumMod val="50000"/>
                  </a:schemeClr>
                </a:solidFill>
              </a:rPr>
              <a:t>Гр</a:t>
            </a:r>
            <a:r>
              <a:rPr lang="ru-RU" sz="2400" dirty="0">
                <a:solidFill>
                  <a:schemeClr val="accent6">
                    <a:lumMod val="50000"/>
                  </a:schemeClr>
                </a:solidFill>
              </a:rPr>
              <a:t>. Р. о</a:t>
            </a:r>
            <a:r>
              <a:rPr lang="ru-RU" sz="2400" dirty="0" smtClean="0">
                <a:solidFill>
                  <a:schemeClr val="accent6">
                    <a:lumMod val="50000"/>
                  </a:schemeClr>
                </a:solidFill>
              </a:rPr>
              <a:t>братилась  </a:t>
            </a:r>
            <a:r>
              <a:rPr lang="ru-RU" sz="2400" dirty="0">
                <a:solidFill>
                  <a:schemeClr val="accent6">
                    <a:lumMod val="50000"/>
                  </a:schemeClr>
                </a:solidFill>
              </a:rPr>
              <a:t>с досудебной о возмещении материального и морального вреда причиненного здоровью </a:t>
            </a:r>
            <a:r>
              <a:rPr lang="ru-RU" sz="2400" dirty="0">
                <a:solidFill>
                  <a:srgbClr val="C00000"/>
                </a:solidFill>
              </a:rPr>
              <a:t>(150 000 рублей). </a:t>
            </a:r>
            <a:endParaRPr lang="ru-RU" sz="2400" dirty="0" smtClean="0">
              <a:solidFill>
                <a:srgbClr val="C00000"/>
              </a:solidFill>
            </a:endParaRPr>
          </a:p>
          <a:p>
            <a:pPr>
              <a:buFont typeface="Wingdings" panose="05000000000000000000" pitchFamily="2" charset="2"/>
              <a:buChar char="Ø"/>
            </a:pPr>
            <a:r>
              <a:rPr lang="ru-RU" sz="2400" dirty="0" smtClean="0">
                <a:solidFill>
                  <a:schemeClr val="accent6">
                    <a:lumMod val="50000"/>
                  </a:schemeClr>
                </a:solidFill>
              </a:rPr>
              <a:t>С </a:t>
            </a:r>
            <a:r>
              <a:rPr lang="ru-RU" sz="2400" dirty="0">
                <a:solidFill>
                  <a:schemeClr val="accent6">
                    <a:lumMod val="50000"/>
                  </a:schemeClr>
                </a:solidFill>
              </a:rPr>
              <a:t>результатами  экспертизы качества медицинской помощи, проведенной врачебной комиссией </a:t>
            </a:r>
            <a:r>
              <a:rPr lang="ru-RU" sz="2400" dirty="0" smtClean="0">
                <a:solidFill>
                  <a:schemeClr val="accent6">
                    <a:lumMod val="50000"/>
                  </a:schemeClr>
                </a:solidFill>
              </a:rPr>
              <a:t>б-</a:t>
            </a:r>
            <a:r>
              <a:rPr lang="ru-RU" sz="2400" dirty="0" err="1" smtClean="0">
                <a:solidFill>
                  <a:schemeClr val="accent6">
                    <a:lumMod val="50000"/>
                  </a:schemeClr>
                </a:solidFill>
              </a:rPr>
              <a:t>цы</a:t>
            </a:r>
            <a:r>
              <a:rPr lang="ru-RU" sz="2400" dirty="0" smtClean="0">
                <a:solidFill>
                  <a:schemeClr val="accent6">
                    <a:lumMod val="50000"/>
                  </a:schemeClr>
                </a:solidFill>
              </a:rPr>
              <a:t> </a:t>
            </a:r>
            <a:r>
              <a:rPr lang="en-US" sz="2400" dirty="0" smtClean="0">
                <a:solidFill>
                  <a:schemeClr val="accent6">
                    <a:lumMod val="50000"/>
                  </a:schemeClr>
                </a:solidFill>
              </a:rPr>
              <a:t>N </a:t>
            </a:r>
            <a:r>
              <a:rPr lang="ru-RU" sz="2400" dirty="0" smtClean="0">
                <a:solidFill>
                  <a:schemeClr val="accent6">
                    <a:lumMod val="50000"/>
                  </a:schemeClr>
                </a:solidFill>
              </a:rPr>
              <a:t>гр</a:t>
            </a:r>
            <a:r>
              <a:rPr lang="ru-RU" sz="2400" dirty="0">
                <a:solidFill>
                  <a:schemeClr val="accent6">
                    <a:lumMod val="50000"/>
                  </a:schemeClr>
                </a:solidFill>
              </a:rPr>
              <a:t>. Р не согласна.</a:t>
            </a:r>
          </a:p>
          <a:p>
            <a:endParaRPr lang="ru-RU" dirty="0"/>
          </a:p>
        </p:txBody>
      </p:sp>
      <p:sp>
        <p:nvSpPr>
          <p:cNvPr id="4" name="Текст 3"/>
          <p:cNvSpPr>
            <a:spLocks noGrp="1"/>
          </p:cNvSpPr>
          <p:nvPr>
            <p:ph type="body" sz="quarter" idx="4294967295"/>
          </p:nvPr>
        </p:nvSpPr>
        <p:spPr>
          <a:xfrm flipV="1">
            <a:off x="357158" y="928670"/>
            <a:ext cx="214314" cy="428628"/>
          </a:xfrm>
        </p:spPr>
        <p:txBody>
          <a:bodyPr>
            <a:normAutofit lnSpcReduction="10000"/>
          </a:bodyPr>
          <a:lstStyle/>
          <a:p>
            <a:pPr>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357166"/>
            <a:ext cx="1371791" cy="1319620"/>
          </a:xfrm>
          <a:prstGeom prst="rect">
            <a:avLst/>
          </a:prstGeom>
        </p:spPr>
      </p:pic>
    </p:spTree>
    <p:extLst>
      <p:ext uri="{BB962C8B-B14F-4D97-AF65-F5344CB8AC3E}">
        <p14:creationId xmlns:p14="http://schemas.microsoft.com/office/powerpoint/2010/main" val="1761076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ПРЕТЕНЗИЯ</a:t>
            </a:r>
            <a:endParaRPr lang="ru-RU" dirty="0">
              <a:solidFill>
                <a:srgbClr val="C00000"/>
              </a:solidFill>
            </a:endParaRPr>
          </a:p>
        </p:txBody>
      </p:sp>
      <p:sp>
        <p:nvSpPr>
          <p:cNvPr id="3" name="Объект 2"/>
          <p:cNvSpPr>
            <a:spLocks noGrp="1"/>
          </p:cNvSpPr>
          <p:nvPr>
            <p:ph sz="quarter" idx="1"/>
          </p:nvPr>
        </p:nvSpPr>
        <p:spPr>
          <a:xfrm>
            <a:off x="500034" y="1357298"/>
            <a:ext cx="3614766" cy="5143536"/>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0" lvl="0" indent="0" algn="just" eaLnBrk="0" fontAlgn="base" hangingPunct="0">
              <a:lnSpc>
                <a:spcPct val="100000"/>
              </a:lnSpc>
              <a:spcBef>
                <a:spcPct val="0"/>
              </a:spcBef>
              <a:spcAft>
                <a:spcPct val="0"/>
              </a:spcAft>
              <a:buClrTx/>
              <a:buNone/>
            </a:pPr>
            <a:r>
              <a:rPr lang="ru-RU" alt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ЗАКЛЮЧЕНИЕ эксперта качества медицинской помощи:</a:t>
            </a:r>
            <a:endParaRPr lang="ru-RU" altLang="ru-RU" sz="1200" dirty="0">
              <a:solidFill>
                <a:schemeClr val="tx1"/>
              </a:solidFill>
            </a:endParaRPr>
          </a:p>
          <a:p>
            <a:pPr marL="0" lvl="0" indent="0" algn="just" eaLnBrk="0" fontAlgn="base" hangingPunct="0">
              <a:lnSpc>
                <a:spcPct val="100000"/>
              </a:lnSpc>
              <a:spcBef>
                <a:spcPct val="0"/>
              </a:spcBef>
              <a:spcAft>
                <a:spcPct val="0"/>
              </a:spcAft>
              <a:buClrTx/>
              <a:buNone/>
            </a:pP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гр</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Р. дала информированное добровольное согласие на виды медицинских вмешательств, включенных в Перечень определенных видов медицинских  вмешательств, куда входит введение лекарственных препаратов по назначению врача, в том числе внутримышечно (приказ </a:t>
            </a:r>
            <a:r>
              <a:rPr lang="ru-RU" alt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МЗиСР</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России от 23 апреля 2012 г. N 390н  «Об утверждении Перечня определенных видов медицинских вмешательств, на которые граждане дают информированное добровольное согласие при выборе врача и медицинской организации для получения первичной медико-санитарной помощи»).</a:t>
            </a:r>
            <a:endParaRPr lang="ru-RU" altLang="ru-RU" sz="1200" dirty="0">
              <a:solidFill>
                <a:schemeClr val="tx1"/>
              </a:solidFill>
            </a:endParaRPr>
          </a:p>
          <a:p>
            <a:pPr marL="0" lvl="0" indent="0" algn="just" eaLnBrk="0" fontAlgn="base" hangingPunct="0">
              <a:lnSpc>
                <a:spcPct val="100000"/>
              </a:lnSpc>
              <a:spcBef>
                <a:spcPct val="0"/>
              </a:spcBef>
              <a:spcAft>
                <a:spcPct val="0"/>
              </a:spcAft>
              <a:buClrTx/>
              <a:buNone/>
            </a:pP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alt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Отказ от госпитализации </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11.08.2016 г. в хирургическое отделение стационара </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б-</a:t>
            </a:r>
            <a:r>
              <a:rPr lang="ru-RU" altLang="ru-RU"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цы</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самовольная замена антибактериального препарата </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без согласования с лечащим врачом, несоблюдение рекомендаций сказались на характере течения заболевания и привели к увеличению сроков лечения заболевания.</a:t>
            </a:r>
            <a:endParaRPr lang="ru-RU" altLang="ru-RU" sz="1200" dirty="0">
              <a:solidFill>
                <a:schemeClr val="tx1"/>
              </a:solidFill>
            </a:endParaRPr>
          </a:p>
          <a:p>
            <a:pPr marL="0" lvl="0" indent="0" algn="just" eaLnBrk="0" fontAlgn="base" hangingPunct="0">
              <a:lnSpc>
                <a:spcPct val="100000"/>
              </a:lnSpc>
              <a:spcBef>
                <a:spcPct val="0"/>
              </a:spcBef>
              <a:spcAft>
                <a:spcPct val="0"/>
              </a:spcAft>
              <a:buClrTx/>
              <a:buNone/>
            </a:pP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Медицинская помощь гр. Р. оказана в полном объеме на </a:t>
            </a:r>
            <a:r>
              <a:rPr lang="ru-RU" alt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догоспитальном</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амбулаторном этапе (в связи с отказом от стационарного лечения), в стационаре </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при развитии рецидива абсцесса) и при дальнейшем амбулаторном долечивании в соответствии с Порядком оказания медицинской помощи взрослому населению по профилю "хирургия", утвержденному приказом Министерства здравоохранения Российской Федерации от 15 ноября 2012 г. N 922н.</a:t>
            </a:r>
            <a:endParaRPr lang="ru-RU" altLang="ru-RU" sz="1200" dirty="0">
              <a:solidFill>
                <a:schemeClr val="tx1"/>
              </a:solidFill>
            </a:endParaRPr>
          </a:p>
          <a:p>
            <a:pPr marL="0" lvl="0" indent="0" algn="just" eaLnBrk="0" fontAlgn="base" hangingPunct="0">
              <a:lnSpc>
                <a:spcPct val="100000"/>
              </a:lnSpc>
              <a:spcBef>
                <a:spcPct val="0"/>
              </a:spcBef>
              <a:spcAft>
                <a:spcPct val="0"/>
              </a:spcAft>
              <a:buClrTx/>
              <a:buNone/>
            </a:pP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 Безопасность медицинских услуг обеспечена выполнением Программы производственного контроля и подтверждается актами проверок </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Территориального Управления </a:t>
            </a:r>
            <a:r>
              <a:rPr lang="ru-RU" altLang="ru-RU"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Роспотребнадзора</a:t>
            </a:r>
            <a:r>
              <a:rPr lang="ru-RU" altLang="ru-RU"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sz="1200" dirty="0">
              <a:solidFill>
                <a:schemeClr val="tx1"/>
              </a:solidFill>
            </a:endParaRPr>
          </a:p>
          <a:p>
            <a:pPr marL="0" lvl="0" indent="0" algn="just" eaLnBrk="0" fontAlgn="base" hangingPunct="0">
              <a:lnSpc>
                <a:spcPct val="100000"/>
              </a:lnSpc>
              <a:spcBef>
                <a:spcPct val="0"/>
              </a:spcBef>
              <a:spcAft>
                <a:spcPct val="0"/>
              </a:spcAft>
              <a:buClrTx/>
              <a:buNone/>
            </a:pP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 Препараты, на которые в претензии представлены кассовые чеки, </a:t>
            </a:r>
            <a:r>
              <a:rPr lang="ru-RU" altLang="ru-RU"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приобретены без назначения вра</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ча. Подтвержденное представленными кассовыми чеками приобретение препаратов «</a:t>
            </a:r>
            <a:r>
              <a:rPr lang="ru-RU" alt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мидокалм</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мильгамма</a:t>
            </a:r>
            <a:r>
              <a:rPr lang="ru-RU" alt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p>
        </p:txBody>
      </p:sp>
      <p:sp>
        <p:nvSpPr>
          <p:cNvPr id="4" name="Текст 3"/>
          <p:cNvSpPr>
            <a:spLocks noGrp="1"/>
          </p:cNvSpPr>
          <p:nvPr>
            <p:ph sz="quarter" idx="2"/>
          </p:nvPr>
        </p:nvSpPr>
        <p:spPr>
          <a:xfrm>
            <a:off x="4270248" y="428604"/>
            <a:ext cx="3657600" cy="5743596"/>
          </a:xfrm>
        </p:spPr>
        <p:txBody>
          <a:bodyPr>
            <a:noAutofit/>
          </a:bodyPr>
          <a:lstStyle/>
          <a:p>
            <a:r>
              <a:rPr lang="ru-RU" sz="2000" b="1" dirty="0">
                <a:solidFill>
                  <a:schemeClr val="accent1">
                    <a:lumMod val="75000"/>
                  </a:schemeClr>
                </a:solidFill>
              </a:rPr>
              <a:t>ПО </a:t>
            </a:r>
            <a:r>
              <a:rPr lang="ru-RU" sz="2000" b="1" dirty="0" smtClean="0">
                <a:solidFill>
                  <a:schemeClr val="accent1">
                    <a:lumMod val="75000"/>
                  </a:schemeClr>
                </a:solidFill>
              </a:rPr>
              <a:t>ВИНЕ </a:t>
            </a:r>
            <a:r>
              <a:rPr lang="ru-RU" sz="2000" b="1" dirty="0">
                <a:solidFill>
                  <a:schemeClr val="accent1">
                    <a:lumMod val="75000"/>
                  </a:schemeClr>
                </a:solidFill>
              </a:rPr>
              <a:t>МЕДОРГАНИЗАЦИИ:</a:t>
            </a:r>
          </a:p>
          <a:p>
            <a:pPr marL="342900" indent="-342900">
              <a:buAutoNum type="arabicPeriod"/>
            </a:pPr>
            <a:r>
              <a:rPr lang="ru-RU" dirty="0">
                <a:solidFill>
                  <a:schemeClr val="accent1">
                    <a:lumMod val="75000"/>
                  </a:schemeClr>
                </a:solidFill>
              </a:rPr>
              <a:t>-Удлинение сроков лечения</a:t>
            </a:r>
          </a:p>
          <a:p>
            <a:pPr marL="342900" indent="-342900">
              <a:buAutoNum type="arabicPeriod"/>
            </a:pPr>
            <a:r>
              <a:rPr lang="ru-RU" dirty="0">
                <a:solidFill>
                  <a:schemeClr val="accent1">
                    <a:lumMod val="75000"/>
                  </a:schemeClr>
                </a:solidFill>
              </a:rPr>
              <a:t>-упущенная выгода из-за длительной нетрудоспособности</a:t>
            </a:r>
          </a:p>
          <a:p>
            <a:pPr marL="342900" indent="-342900">
              <a:buAutoNum type="arabicPeriod"/>
            </a:pPr>
            <a:r>
              <a:rPr lang="ru-RU" dirty="0">
                <a:solidFill>
                  <a:schemeClr val="accent1">
                    <a:lumMod val="75000"/>
                  </a:schemeClr>
                </a:solidFill>
              </a:rPr>
              <a:t>Моральные страдания по вине сотрудников </a:t>
            </a:r>
            <a:r>
              <a:rPr lang="ru-RU" dirty="0" err="1">
                <a:solidFill>
                  <a:schemeClr val="accent1">
                    <a:lumMod val="75000"/>
                  </a:schemeClr>
                </a:solidFill>
              </a:rPr>
              <a:t>медорганизации</a:t>
            </a:r>
            <a:endParaRPr lang="ru-RU" dirty="0">
              <a:solidFill>
                <a:schemeClr val="accent1">
                  <a:lumMod val="75000"/>
                </a:schemeClr>
              </a:solidFill>
            </a:endParaRPr>
          </a:p>
          <a:p>
            <a:endParaRPr lang="ru-RU" dirty="0">
              <a:solidFill>
                <a:schemeClr val="accent1">
                  <a:lumMod val="75000"/>
                </a:schemeClr>
              </a:solidFill>
            </a:endParaRPr>
          </a:p>
        </p:txBody>
      </p:sp>
    </p:spTree>
    <p:extLst>
      <p:ext uri="{BB962C8B-B14F-4D97-AF65-F5344CB8AC3E}">
        <p14:creationId xmlns:p14="http://schemas.microsoft.com/office/powerpoint/2010/main" val="633711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1">
                    <a:lumMod val="75000"/>
                  </a:schemeClr>
                </a:solidFill>
              </a:rPr>
              <a:t>ПРЕТЕНЗИЯ</a:t>
            </a:r>
            <a:br>
              <a:rPr lang="ru-RU" b="1" dirty="0" smtClean="0">
                <a:solidFill>
                  <a:schemeClr val="accent1">
                    <a:lumMod val="75000"/>
                  </a:schemeClr>
                </a:solidFill>
              </a:rPr>
            </a:br>
            <a:r>
              <a:rPr lang="ru-RU" b="1" dirty="0" err="1" smtClean="0">
                <a:solidFill>
                  <a:schemeClr val="accent1">
                    <a:lumMod val="75000"/>
                  </a:schemeClr>
                </a:solidFill>
              </a:rPr>
              <a:t>гр.Р</a:t>
            </a:r>
            <a:r>
              <a:rPr lang="ru-RU" b="1" dirty="0" smtClean="0">
                <a:solidFill>
                  <a:schemeClr val="accent1">
                    <a:lumMod val="75000"/>
                  </a:schemeClr>
                </a:solidFill>
              </a:rPr>
              <a:t>.</a:t>
            </a:r>
            <a:endParaRPr lang="ru-RU" b="1" dirty="0">
              <a:solidFill>
                <a:schemeClr val="accent1">
                  <a:lumMod val="75000"/>
                </a:schemeClr>
              </a:solidFill>
            </a:endParaRPr>
          </a:p>
        </p:txBody>
      </p:sp>
      <p:sp>
        <p:nvSpPr>
          <p:cNvPr id="3" name="Объект 2"/>
          <p:cNvSpPr>
            <a:spLocks noGrp="1"/>
          </p:cNvSpPr>
          <p:nvPr>
            <p:ph sz="quarter" idx="1"/>
          </p:nvPr>
        </p:nvSpPr>
        <p:spPr/>
        <p:txBody>
          <a:bodyPr>
            <a:normAutofit fontScale="47500" lnSpcReduction="20000"/>
          </a:bodyPr>
          <a:lstStyle/>
          <a:p>
            <a:pPr>
              <a:buFont typeface="Wingdings" panose="05000000000000000000" pitchFamily="2" charset="2"/>
              <a:buChar char="Ø"/>
            </a:pPr>
            <a:r>
              <a:rPr lang="ru-RU" dirty="0"/>
              <a:t>Медицинская помощь </a:t>
            </a:r>
            <a:r>
              <a:rPr lang="ru-RU" dirty="0" err="1"/>
              <a:t>гр.Р</a:t>
            </a:r>
            <a:r>
              <a:rPr lang="ru-RU" dirty="0"/>
              <a:t>. была оказана в соответствии с Порядком оказания медицинской помощи взрослому населению по профилю «хирургия», утвержденному приказом Министерства здравоохранения Российской Федерации от 15 ноября 2012г. №</a:t>
            </a:r>
            <a:r>
              <a:rPr lang="ru-RU" dirty="0" smtClean="0"/>
              <a:t>922</a:t>
            </a:r>
          </a:p>
          <a:p>
            <a:pPr>
              <a:buFont typeface="Wingdings" panose="05000000000000000000" pitchFamily="2" charset="2"/>
              <a:buChar char="Ø"/>
            </a:pPr>
            <a:r>
              <a:rPr lang="ru-RU" dirty="0" smtClean="0"/>
              <a:t>.  </a:t>
            </a:r>
            <a:r>
              <a:rPr lang="ru-RU" dirty="0"/>
              <a:t>Причиной удлинения сроков заболевания послужил отказ </a:t>
            </a:r>
            <a:r>
              <a:rPr lang="ru-RU" dirty="0" err="1"/>
              <a:t>гр.Р.от</a:t>
            </a:r>
            <a:r>
              <a:rPr lang="ru-RU" dirty="0"/>
              <a:t> госпитализации 11.08.2016г., а также самовольная замена антибактериального лекарственного препарата, произведенная  </a:t>
            </a:r>
            <a:r>
              <a:rPr lang="ru-RU" dirty="0" err="1"/>
              <a:t>гр.Р</a:t>
            </a:r>
            <a:r>
              <a:rPr lang="ru-RU" dirty="0"/>
              <a:t>. без согласования с лечащим врачом. </a:t>
            </a:r>
            <a:endParaRPr lang="ru-RU" dirty="0" smtClean="0"/>
          </a:p>
          <a:p>
            <a:pPr>
              <a:buFont typeface="Wingdings" panose="05000000000000000000" pitchFamily="2" charset="2"/>
              <a:buChar char="Ø"/>
            </a:pPr>
            <a:r>
              <a:rPr lang="ru-RU" dirty="0" smtClean="0"/>
              <a:t>Безопасность </a:t>
            </a:r>
            <a:r>
              <a:rPr lang="ru-RU" dirty="0"/>
              <a:t>медицинских услуг в </a:t>
            </a:r>
            <a:r>
              <a:rPr lang="ru-RU" dirty="0" smtClean="0"/>
              <a:t>стационаре б-</a:t>
            </a:r>
            <a:r>
              <a:rPr lang="ru-RU" dirty="0" err="1" smtClean="0"/>
              <a:t>цы</a:t>
            </a:r>
            <a:r>
              <a:rPr lang="ru-RU" dirty="0" smtClean="0"/>
              <a:t> </a:t>
            </a:r>
            <a:r>
              <a:rPr lang="en-US" dirty="0" smtClean="0"/>
              <a:t>N </a:t>
            </a:r>
            <a:r>
              <a:rPr lang="ru-RU" dirty="0" smtClean="0"/>
              <a:t>обеспечивается </a:t>
            </a:r>
            <a:r>
              <a:rPr lang="ru-RU" dirty="0"/>
              <a:t>выполнением Программы производственного контроля и подтверждается актами </a:t>
            </a:r>
            <a:r>
              <a:rPr lang="ru-RU" dirty="0" smtClean="0"/>
              <a:t>проверок</a:t>
            </a:r>
            <a:r>
              <a:rPr lang="en-US" dirty="0" smtClean="0"/>
              <a:t> </a:t>
            </a:r>
            <a:r>
              <a:rPr lang="ru-RU" dirty="0" smtClean="0"/>
              <a:t>Территориального </a:t>
            </a:r>
            <a:r>
              <a:rPr lang="ru-RU" dirty="0"/>
              <a:t>Управления </a:t>
            </a:r>
            <a:r>
              <a:rPr lang="ru-RU" dirty="0" err="1" smtClean="0"/>
              <a:t>Роспотребнадзора</a:t>
            </a:r>
            <a:r>
              <a:rPr lang="ru-RU" dirty="0" smtClean="0"/>
              <a:t>.</a:t>
            </a:r>
            <a:endParaRPr lang="ru-RU" dirty="0"/>
          </a:p>
          <a:p>
            <a:pPr>
              <a:buFont typeface="Wingdings" panose="05000000000000000000" pitchFamily="2" charset="2"/>
              <a:buChar char="q"/>
            </a:pPr>
            <a:r>
              <a:rPr lang="ru-RU" sz="3200" dirty="0">
                <a:solidFill>
                  <a:srgbClr val="C00000"/>
                </a:solidFill>
              </a:rPr>
              <a:t>Руководствуясь вышеизложенным, комиссия считает требования заявителя необоснованными, а претензию от 19.12.2016 г. не подлежащей удовлетворению.</a:t>
            </a:r>
          </a:p>
          <a:p>
            <a:r>
              <a:rPr lang="ru-RU" dirty="0"/>
              <a:t> </a:t>
            </a:r>
          </a:p>
          <a:p>
            <a:endParaRPr lang="ru-RU" dirty="0"/>
          </a:p>
        </p:txBody>
      </p:sp>
      <p:sp>
        <p:nvSpPr>
          <p:cNvPr id="4" name="Текст 3"/>
          <p:cNvSpPr>
            <a:spLocks noGrp="1"/>
          </p:cNvSpPr>
          <p:nvPr>
            <p:ph sz="quarter" idx="2"/>
          </p:nvPr>
        </p:nvSpPr>
        <p:spPr>
          <a:xfrm>
            <a:off x="4786314" y="1000108"/>
            <a:ext cx="3657600" cy="4572000"/>
          </a:xfrm>
        </p:spPr>
        <p:txBody>
          <a:bodyPr>
            <a:noAutofit/>
          </a:bodyPr>
          <a:lstStyle/>
          <a:p>
            <a:r>
              <a:rPr lang="ru-RU" sz="1800" b="1" dirty="0" smtClean="0">
                <a:solidFill>
                  <a:schemeClr val="accent1">
                    <a:lumMod val="75000"/>
                  </a:schemeClr>
                </a:solidFill>
              </a:rPr>
              <a:t>ПО ВИНЕ МЕДОРГАНИЗАЦИИ:</a:t>
            </a:r>
          </a:p>
          <a:p>
            <a:pPr marL="342900" indent="-342900">
              <a:buAutoNum type="arabicPeriod"/>
            </a:pPr>
            <a:r>
              <a:rPr lang="ru-RU" sz="1800" b="1" dirty="0" smtClean="0">
                <a:solidFill>
                  <a:schemeClr val="accent1">
                    <a:lumMod val="75000"/>
                  </a:schemeClr>
                </a:solidFill>
              </a:rPr>
              <a:t>-Удлинение сроков лечения</a:t>
            </a:r>
          </a:p>
          <a:p>
            <a:pPr marL="342900" indent="-342900">
              <a:buAutoNum type="arabicPeriod"/>
            </a:pPr>
            <a:r>
              <a:rPr lang="ru-RU" sz="1800" b="1" dirty="0" smtClean="0">
                <a:solidFill>
                  <a:schemeClr val="accent1">
                    <a:lumMod val="75000"/>
                  </a:schemeClr>
                </a:solidFill>
              </a:rPr>
              <a:t>-упущенная выгода из-за длительной нетрудоспособности</a:t>
            </a:r>
          </a:p>
          <a:p>
            <a:pPr marL="342900" indent="-342900">
              <a:buAutoNum type="arabicPeriod"/>
            </a:pPr>
            <a:r>
              <a:rPr lang="ru-RU" sz="1800" b="1" dirty="0" smtClean="0">
                <a:solidFill>
                  <a:schemeClr val="accent1">
                    <a:lumMod val="75000"/>
                  </a:schemeClr>
                </a:solidFill>
              </a:rPr>
              <a:t>Моральные страдания по вине сотрудников </a:t>
            </a:r>
            <a:r>
              <a:rPr lang="ru-RU" sz="1800" b="1" dirty="0" err="1" smtClean="0">
                <a:solidFill>
                  <a:schemeClr val="accent1">
                    <a:lumMod val="75000"/>
                  </a:schemeClr>
                </a:solidFill>
              </a:rPr>
              <a:t>медорганизации</a:t>
            </a:r>
            <a:endParaRPr lang="ru-RU" sz="1800" b="1" dirty="0" smtClean="0">
              <a:solidFill>
                <a:schemeClr val="accent1">
                  <a:lumMod val="75000"/>
                </a:schemeClr>
              </a:solidFill>
            </a:endParaRPr>
          </a:p>
          <a:p>
            <a:pPr marL="342900" indent="-342900">
              <a:buAutoNum type="arabicPeriod"/>
            </a:pPr>
            <a:r>
              <a:rPr lang="ru-RU" sz="1800" b="1" dirty="0" smtClean="0">
                <a:solidFill>
                  <a:schemeClr val="accent1">
                    <a:lumMod val="75000"/>
                  </a:schemeClr>
                </a:solidFill>
              </a:rPr>
              <a:t> </a:t>
            </a:r>
            <a:endParaRPr lang="ru-RU" sz="1800" b="1" dirty="0">
              <a:solidFill>
                <a:schemeClr val="accent1">
                  <a:lumMod val="75000"/>
                </a:schemeClr>
              </a:solidFill>
            </a:endParaRPr>
          </a:p>
        </p:txBody>
      </p:sp>
    </p:spTree>
    <p:extLst>
      <p:ext uri="{BB962C8B-B14F-4D97-AF65-F5344CB8AC3E}">
        <p14:creationId xmlns:p14="http://schemas.microsoft.com/office/powerpoint/2010/main" val="1082464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accent1">
                    <a:lumMod val="75000"/>
                  </a:schemeClr>
                </a:solidFill>
              </a:rPr>
              <a:t>Стороны пришли к соглашению</a:t>
            </a:r>
            <a:r>
              <a:rPr lang="ru-RU" b="1" dirty="0">
                <a:solidFill>
                  <a:srgbClr val="C00000"/>
                </a:solidFill>
              </a:rPr>
              <a:t>.</a:t>
            </a:r>
            <a:r>
              <a:rPr lang="ru-RU" dirty="0"/>
              <a:t/>
            </a:r>
            <a:br>
              <a:rPr lang="ru-RU" dirty="0"/>
            </a:br>
            <a:endParaRPr lang="ru-RU" dirty="0"/>
          </a:p>
        </p:txBody>
      </p:sp>
      <p:sp>
        <p:nvSpPr>
          <p:cNvPr id="3" name="Объект 2"/>
          <p:cNvSpPr>
            <a:spLocks noGrp="1"/>
          </p:cNvSpPr>
          <p:nvPr>
            <p:ph sz="quarter" idx="1"/>
          </p:nvPr>
        </p:nvSpPr>
        <p:spPr/>
        <p:txBody>
          <a:bodyPr>
            <a:normAutofit fontScale="85000" lnSpcReduction="20000"/>
          </a:bodyPr>
          <a:lstStyle/>
          <a:p>
            <a:pPr>
              <a:buFont typeface="Wingdings" panose="05000000000000000000" pitchFamily="2" charset="2"/>
              <a:buChar char="Ø"/>
            </a:pPr>
            <a:r>
              <a:rPr lang="ru-RU" b="1" dirty="0"/>
              <a:t>По итогам проведения экспертизы качества медицинской помощи в целях досудебного урегулирования спора </a:t>
            </a:r>
            <a:r>
              <a:rPr lang="ru-RU" dirty="0" err="1" smtClean="0"/>
              <a:t>Гр.Р</a:t>
            </a:r>
            <a:r>
              <a:rPr lang="ru-RU" dirty="0"/>
              <a:t>. полностью отказалась от возмещения ей материального (имущественного вреда).</a:t>
            </a:r>
          </a:p>
          <a:p>
            <a:pPr>
              <a:buFont typeface="Wingdings" panose="05000000000000000000" pitchFamily="2" charset="2"/>
              <a:buChar char="Ø"/>
            </a:pPr>
            <a:r>
              <a:rPr lang="ru-RU" dirty="0">
                <a:solidFill>
                  <a:srgbClr val="C00000"/>
                </a:solidFill>
              </a:rPr>
              <a:t>Компенсация морального вреда гр. Р. определена на следующих условиях:</a:t>
            </a:r>
          </a:p>
          <a:p>
            <a:r>
              <a:rPr lang="ru-RU" dirty="0"/>
              <a:t>На основании нормативных положений, закрепленных в ст. 151, 1064, 1068, 1099,1101 ГК РФ Стороны согласились с тем, что достаточной денежной компенсацией, необходимой для возмещения морального вреда гр. Р,  является сумма в размере 12 000 руб.гр</a:t>
            </a:r>
            <a:r>
              <a:rPr lang="ru-RU" dirty="0" smtClean="0"/>
              <a:t>.  </a:t>
            </a:r>
            <a:r>
              <a:rPr lang="ru-RU" dirty="0" err="1"/>
              <a:t>Р.согласилась</a:t>
            </a:r>
            <a:r>
              <a:rPr lang="ru-RU" dirty="0"/>
              <a:t> и приняла во внимание степень перенесенных ею физических и нравственных страданий, учитывает требования разумности и справедливости.</a:t>
            </a:r>
          </a:p>
          <a:p>
            <a:r>
              <a:rPr lang="ru-RU" b="1" dirty="0">
                <a:solidFill>
                  <a:srgbClr val="C00000"/>
                </a:solidFill>
              </a:rPr>
              <a:t>Спор полностью урегулирован во внесудебном порядке, стороны подписали соглашение о возмещении морального вреда в рамках досудебного урегулирования спора</a:t>
            </a:r>
            <a:r>
              <a:rPr lang="ru-RU" dirty="0">
                <a:solidFill>
                  <a:srgbClr val="C00000"/>
                </a:solidFill>
              </a:rPr>
              <a:t>.</a:t>
            </a:r>
          </a:p>
          <a:p>
            <a:endParaRPr lang="ru-RU" dirty="0">
              <a:solidFill>
                <a:srgbClr val="C0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520" y="142852"/>
            <a:ext cx="1328946" cy="2267849"/>
          </a:xfrm>
          <a:prstGeom prst="rect">
            <a:avLst/>
          </a:prstGeom>
        </p:spPr>
      </p:pic>
    </p:spTree>
    <p:extLst>
      <p:ext uri="{BB962C8B-B14F-4D97-AF65-F5344CB8AC3E}">
        <p14:creationId xmlns:p14="http://schemas.microsoft.com/office/powerpoint/2010/main" val="1200887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rPr>
              <a:t>ВИДЕОСЮЖЕТ</a:t>
            </a:r>
            <a:r>
              <a:rPr lang="ru-RU" dirty="0" smtClean="0"/>
              <a:t> </a:t>
            </a:r>
            <a:endParaRPr lang="ru-RU" dirty="0"/>
          </a:p>
        </p:txBody>
      </p:sp>
      <p:pic>
        <p:nvPicPr>
          <p:cNvPr id="6" name="Объект 1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36337" y="1600200"/>
            <a:ext cx="4193051" cy="48736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Уголовная ответственность</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892" y="0"/>
            <a:ext cx="3348081" cy="3571286"/>
          </a:xfrm>
          <a:prstGeom prst="rect">
            <a:avLst/>
          </a:prstGeom>
        </p:spPr>
      </p:pic>
    </p:spTree>
    <p:extLst>
      <p:ext uri="{BB962C8B-B14F-4D97-AF65-F5344CB8AC3E}">
        <p14:creationId xmlns:p14="http://schemas.microsoft.com/office/powerpoint/2010/main" val="16469623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Статистика обращений в СК с заявлениями на привлечение к ответственности медицинских работников  за некачественное оказание медицинской помощи</a:t>
            </a:r>
            <a:endParaRPr lang="ru-RU" sz="2000"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Понятия  уголовного права</a:t>
            </a:r>
            <a:endParaRPr lang="ru-RU" dirty="0"/>
          </a:p>
        </p:txBody>
      </p:sp>
      <p:sp>
        <p:nvSpPr>
          <p:cNvPr id="3" name="Объект 2"/>
          <p:cNvSpPr>
            <a:spLocks noGrp="1"/>
          </p:cNvSpPr>
          <p:nvPr>
            <p:ph idx="1"/>
          </p:nvPr>
        </p:nvSpPr>
        <p:spPr/>
        <p:txBody>
          <a:bodyPr/>
          <a:lstStyle/>
          <a:p>
            <a:r>
              <a:rPr lang="ru-RU" dirty="0"/>
              <a:t> невиновное причинение вреда;</a:t>
            </a:r>
          </a:p>
          <a:p>
            <a:pPr marL="45720" indent="0">
              <a:buNone/>
            </a:pPr>
            <a:r>
              <a:rPr lang="ru-RU" dirty="0"/>
              <a:t>•  обоснованный риск;</a:t>
            </a:r>
          </a:p>
          <a:p>
            <a:pPr marL="45720" indent="0">
              <a:buNone/>
            </a:pPr>
            <a:r>
              <a:rPr lang="ru-RU" dirty="0"/>
              <a:t>•  крайняя необходимость, поскольку эти нормы имеют прямое отношение к медицинской практике.</a:t>
            </a:r>
          </a:p>
          <a:p>
            <a:r>
              <a:rPr lang="ru-RU" dirty="0"/>
              <a:t>Виновное причинение вреда жизни или здоровью пациента базируется на юридическом установлении одной из форм вины как </a:t>
            </a:r>
            <a:r>
              <a:rPr lang="ru-RU" dirty="0" smtClean="0"/>
              <a:t>субъективной </a:t>
            </a:r>
            <a:r>
              <a:rPr lang="ru-RU" dirty="0"/>
              <a:t>стороны преступления, что уже рассматривалось выше.</a:t>
            </a:r>
          </a:p>
          <a:p>
            <a:r>
              <a:rPr lang="ru-RU" dirty="0"/>
              <a:t>Статья 28 УК РФ признает и невиновное причинение вреда - случай или казус </a:t>
            </a:r>
          </a:p>
          <a:p>
            <a:endParaRPr lang="ru-RU" dirty="0"/>
          </a:p>
        </p:txBody>
      </p:sp>
    </p:spTree>
    <p:extLst>
      <p:ext uri="{BB962C8B-B14F-4D97-AF65-F5344CB8AC3E}">
        <p14:creationId xmlns:p14="http://schemas.microsoft.com/office/powerpoint/2010/main" val="33446011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noAutofit/>
          </a:bodyPr>
          <a:lstStyle/>
          <a:p>
            <a:r>
              <a:rPr lang="ru-RU" sz="2000" b="1" dirty="0" smtClean="0">
                <a:solidFill>
                  <a:schemeClr val="accent1">
                    <a:lumMod val="75000"/>
                  </a:schemeClr>
                </a:solidFill>
              </a:rPr>
              <a:t>Классификации </a:t>
            </a:r>
            <a:r>
              <a:rPr lang="ru-RU" sz="2000" b="1" dirty="0">
                <a:solidFill>
                  <a:schemeClr val="accent1">
                    <a:lumMod val="75000"/>
                  </a:schemeClr>
                </a:solidFill>
              </a:rPr>
              <a:t>профессиональных правонарушений медицинских работников, предполагающих уголовную </a:t>
            </a:r>
            <a:r>
              <a:rPr lang="ru-RU" sz="2000" b="1" dirty="0" smtClean="0">
                <a:solidFill>
                  <a:schemeClr val="accent1">
                    <a:lumMod val="75000"/>
                  </a:schemeClr>
                </a:solidFill>
              </a:rPr>
              <a:t>ответственность </a:t>
            </a:r>
            <a:endParaRPr lang="ru-RU" sz="2000" b="1" dirty="0">
              <a:solidFill>
                <a:schemeClr val="accent1">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596" y="1785926"/>
            <a:ext cx="8001056" cy="4919676"/>
          </a:xfrm>
        </p:spPr>
      </p:pic>
    </p:spTree>
    <p:extLst>
      <p:ext uri="{BB962C8B-B14F-4D97-AF65-F5344CB8AC3E}">
        <p14:creationId xmlns:p14="http://schemas.microsoft.com/office/powerpoint/2010/main" val="2864597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109Ч2</a:t>
            </a:r>
            <a:endParaRPr lang="ru-RU" dirty="0"/>
          </a:p>
        </p:txBody>
      </p:sp>
      <p:sp>
        <p:nvSpPr>
          <p:cNvPr id="3" name="Объект 2"/>
          <p:cNvSpPr>
            <a:spLocks noGrp="1"/>
          </p:cNvSpPr>
          <p:nvPr>
            <p:ph idx="1"/>
          </p:nvPr>
        </p:nvSpPr>
        <p:spPr>
          <a:xfrm>
            <a:off x="457200" y="1600200"/>
            <a:ext cx="8258204" cy="4873752"/>
          </a:xfrm>
        </p:spPr>
        <p:txBody>
          <a:bodyPr>
            <a:normAutofit fontScale="77500" lnSpcReduction="20000"/>
          </a:bodyPr>
          <a:lstStyle/>
          <a:p>
            <a:r>
              <a:rPr lang="ru-RU" dirty="0"/>
              <a:t>Причинение смерти по неосторожности следует отличать от случайного ее причинения, когда лицо не только не предвидело возможности наступления смерти, но по обстоятельствам дела не должно было и не могло ее предвидеть. Вина лица в причинении смерти при несчастном случае отсутствует, уголовная ответственность исключается</a:t>
            </a:r>
            <a:r>
              <a:rPr lang="ru-RU" dirty="0" smtClean="0"/>
              <a:t>.</a:t>
            </a:r>
          </a:p>
          <a:p>
            <a:r>
              <a:rPr lang="ru-RU" dirty="0"/>
              <a:t>Квалифицированный вид рассматриваемого преступления (ч. 2, 3 ст. 109) имеет место, если причинена смерть по неосторожности:</a:t>
            </a:r>
          </a:p>
          <a:p>
            <a:r>
              <a:rPr lang="ru-RU" dirty="0"/>
              <a:t>а) вследствие ненадлежащего исполнения лицом своих профессиональных обязанностей;</a:t>
            </a:r>
          </a:p>
          <a:p>
            <a:endParaRPr lang="ru-RU" dirty="0" smtClean="0"/>
          </a:p>
          <a:p>
            <a:r>
              <a:rPr lang="ru-RU" dirty="0"/>
              <a:t>Под ненадлежащим исполнением лицом своих профессиональных обязанностей понимается совершение деяний, не отвечающих </a:t>
            </a:r>
            <a:r>
              <a:rPr lang="ru-RU" dirty="0" smtClean="0"/>
              <a:t>полностью </a:t>
            </a:r>
            <a:r>
              <a:rPr lang="ru-RU" dirty="0"/>
              <a:t>или частично официальным требованиям, предписаниям, правилам, в результате чего наступает смерть потерпевшего. По делам данной категории должно быть установлено, какие именно профессиональные обязанности нарушил виновный</a:t>
            </a:r>
          </a:p>
        </p:txBody>
      </p:sp>
    </p:spTree>
    <p:extLst>
      <p:ext uri="{BB962C8B-B14F-4D97-AF65-F5344CB8AC3E}">
        <p14:creationId xmlns:p14="http://schemas.microsoft.com/office/powerpoint/2010/main" val="28534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4"/>
          <p:cNvSpPr>
            <a:spLocks noGrp="1"/>
          </p:cNvSpPr>
          <p:nvPr>
            <p:ph type="title"/>
          </p:nvPr>
        </p:nvSpPr>
        <p:spPr/>
        <p:txBody>
          <a:bodyPr>
            <a:normAutofit fontScale="90000"/>
          </a:bodyPr>
          <a:lstStyle/>
          <a:p>
            <a:pPr algn="ctr" eaLnBrk="1" hangingPunct="1"/>
            <a:r>
              <a:rPr lang="ru-RU" altLang="ru-RU" sz="4000" b="1" smtClean="0"/>
              <a:t>Роль и место НМЭ в системе медицинских экспертиз </a:t>
            </a:r>
            <a:endParaRPr lang="ru-RU" altLang="ru-RU" sz="2800" smtClean="0"/>
          </a:p>
        </p:txBody>
      </p:sp>
      <p:sp>
        <p:nvSpPr>
          <p:cNvPr id="15363" name="Объект 5"/>
          <p:cNvSpPr>
            <a:spLocks noGrp="1"/>
          </p:cNvSpPr>
          <p:nvPr>
            <p:ph idx="1"/>
          </p:nvPr>
        </p:nvSpPr>
        <p:spPr/>
        <p:txBody>
          <a:bodyPr>
            <a:normAutofit fontScale="92500" lnSpcReduction="10000"/>
          </a:bodyPr>
          <a:lstStyle/>
          <a:p>
            <a:r>
              <a:rPr lang="ru-RU" altLang="ru-RU" b="1" dirty="0" smtClean="0">
                <a:solidFill>
                  <a:schemeClr val="tx1"/>
                </a:solidFill>
              </a:rPr>
              <a:t>Согласно части 2 Федерального закона «Об основах охраны здоровья граждан в Российской Федерации» от 23.11.2011 № 323-ФЗ, в Российской Федерации проводятся следующие виды медицинских экспертиз: </a:t>
            </a:r>
          </a:p>
          <a:p>
            <a:r>
              <a:rPr lang="ru-RU" altLang="ru-RU" dirty="0" smtClean="0">
                <a:solidFill>
                  <a:schemeClr val="tx1"/>
                </a:solidFill>
              </a:rPr>
              <a:t>1) экспертиза временной нетрудоспособности; </a:t>
            </a:r>
          </a:p>
          <a:p>
            <a:r>
              <a:rPr lang="ru-RU" altLang="ru-RU" dirty="0" smtClean="0">
                <a:solidFill>
                  <a:schemeClr val="tx1"/>
                </a:solidFill>
              </a:rPr>
              <a:t>2) медико-социальная экспертиза; </a:t>
            </a:r>
          </a:p>
          <a:p>
            <a:r>
              <a:rPr lang="ru-RU" altLang="ru-RU" dirty="0" smtClean="0">
                <a:solidFill>
                  <a:schemeClr val="tx1"/>
                </a:solidFill>
              </a:rPr>
              <a:t>3) военно-врачебная экспертиза; </a:t>
            </a:r>
          </a:p>
          <a:p>
            <a:r>
              <a:rPr lang="ru-RU" altLang="ru-RU" dirty="0" smtClean="0">
                <a:solidFill>
                  <a:schemeClr val="tx1"/>
                </a:solidFill>
              </a:rPr>
              <a:t>4) судебно-медицинская и судебно-психиатрическая экспертизы; </a:t>
            </a:r>
          </a:p>
          <a:p>
            <a:r>
              <a:rPr lang="ru-RU" altLang="ru-RU" dirty="0" smtClean="0">
                <a:solidFill>
                  <a:schemeClr val="tx1"/>
                </a:solidFill>
              </a:rPr>
              <a:t>5) экспертиза профессиональной пригодности и экспертиза связи заболевания с профессией; </a:t>
            </a:r>
          </a:p>
          <a:p>
            <a:r>
              <a:rPr lang="ru-RU" altLang="ru-RU" dirty="0" smtClean="0">
                <a:solidFill>
                  <a:schemeClr val="tx1"/>
                </a:solidFill>
              </a:rPr>
              <a:t>6) </a:t>
            </a:r>
            <a:r>
              <a:rPr lang="ru-RU" altLang="ru-RU" b="1" dirty="0" smtClean="0">
                <a:solidFill>
                  <a:schemeClr val="tx1"/>
                </a:solidFill>
              </a:rPr>
              <a:t>экспертиза качества медицинской помощи. </a:t>
            </a:r>
          </a:p>
          <a:p>
            <a:pPr algn="just" eaLnBrk="1" hangingPunct="1"/>
            <a:endParaRPr lang="ru-RU" altLang="ru-RU" dirty="0" smtClean="0"/>
          </a:p>
        </p:txBody>
      </p:sp>
      <p:cxnSp>
        <p:nvCxnSpPr>
          <p:cNvPr id="8" name="Прямая соединительная линия 7"/>
          <p:cNvCxnSpPr/>
          <p:nvPr/>
        </p:nvCxnSpPr>
        <p:spPr>
          <a:xfrm>
            <a:off x="889397" y="1960564"/>
            <a:ext cx="6586538" cy="333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4896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000108"/>
            <a:ext cx="8501122" cy="5693866"/>
          </a:xfrm>
          <a:prstGeom prst="rect">
            <a:avLst/>
          </a:prstGeom>
        </p:spPr>
        <p:txBody>
          <a:bodyPr wrap="square">
            <a:spAutoFit/>
          </a:bodyPr>
          <a:lstStyle/>
          <a:p>
            <a:r>
              <a:rPr lang="ru-RU" sz="2800" dirty="0"/>
              <a:t>Приказ Министерства здравоохранения и социального развития Российской Федерации от 23 июля 2010 г. № 541н "Об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в сфере здравоохранения" приведенный выше, также </a:t>
            </a:r>
            <a:r>
              <a:rPr lang="ru-RU" sz="2800" dirty="0" smtClean="0"/>
              <a:t>«Должностные инструкции »  утвержденные руководителем медицинской организации  </a:t>
            </a:r>
            <a:r>
              <a:rPr lang="ru-RU" sz="2800" b="1" u="sng" dirty="0" smtClean="0">
                <a:solidFill>
                  <a:schemeClr val="accent1">
                    <a:lumMod val="75000"/>
                  </a:schemeClr>
                </a:solidFill>
              </a:rPr>
              <a:t>определяет ответственность врача </a:t>
            </a:r>
            <a:r>
              <a:rPr lang="ru-RU" sz="2800" dirty="0" smtClean="0"/>
              <a:t>–специалиста и берется за основу при квалификации его  </a:t>
            </a:r>
            <a:r>
              <a:rPr lang="ru-RU" sz="2800" b="1" u="sng" dirty="0" smtClean="0">
                <a:solidFill>
                  <a:schemeClr val="accent1">
                    <a:lumMod val="75000"/>
                  </a:schemeClr>
                </a:solidFill>
              </a:rPr>
              <a:t>действия (бездействия)</a:t>
            </a:r>
            <a:endParaRPr lang="ru-RU" sz="2800" b="1" u="sng" dirty="0">
              <a:solidFill>
                <a:schemeClr val="accent1">
                  <a:lumMod val="75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2844" y="0"/>
            <a:ext cx="1143008" cy="108770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Статья 109 УК РФ. </a:t>
            </a:r>
            <a:r>
              <a:rPr lang="ru-RU" dirty="0"/>
              <a:t>Причинение смерти по неосторожности</a:t>
            </a:r>
          </a:p>
        </p:txBody>
      </p:sp>
      <p:sp>
        <p:nvSpPr>
          <p:cNvPr id="3" name="Объект 2"/>
          <p:cNvSpPr>
            <a:spLocks noGrp="1"/>
          </p:cNvSpPr>
          <p:nvPr>
            <p:ph idx="1"/>
          </p:nvPr>
        </p:nvSpPr>
        <p:spPr>
          <a:xfrm>
            <a:off x="214282" y="1600200"/>
            <a:ext cx="7710518" cy="4873752"/>
          </a:xfrm>
        </p:spPr>
        <p:txBody>
          <a:bodyPr>
            <a:normAutofit fontScale="77500" lnSpcReduction="20000"/>
          </a:bodyPr>
          <a:lstStyle/>
          <a:p>
            <a:r>
              <a:rPr lang="ru-RU" dirty="0"/>
              <a:t>1. Причинение смерти по неосторожности - наказывается ограничением свободы на срок до двух лет или лишением свободы на тот же срок.</a:t>
            </a:r>
          </a:p>
          <a:p>
            <a:r>
              <a:rPr lang="ru-RU" dirty="0"/>
              <a:t>(В ред. Федерального закона от 08.12.03 ? 162-ФЗ.)</a:t>
            </a:r>
          </a:p>
          <a:p>
            <a:r>
              <a:rPr lang="ru-RU" dirty="0"/>
              <a:t>2. Причинение смерти по неосторожности вследствие ненадлежащего исполнения лицом своих профессиональных обязанностей - наказывается ограничением свободы на срок до трех лет 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p>
          <a:p>
            <a:r>
              <a:rPr lang="ru-RU" dirty="0"/>
              <a:t>(Часть вторая в ред. Федерального закона от 08.12.03 ? 162-ФЗ.)</a:t>
            </a:r>
          </a:p>
          <a:p>
            <a:r>
              <a:rPr lang="ru-RU" dirty="0"/>
              <a:t>3. Причинение смерти по неосторожности двум или более лицам - наказывается ограничением свободы на срок до пяти лет либо лишением свободы на тот же срок с лишением права занимать определенные должности или заниматься определенной деятельностью на срок до трех лет или без такового.</a:t>
            </a:r>
          </a:p>
          <a:p>
            <a:endParaRPr lang="ru-RU" dirty="0"/>
          </a:p>
        </p:txBody>
      </p:sp>
    </p:spTree>
    <p:extLst>
      <p:ext uri="{BB962C8B-B14F-4D97-AF65-F5344CB8AC3E}">
        <p14:creationId xmlns:p14="http://schemas.microsoft.com/office/powerpoint/2010/main" val="22062572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И СТАДИИ УГОЛОВНОГО ПРОЦЕССА</a:t>
            </a:r>
            <a:endParaRPr lang="ru-RU" dirty="0"/>
          </a:p>
        </p:txBody>
      </p:sp>
      <p:sp>
        <p:nvSpPr>
          <p:cNvPr id="3" name="Содержимое 2"/>
          <p:cNvSpPr>
            <a:spLocks noGrp="1"/>
          </p:cNvSpPr>
          <p:nvPr>
            <p:ph sz="quarter" idx="1"/>
          </p:nvPr>
        </p:nvSpPr>
        <p:spPr/>
        <p:txBody>
          <a:bodyPr/>
          <a:lstStyle/>
          <a:p>
            <a:r>
              <a:rPr lang="ru-RU" dirty="0" smtClean="0"/>
              <a:t>Уголовный процесс представляет собой упорядоченную законом деятельность органов дознания, предварительного следствия, прокуратуры и суда по возбуждению, расследованию, рассмотрению и разрешению уголовных дел.</a:t>
            </a:r>
          </a:p>
          <a:p>
            <a:r>
              <a:rPr lang="ru-RU" dirty="0" smtClean="0"/>
              <a:t>В структуре УПК РФ выделено </a:t>
            </a:r>
            <a:r>
              <a:rPr lang="ru-RU" b="1" dirty="0" smtClean="0"/>
              <a:t>досудебное производство </a:t>
            </a:r>
            <a:r>
              <a:rPr lang="ru-RU" dirty="0" smtClean="0"/>
              <a:t>(часть вто­рая) и </a:t>
            </a:r>
            <a:r>
              <a:rPr lang="ru-RU" b="1" dirty="0" smtClean="0"/>
              <a:t>судебное производство</a:t>
            </a:r>
            <a:r>
              <a:rPr lang="ru-RU" dirty="0" smtClean="0"/>
              <a:t> (часть третья).Досудебное производство включает стадии возбуждения уголовно­го дела и предварительного расследования.</a:t>
            </a:r>
          </a:p>
          <a:p>
            <a:endParaRPr lang="ru-RU"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2000" b="1" dirty="0" smtClean="0">
                <a:solidFill>
                  <a:schemeClr val="accent1">
                    <a:lumMod val="75000"/>
                  </a:schemeClr>
                </a:solidFill>
              </a:rPr>
              <a:t>ПЕРВОНАЧАЛЬНАЯ СТАДИЯ  УГОЛОВНОГО ПРОЦЕССА- ВАЖНЫЙ ЭТАП В ПРОФИЛАКТИКЕ  УГОЛОВНОГО ПРЕСЛЕДОВАНИЯ ВРАЧЕЙ</a:t>
            </a:r>
            <a:endParaRPr lang="ru-RU" sz="2000" b="1" dirty="0">
              <a:solidFill>
                <a:schemeClr val="accent1">
                  <a:lumMod val="75000"/>
                </a:schemeClr>
              </a:solidFill>
            </a:endParaRPr>
          </a:p>
        </p:txBody>
      </p:sp>
      <p:sp>
        <p:nvSpPr>
          <p:cNvPr id="5" name="Прямоугольник 4"/>
          <p:cNvSpPr/>
          <p:nvPr/>
        </p:nvSpPr>
        <p:spPr>
          <a:xfrm>
            <a:off x="357158" y="1500175"/>
            <a:ext cx="7500990" cy="4708981"/>
          </a:xfrm>
          <a:prstGeom prst="rect">
            <a:avLst/>
          </a:prstGeom>
        </p:spPr>
        <p:txBody>
          <a:bodyPr wrap="square">
            <a:spAutoFit/>
          </a:bodyPr>
          <a:lstStyle/>
          <a:p>
            <a:endParaRPr lang="ru-RU" dirty="0" smtClean="0"/>
          </a:p>
          <a:p>
            <a:endParaRPr lang="ru-RU" dirty="0"/>
          </a:p>
          <a:p>
            <a:pPr algn="just">
              <a:buFont typeface="Wingdings" pitchFamily="2" charset="2"/>
              <a:buChar char="Ø"/>
            </a:pPr>
            <a:r>
              <a:rPr lang="ru-RU" sz="2400" dirty="0" smtClean="0"/>
              <a:t>Возбуждение </a:t>
            </a:r>
            <a:r>
              <a:rPr lang="ru-RU" sz="2400" dirty="0"/>
              <a:t>уголовного дела представляет собой </a:t>
            </a:r>
            <a:r>
              <a:rPr lang="ru-RU" sz="2400" b="1" dirty="0"/>
              <a:t>первоначальную стадию уголовного процесса, в </a:t>
            </a:r>
            <a:r>
              <a:rPr lang="ru-RU" sz="2400" b="1" u="sng" dirty="0"/>
              <a:t>которой полномочные органы </a:t>
            </a:r>
            <a:r>
              <a:rPr lang="ru-RU" sz="2400" b="1" u="sng" dirty="0" smtClean="0"/>
              <a:t>государства </a:t>
            </a:r>
            <a:r>
              <a:rPr lang="ru-RU" sz="2400" b="1" u="sng" dirty="0"/>
              <a:t>и должностные лица</a:t>
            </a:r>
            <a:r>
              <a:rPr lang="ru-RU" sz="2400" b="1" dirty="0"/>
              <a:t> </a:t>
            </a:r>
            <a:r>
              <a:rPr lang="ru-RU" sz="2400" dirty="0" smtClean="0"/>
              <a:t>устанавливают </a:t>
            </a:r>
            <a:r>
              <a:rPr lang="ru-RU" sz="2400" dirty="0"/>
              <a:t>наличие или отсутствие оснований для начала производства по делу</a:t>
            </a:r>
            <a:r>
              <a:rPr lang="ru-RU" sz="2400" dirty="0" smtClean="0"/>
              <a:t>.</a:t>
            </a:r>
          </a:p>
          <a:p>
            <a:pPr algn="just">
              <a:buFont typeface="Wingdings" pitchFamily="2" charset="2"/>
              <a:buChar char="Ø"/>
            </a:pPr>
            <a:r>
              <a:rPr lang="ru-RU" sz="2400" dirty="0" smtClean="0"/>
              <a:t> </a:t>
            </a:r>
            <a:r>
              <a:rPr lang="ru-RU" sz="2400" b="1" dirty="0"/>
              <a:t>Решение о возбуждении уголовного дела приводит в движение процедуру уголовного процесса,</a:t>
            </a:r>
            <a:r>
              <a:rPr lang="ru-RU" sz="2400" dirty="0"/>
              <a:t> образуя </a:t>
            </a:r>
            <a:r>
              <a:rPr lang="ru-RU" sz="2400" dirty="0" smtClean="0"/>
              <a:t>правовую </a:t>
            </a:r>
            <a:r>
              <a:rPr lang="ru-RU" sz="2400" dirty="0"/>
              <a:t>основу для выполнения процессуальных действий в последующих стадиях</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p:txBody>
          <a:bodyPr>
            <a:normAutofit fontScale="90000"/>
          </a:bodyPr>
          <a:lstStyle/>
          <a:p>
            <a:pPr algn="ctr" eaLnBrk="1" hangingPunct="1"/>
            <a:r>
              <a:rPr lang="ru-RU" altLang="ru-RU" sz="4000" b="1" smtClean="0"/>
              <a:t>Роль и место НМЭ в системе медицинских экспертиз </a:t>
            </a:r>
            <a:endParaRPr lang="ru-RU" altLang="ru-RU" sz="2800" smtClean="0"/>
          </a:p>
        </p:txBody>
      </p:sp>
      <p:sp>
        <p:nvSpPr>
          <p:cNvPr id="16387" name="Объект 5"/>
          <p:cNvSpPr>
            <a:spLocks noGrp="1"/>
          </p:cNvSpPr>
          <p:nvPr>
            <p:ph idx="1"/>
          </p:nvPr>
        </p:nvSpPr>
        <p:spPr/>
        <p:txBody>
          <a:bodyPr/>
          <a:lstStyle/>
          <a:p>
            <a:pPr algn="just" eaLnBrk="1" hangingPunct="1">
              <a:buFont typeface="Wingdings 3" panose="05040102010807070707" pitchFamily="18" charset="2"/>
              <a:buNone/>
            </a:pPr>
            <a:r>
              <a:rPr lang="ru-RU" altLang="ru-RU" b="1" dirty="0" smtClean="0">
                <a:solidFill>
                  <a:srgbClr val="840660"/>
                </a:solidFill>
              </a:rPr>
              <a:t>     </a:t>
            </a:r>
            <a:r>
              <a:rPr lang="ru-RU" altLang="ru-RU" sz="2400" b="1" dirty="0" smtClean="0">
                <a:solidFill>
                  <a:schemeClr val="tx1"/>
                </a:solidFill>
              </a:rPr>
              <a:t>Экспертиза качества медицинской помощи </a:t>
            </a:r>
            <a:r>
              <a:rPr lang="ru-RU" altLang="ru-RU" sz="2400" dirty="0" smtClean="0">
                <a:solidFill>
                  <a:schemeClr val="tx1"/>
                </a:solidFill>
              </a:rPr>
              <a:t>– это выявление нарушений при оказании медицинской помощи, в том числе оценка своевременности ее оказания, правильности выбора методов профилактики, диагностики, лечения и реабилитации, степени достижения запланированного результата (Федеральный закон «Об основах охраны здоровья граждан в Российской </a:t>
            </a:r>
            <a:r>
              <a:rPr lang="ru-RU" altLang="ru-RU" sz="2800" dirty="0" smtClean="0">
                <a:solidFill>
                  <a:schemeClr val="tx1"/>
                </a:solidFill>
              </a:rPr>
              <a:t>Федерации» от 23.11.2011 № 323-ФЗ, ст.64). </a:t>
            </a:r>
            <a:endParaRPr lang="ru-RU" altLang="ru-RU" sz="2000" dirty="0" smtClean="0">
              <a:solidFill>
                <a:schemeClr val="tx1"/>
              </a:solidFill>
            </a:endParaRPr>
          </a:p>
          <a:p>
            <a:pPr algn="just" eaLnBrk="1" hangingPunct="1"/>
            <a:endParaRPr lang="ru-RU" altLang="ru-RU" dirty="0" smtClean="0"/>
          </a:p>
        </p:txBody>
      </p:sp>
      <p:cxnSp>
        <p:nvCxnSpPr>
          <p:cNvPr id="8" name="Прямая соединительная линия 7"/>
          <p:cNvCxnSpPr/>
          <p:nvPr/>
        </p:nvCxnSpPr>
        <p:spPr>
          <a:xfrm>
            <a:off x="889397" y="1960564"/>
            <a:ext cx="6586538" cy="333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07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143932" cy="1274786"/>
          </a:xfrm>
        </p:spPr>
        <p:txBody>
          <a:bodyPr>
            <a:normAutofit fontScale="90000"/>
          </a:bodyPr>
          <a:lstStyle/>
          <a:p>
            <a:r>
              <a:rPr lang="ru-RU" sz="2200" b="1" dirty="0" smtClean="0">
                <a:solidFill>
                  <a:schemeClr val="tx2">
                    <a:lumMod val="75000"/>
                  </a:schemeClr>
                </a:solidFill>
                <a:latin typeface="Book Antiqua" panose="02040602050305030304" pitchFamily="18" charset="0"/>
              </a:rPr>
              <a:t>Нормативно-правовые акты, устанавливающие  критерии для  классификации дефектов оказания медицинской помощи</a:t>
            </a:r>
            <a:r>
              <a:rPr lang="ru-RU" b="1" dirty="0" smtClean="0">
                <a:solidFill>
                  <a:schemeClr val="tx2">
                    <a:lumMod val="75000"/>
                  </a:schemeClr>
                </a:solidFill>
                <a:latin typeface="Book Antiqua" panose="02040602050305030304" pitchFamily="18" charset="0"/>
              </a:rPr>
              <a:t/>
            </a:r>
            <a:br>
              <a:rPr lang="ru-RU" b="1" dirty="0" smtClean="0">
                <a:solidFill>
                  <a:schemeClr val="tx2">
                    <a:lumMod val="75000"/>
                  </a:schemeClr>
                </a:solidFill>
                <a:latin typeface="Book Antiqua" panose="02040602050305030304" pitchFamily="18" charset="0"/>
              </a:rPr>
            </a:br>
            <a:endParaRPr lang="ru-RU" dirty="0"/>
          </a:p>
        </p:txBody>
      </p:sp>
      <p:sp>
        <p:nvSpPr>
          <p:cNvPr id="3" name="Содержимое 2"/>
          <p:cNvSpPr>
            <a:spLocks noGrp="1"/>
          </p:cNvSpPr>
          <p:nvPr>
            <p:ph sz="quarter" idx="1"/>
          </p:nvPr>
        </p:nvSpPr>
        <p:spPr>
          <a:xfrm>
            <a:off x="457200" y="928670"/>
            <a:ext cx="7758138" cy="5545282"/>
          </a:xfrm>
        </p:spPr>
        <p:txBody>
          <a:bodyPr>
            <a:normAutofit fontScale="77500" lnSpcReduction="20000"/>
          </a:bodyPr>
          <a:lstStyle/>
          <a:p>
            <a:pPr marL="0" indent="-252000" algn="just">
              <a:spcBef>
                <a:spcPct val="0"/>
              </a:spcBef>
              <a:buNone/>
              <a:defRPr/>
            </a:pPr>
            <a:endParaRPr lang="ru-RU" b="1" dirty="0" smtClean="0">
              <a:solidFill>
                <a:schemeClr val="tx2">
                  <a:lumMod val="75000"/>
                </a:schemeClr>
              </a:solidFill>
              <a:latin typeface="Book Antiqua" panose="02040602050305030304" pitchFamily="18" charset="0"/>
            </a:endParaRPr>
          </a:p>
          <a:p>
            <a:pPr marL="0" indent="-252000" algn="just">
              <a:spcBef>
                <a:spcPct val="0"/>
              </a:spcBef>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 Федеральный закон от 21 ноября 2011 г. N 323-ФЗ "Об основах охраны здоровья граждан в Российской Федерации "</a:t>
            </a:r>
          </a:p>
          <a:p>
            <a:pPr marL="0" indent="-252000" algn="just">
              <a:spcBef>
                <a:spcPct val="0"/>
              </a:spcBef>
              <a:buNone/>
              <a:defRPr/>
            </a:pPr>
            <a:endParaRPr lang="ru-RU" b="1" dirty="0" smtClean="0">
              <a:solidFill>
                <a:schemeClr val="tx2">
                  <a:lumMod val="75000"/>
                </a:schemeClr>
              </a:solidFill>
              <a:latin typeface="Book Antiqua" panose="02040602050305030304" pitchFamily="18" charset="0"/>
            </a:endParaRPr>
          </a:p>
          <a:p>
            <a:pPr marL="0" indent="-252000" algn="just">
              <a:spcBef>
                <a:spcPct val="0"/>
              </a:spcBef>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 Приказ Министерства здравоохранения РФ от 10 мая 2017 г. N 203н "Об утверждении критериев оценки качества медицинской помощи" (вступает в силу с 1 июля 2017 г.) </a:t>
            </a:r>
          </a:p>
          <a:p>
            <a:pPr marL="0" indent="-252000" algn="just">
              <a:spcBef>
                <a:spcPct val="0"/>
              </a:spcBef>
              <a:buNone/>
              <a:defRPr/>
            </a:pPr>
            <a:r>
              <a:rPr lang="ru-RU" dirty="0" smtClean="0">
                <a:solidFill>
                  <a:schemeClr val="tx2">
                    <a:lumMod val="75000"/>
                  </a:schemeClr>
                </a:solidFill>
                <a:latin typeface="Book Antiqua" panose="02040602050305030304" pitchFamily="18" charset="0"/>
              </a:rPr>
              <a:t>Утверждены новые критерии оценки качества медицинской помощи. Они применяются в целях оценки своевременности оказания помощи, правильности выбора методов профилактики, диагностики, лечения и реабилитации, степени достижения запланированного результата.</a:t>
            </a:r>
          </a:p>
          <a:p>
            <a:pPr marL="0" indent="-252000" algn="just">
              <a:spcBef>
                <a:spcPct val="0"/>
              </a:spcBef>
              <a:buNone/>
              <a:defRPr/>
            </a:pPr>
            <a:r>
              <a:rPr lang="ru-RU" dirty="0" smtClean="0">
                <a:solidFill>
                  <a:schemeClr val="tx2">
                    <a:lumMod val="75000"/>
                  </a:schemeClr>
                </a:solidFill>
                <a:latin typeface="Book Antiqua" panose="02040602050305030304" pitchFamily="18" charset="0"/>
              </a:rPr>
              <a:t>Критерии дифференцированы по группам заболеваний (состояний) и по условиям оказания помощи (в амбулаторных условиях, в условиях дневного стационара и стационарных условиях).</a:t>
            </a:r>
          </a:p>
          <a:p>
            <a:pPr marL="0" indent="-252000" algn="just">
              <a:spcBef>
                <a:spcPct val="0"/>
              </a:spcBef>
              <a:buNone/>
              <a:defRPr/>
            </a:pPr>
            <a:endParaRPr lang="ru-RU" dirty="0" smtClean="0">
              <a:solidFill>
                <a:schemeClr val="tx2">
                  <a:lumMod val="75000"/>
                </a:schemeClr>
              </a:solidFill>
              <a:latin typeface="Book Antiqua" panose="02040602050305030304" pitchFamily="18" charset="0"/>
            </a:endParaRPr>
          </a:p>
          <a:p>
            <a:pPr marL="0" indent="-252000" algn="just">
              <a:spcBef>
                <a:spcPct val="0"/>
              </a:spcBef>
              <a:buFont typeface="Wingdings" panose="05000000000000000000" pitchFamily="2" charset="2"/>
              <a:buChar char="§"/>
              <a:defRPr/>
            </a:pPr>
            <a:r>
              <a:rPr lang="ru-RU" dirty="0" smtClean="0">
                <a:solidFill>
                  <a:schemeClr val="tx2">
                    <a:lumMod val="75000"/>
                  </a:schemeClr>
                </a:solidFill>
                <a:latin typeface="Book Antiqua" panose="02040602050305030304" pitchFamily="18" charset="0"/>
              </a:rPr>
              <a:t> </a:t>
            </a:r>
            <a:r>
              <a:rPr lang="ru-RU" b="1" dirty="0" smtClean="0">
                <a:solidFill>
                  <a:schemeClr val="tx2">
                    <a:lumMod val="75000"/>
                  </a:schemeClr>
                </a:solidFill>
                <a:latin typeface="Book Antiqua" panose="02040602050305030304" pitchFamily="18" charset="0"/>
              </a:rPr>
              <a:t>Приказ Федерального фонда обязательного медицинского страхования от 1 декабря 2010 г. N 230 "Об утверждении Порядка организации и проведения контроля объемов, сроков, качества и условий предоставления медицинской помощи по обязательному медицинскому страхованию "</a:t>
            </a:r>
          </a:p>
          <a:p>
            <a:endParaRPr lang="ru-R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solidFill>
                  <a:schemeClr val="tx2">
                    <a:lumMod val="75000"/>
                  </a:schemeClr>
                </a:solidFill>
                <a:latin typeface="Book Antiqua" panose="02040602050305030304" pitchFamily="18" charset="0"/>
              </a:rPr>
              <a:t>Нормативно-правовые акты, устанавливающие  критерии для  классификации дефектов оказания медицинской помощи</a:t>
            </a:r>
            <a:r>
              <a:rPr lang="ru-RU" b="1" dirty="0" smtClean="0">
                <a:solidFill>
                  <a:schemeClr val="tx2">
                    <a:lumMod val="75000"/>
                  </a:schemeClr>
                </a:solidFill>
                <a:latin typeface="Book Antiqua" panose="02040602050305030304" pitchFamily="18" charset="0"/>
              </a:rPr>
              <a:t/>
            </a:r>
            <a:br>
              <a:rPr lang="ru-RU" b="1" dirty="0" smtClean="0">
                <a:solidFill>
                  <a:schemeClr val="tx2">
                    <a:lumMod val="75000"/>
                  </a:schemeClr>
                </a:solidFill>
                <a:latin typeface="Book Antiqua" panose="02040602050305030304" pitchFamily="18" charset="0"/>
              </a:rPr>
            </a:br>
            <a:endParaRPr lang="ru-RU" dirty="0"/>
          </a:p>
        </p:txBody>
      </p:sp>
      <p:sp>
        <p:nvSpPr>
          <p:cNvPr id="3" name="Содержимое 2"/>
          <p:cNvSpPr>
            <a:spLocks noGrp="1"/>
          </p:cNvSpPr>
          <p:nvPr>
            <p:ph sz="quarter" idx="1"/>
          </p:nvPr>
        </p:nvSpPr>
        <p:spPr/>
        <p:txBody>
          <a:bodyPr>
            <a:normAutofit fontScale="62500" lnSpcReduction="20000"/>
          </a:bodyPr>
          <a:lstStyle/>
          <a:p>
            <a:pPr marL="0" indent="-252000" algn="just">
              <a:lnSpc>
                <a:spcPct val="110000"/>
              </a:lnSpc>
              <a:spcBef>
                <a:spcPts val="0"/>
              </a:spcBef>
              <a:spcAft>
                <a:spcPts val="0"/>
              </a:spcAft>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 Приказ Министерства здравоохранения РФ от 16 мая 2017 г. N 226н</a:t>
            </a:r>
            <a:br>
              <a:rPr lang="ru-RU" b="1" dirty="0" smtClean="0">
                <a:solidFill>
                  <a:schemeClr val="tx2">
                    <a:lumMod val="75000"/>
                  </a:schemeClr>
                </a:solidFill>
                <a:latin typeface="Book Antiqua" panose="02040602050305030304" pitchFamily="18" charset="0"/>
              </a:rPr>
            </a:br>
            <a:r>
              <a:rPr lang="ru-RU" b="1" dirty="0" smtClean="0">
                <a:solidFill>
                  <a:schemeClr val="tx2">
                    <a:lumMod val="75000"/>
                  </a:schemeClr>
                </a:solidFill>
                <a:latin typeface="Book Antiqua" panose="02040602050305030304" pitchFamily="18" charset="0"/>
              </a:rPr>
              <a:t>"Об утверждении Порядка осуществления экспертизы качества медицинской помощи, за исключением медицинской помощи, оказываемой в соответствии с законодательством Российской Федерации об обязательном медицинском страховании"  (вступил в силу с 12 июня)</a:t>
            </a:r>
          </a:p>
          <a:p>
            <a:pPr marL="0" indent="-252000" algn="just">
              <a:lnSpc>
                <a:spcPct val="110000"/>
              </a:lnSpc>
              <a:spcBef>
                <a:spcPts val="0"/>
              </a:spcBef>
              <a:spcAft>
                <a:spcPts val="0"/>
              </a:spcAft>
              <a:buFont typeface="Arial" panose="020B0604020202020204" pitchFamily="34" charset="0"/>
              <a:buChar char="•"/>
              <a:defRPr/>
            </a:pPr>
            <a:endParaRPr lang="ru-RU" dirty="0" smtClean="0">
              <a:solidFill>
                <a:schemeClr val="tx2">
                  <a:lumMod val="75000"/>
                </a:schemeClr>
              </a:solidFill>
              <a:latin typeface="Book Antiqua" panose="02040602050305030304" pitchFamily="18" charset="0"/>
            </a:endParaRPr>
          </a:p>
          <a:p>
            <a:pPr marL="0" indent="-252000" algn="just">
              <a:lnSpc>
                <a:spcPct val="110000"/>
              </a:lnSpc>
              <a:spcBef>
                <a:spcPts val="0"/>
              </a:spcBef>
              <a:spcAft>
                <a:spcPts val="0"/>
              </a:spcAft>
              <a:buFont typeface="Arial" panose="020B0604020202020204" pitchFamily="34" charset="0"/>
              <a:buNone/>
              <a:defRPr/>
            </a:pPr>
            <a:r>
              <a:rPr lang="ru-RU" dirty="0" smtClean="0">
                <a:solidFill>
                  <a:schemeClr val="tx2">
                    <a:lumMod val="75000"/>
                  </a:schemeClr>
                </a:solidFill>
                <a:latin typeface="Book Antiqua" panose="02040602050305030304" pitchFamily="18" charset="0"/>
              </a:rPr>
              <a:t>В рамках государственного контроля экспертиза проводится </a:t>
            </a:r>
            <a:r>
              <a:rPr lang="ru-RU" b="1" dirty="0" smtClean="0">
                <a:solidFill>
                  <a:schemeClr val="tx2">
                    <a:lumMod val="75000"/>
                  </a:schemeClr>
                </a:solidFill>
                <a:latin typeface="Book Antiqua" panose="02040602050305030304" pitchFamily="18" charset="0"/>
              </a:rPr>
              <a:t>аттестованными экспертами, привлекаемыми </a:t>
            </a:r>
            <a:r>
              <a:rPr lang="ru-RU" b="1" dirty="0" err="1" smtClean="0">
                <a:solidFill>
                  <a:schemeClr val="tx2">
                    <a:lumMod val="75000"/>
                  </a:schemeClr>
                </a:solidFill>
                <a:latin typeface="Book Antiqua" panose="02040602050305030304" pitchFamily="18" charset="0"/>
              </a:rPr>
              <a:t>Росздравнадзором</a:t>
            </a:r>
            <a:r>
              <a:rPr lang="ru-RU" dirty="0" smtClean="0">
                <a:solidFill>
                  <a:schemeClr val="tx2">
                    <a:lumMod val="75000"/>
                  </a:schemeClr>
                </a:solidFill>
                <a:latin typeface="Book Antiqua" panose="02040602050305030304" pitchFamily="18" charset="0"/>
              </a:rPr>
              <a:t> к проверкам, в рамках ведомственного контроля - </a:t>
            </a:r>
            <a:r>
              <a:rPr lang="ru-RU" b="1" dirty="0" smtClean="0">
                <a:solidFill>
                  <a:schemeClr val="tx2">
                    <a:lumMod val="75000"/>
                  </a:schemeClr>
                </a:solidFill>
                <a:latin typeface="Book Antiqua" panose="02040602050305030304" pitchFamily="18" charset="0"/>
              </a:rPr>
              <a:t>учеными и специалистами</a:t>
            </a:r>
            <a:r>
              <a:rPr lang="ru-RU" dirty="0" smtClean="0">
                <a:solidFill>
                  <a:schemeClr val="tx2">
                    <a:lumMod val="75000"/>
                  </a:schemeClr>
                </a:solidFill>
                <a:latin typeface="Book Antiqua" panose="02040602050305030304" pitchFamily="18" charset="0"/>
              </a:rPr>
              <a:t>, привлеченными уполномоченными федеральными и региональными органами исполнительной власти.</a:t>
            </a:r>
          </a:p>
          <a:p>
            <a:pPr marL="0" indent="-252000" algn="just">
              <a:lnSpc>
                <a:spcPct val="110000"/>
              </a:lnSpc>
              <a:spcBef>
                <a:spcPts val="0"/>
              </a:spcBef>
              <a:spcAft>
                <a:spcPts val="0"/>
              </a:spcAft>
              <a:buFont typeface="Arial" panose="020B0604020202020204" pitchFamily="34" charset="0"/>
              <a:buChar char="•"/>
              <a:defRPr/>
            </a:pPr>
            <a:endParaRPr lang="ru-RU" dirty="0" smtClean="0">
              <a:solidFill>
                <a:schemeClr val="tx2">
                  <a:lumMod val="75000"/>
                </a:schemeClr>
              </a:solidFill>
              <a:latin typeface="Book Antiqua" panose="02040602050305030304" pitchFamily="18" charset="0"/>
            </a:endParaRPr>
          </a:p>
          <a:p>
            <a:pPr marL="0" indent="-252000" algn="just">
              <a:lnSpc>
                <a:spcPct val="110000"/>
              </a:lnSpc>
              <a:spcBef>
                <a:spcPts val="0"/>
              </a:spcBef>
              <a:spcAft>
                <a:spcPts val="0"/>
              </a:spcAft>
              <a:buFont typeface="Arial" panose="020B0604020202020204" pitchFamily="34" charset="0"/>
              <a:buNone/>
              <a:defRPr/>
            </a:pPr>
            <a:r>
              <a:rPr lang="ru-RU" dirty="0" smtClean="0">
                <a:solidFill>
                  <a:schemeClr val="tx2">
                    <a:lumMod val="75000"/>
                  </a:schemeClr>
                </a:solidFill>
                <a:latin typeface="Book Antiqua" panose="02040602050305030304" pitchFamily="18" charset="0"/>
              </a:rPr>
              <a:t>При проведении экспертизы качества медицинской помощи эксперт, специалист путем </a:t>
            </a:r>
            <a:r>
              <a:rPr lang="ru-RU" b="1" dirty="0" smtClean="0">
                <a:solidFill>
                  <a:schemeClr val="tx2">
                    <a:lumMod val="75000"/>
                  </a:schemeClr>
                </a:solidFill>
                <a:latin typeface="Book Antiqua" panose="02040602050305030304" pitchFamily="18" charset="0"/>
              </a:rPr>
              <a:t>проверки соответствия предоставленной пациенту медицинской помощи критериям оценки качества медицинской помощи</a:t>
            </a:r>
            <a:r>
              <a:rPr lang="ru-RU" dirty="0" smtClean="0">
                <a:solidFill>
                  <a:schemeClr val="tx2">
                    <a:lumMod val="75000"/>
                  </a:schemeClr>
                </a:solidFill>
                <a:latin typeface="Book Antiqua" panose="02040602050305030304" pitchFamily="18" charset="0"/>
              </a:rPr>
              <a:t>, утверждаемым Министерством здравоохранения Российской Федерации проводит полное исследование представленных материалов, выявлять нарушения при оказании медпомощи, </a:t>
            </a:r>
            <a:r>
              <a:rPr lang="ru-RU" b="1" dirty="0" smtClean="0">
                <a:solidFill>
                  <a:schemeClr val="tx2">
                    <a:lumMod val="75000"/>
                  </a:schemeClr>
                </a:solidFill>
                <a:latin typeface="Book Antiqua" panose="02040602050305030304" pitchFamily="18" charset="0"/>
              </a:rPr>
              <a:t>оценивать своевременность её оказания, правильность выбора методов профилактики, диагностики, лечения и реабилитации, степень достижения запланированного результата.</a:t>
            </a:r>
          </a:p>
          <a:p>
            <a:endParaRPr lang="ru-R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396" y="275967"/>
            <a:ext cx="7849817" cy="1320800"/>
          </a:xfrm>
        </p:spPr>
        <p:txBody>
          <a:bodyPr>
            <a:noAutofit/>
          </a:bodyPr>
          <a:lstStyle/>
          <a:p>
            <a:r>
              <a:rPr lang="ru-RU" sz="2400" b="1" dirty="0" smtClean="0"/>
              <a:t>         ВОЗМОЖНОСТЬ ИСПОЛЬЗОВАНИЯ     ЗАКЛЮЧЕНИЯ НМЭ В ГРАЖДАНСКОМ И УГОЛОВНОМ СУДОПРОИЗВОДСТВЕ</a:t>
            </a:r>
            <a:endParaRPr lang="ru-RU" sz="2400" b="1" dirty="0"/>
          </a:p>
        </p:txBody>
      </p:sp>
      <p:sp>
        <p:nvSpPr>
          <p:cNvPr id="3" name="Объект 2"/>
          <p:cNvSpPr>
            <a:spLocks noGrp="1"/>
          </p:cNvSpPr>
          <p:nvPr>
            <p:ph idx="1"/>
          </p:nvPr>
        </p:nvSpPr>
        <p:spPr/>
        <p:txBody>
          <a:bodyPr>
            <a:normAutofit fontScale="92500" lnSpcReduction="20000"/>
          </a:bodyPr>
          <a:lstStyle/>
          <a:p>
            <a:r>
              <a:rPr lang="ru-RU" sz="2200" b="1" dirty="0"/>
              <a:t>Д</a:t>
            </a:r>
            <a:r>
              <a:rPr lang="ru-RU" sz="2200" b="1" dirty="0" smtClean="0"/>
              <a:t>ействующее </a:t>
            </a:r>
            <a:r>
              <a:rPr lang="ru-RU" sz="2200" b="1" dirty="0"/>
              <a:t>процессуальное законодательство </a:t>
            </a:r>
            <a:r>
              <a:rPr lang="ru-RU" sz="2200" b="1" dirty="0" smtClean="0"/>
              <a:t>РФ предусматривает </a:t>
            </a:r>
            <a:r>
              <a:rPr lang="ru-RU" sz="2200" b="1" dirty="0"/>
              <a:t>возможность воспользоваться в ходе судебного разбирательства консультацией специалиста   (ст.188 ГПК РФ, ст.50 КАС РФ, ст.58 УПК РФ</a:t>
            </a:r>
            <a:r>
              <a:rPr lang="ru-RU" sz="2200" b="1" dirty="0" smtClean="0"/>
              <a:t>).</a:t>
            </a:r>
          </a:p>
          <a:p>
            <a:r>
              <a:rPr lang="ru-RU" sz="2200" b="1" dirty="0" smtClean="0"/>
              <a:t>Профессиональная </a:t>
            </a:r>
            <a:r>
              <a:rPr lang="ru-RU" sz="2200" b="1" dirty="0"/>
              <a:t>организация, имеющая лицензию на экспертизу качества медицинской помощи и сертифицированных специалистов в составе экспертной комиссии, обладает законным правом выступать в роли специалиста в суде.</a:t>
            </a:r>
            <a:endParaRPr lang="ru-RU" sz="2200" dirty="0"/>
          </a:p>
          <a:p>
            <a:r>
              <a:rPr lang="ru-RU" sz="2200" dirty="0" smtClean="0"/>
              <a:t>В уголовном процессе </a:t>
            </a:r>
            <a:r>
              <a:rPr lang="ru-RU" sz="2200" b="1" dirty="0" smtClean="0"/>
              <a:t>заключение </a:t>
            </a:r>
            <a:r>
              <a:rPr lang="ru-RU" sz="2200" b="1" dirty="0"/>
              <a:t>Комиссии по независимой медицинской экспертизе есть не что иное, как письменное доказательство по </a:t>
            </a:r>
            <a:r>
              <a:rPr lang="ru-RU" sz="2200" b="1" dirty="0" smtClean="0"/>
              <a:t>делу.</a:t>
            </a:r>
          </a:p>
          <a:p>
            <a:r>
              <a:rPr lang="ru-RU" sz="2200" b="1" dirty="0" smtClean="0"/>
              <a:t>В гражданском процессе </a:t>
            </a:r>
            <a:r>
              <a:rPr lang="ru-RU" sz="2200" b="1" dirty="0"/>
              <a:t>заключение Комиссии по независимой медицинской </a:t>
            </a:r>
            <a:r>
              <a:rPr lang="ru-RU" sz="2200" b="1" dirty="0" smtClean="0"/>
              <a:t>экспертизе существенно повышает шансы на объективное рассмотрение дела </a:t>
            </a:r>
            <a:endParaRPr lang="ru-RU" sz="2200" dirty="0"/>
          </a:p>
          <a:p>
            <a:endParaRPr lang="ru-RU" dirty="0"/>
          </a:p>
        </p:txBody>
      </p:sp>
    </p:spTree>
    <p:extLst>
      <p:ext uri="{BB962C8B-B14F-4D97-AF65-F5344CB8AC3E}">
        <p14:creationId xmlns:p14="http://schemas.microsoft.com/office/powerpoint/2010/main" val="3468101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200" b="1" dirty="0" smtClean="0">
                <a:solidFill>
                  <a:schemeClr val="accent1">
                    <a:lumMod val="75000"/>
                  </a:schemeClr>
                </a:solidFill>
                <a:latin typeface="Bookman Old Style" pitchFamily="18" charset="0"/>
              </a:rPr>
              <a:t>Правовое значение дефектов медицинской помощи</a:t>
            </a:r>
            <a:endParaRPr lang="ru-RU" dirty="0">
              <a:solidFill>
                <a:schemeClr val="accent1">
                  <a:lumMod val="75000"/>
                </a:schemeClr>
              </a:solidFill>
            </a:endParaRPr>
          </a:p>
        </p:txBody>
      </p:sp>
      <p:sp>
        <p:nvSpPr>
          <p:cNvPr id="3" name="Содержимое 2"/>
          <p:cNvSpPr>
            <a:spLocks noGrp="1"/>
          </p:cNvSpPr>
          <p:nvPr>
            <p:ph sz="quarter" idx="1"/>
          </p:nvPr>
        </p:nvSpPr>
        <p:spPr/>
        <p:txBody>
          <a:bodyPr>
            <a:normAutofit fontScale="92500" lnSpcReduction="20000"/>
          </a:bodyPr>
          <a:lstStyle/>
          <a:p>
            <a:pPr marL="0" indent="0" algn="just">
              <a:spcBef>
                <a:spcPct val="0"/>
              </a:spcBef>
              <a:buNone/>
              <a:defRPr/>
            </a:pPr>
            <a:r>
              <a:rPr lang="ru-RU" b="1" dirty="0" smtClean="0">
                <a:solidFill>
                  <a:schemeClr val="tx2">
                    <a:lumMod val="75000"/>
                  </a:schemeClr>
                </a:solidFill>
                <a:latin typeface="Book Antiqua" panose="02040602050305030304" pitchFamily="18" charset="0"/>
              </a:rPr>
              <a:t>Дефект медицинской помощи является основным критерием оценки качества медицинской помощи</a:t>
            </a:r>
          </a:p>
          <a:p>
            <a:pPr marL="0" indent="0" algn="just">
              <a:spcBef>
                <a:spcPct val="0"/>
              </a:spcBef>
              <a:buNone/>
              <a:defRPr/>
            </a:pPr>
            <a:endParaRPr lang="ru-RU" b="1" dirty="0" smtClean="0">
              <a:solidFill>
                <a:schemeClr val="tx2">
                  <a:lumMod val="75000"/>
                </a:schemeClr>
              </a:solidFill>
              <a:latin typeface="Book Antiqua" panose="02040602050305030304" pitchFamily="18" charset="0"/>
            </a:endParaRPr>
          </a:p>
          <a:p>
            <a:pPr marL="0" indent="0" algn="just">
              <a:spcBef>
                <a:spcPct val="0"/>
              </a:spcBef>
              <a:buNone/>
              <a:defRPr/>
            </a:pPr>
            <a:r>
              <a:rPr lang="ru-RU" b="1" dirty="0" smtClean="0">
                <a:solidFill>
                  <a:schemeClr val="tx2">
                    <a:lumMod val="75000"/>
                  </a:schemeClr>
                </a:solidFill>
                <a:latin typeface="Book Antiqua" panose="02040602050305030304" pitchFamily="18" charset="0"/>
              </a:rPr>
              <a:t>Качество медицинской помощи - </a:t>
            </a:r>
            <a:r>
              <a:rPr lang="ru-RU" dirty="0" smtClean="0">
                <a:solidFill>
                  <a:schemeClr val="tx2">
                    <a:lumMod val="75000"/>
                  </a:schemeClr>
                </a:solidFill>
                <a:latin typeface="Book Antiqua" panose="02040602050305030304" pitchFamily="18" charset="0"/>
              </a:rPr>
              <a:t>совокупность характеристик, отражающих: </a:t>
            </a:r>
          </a:p>
          <a:p>
            <a:pPr algn="just">
              <a:spcBef>
                <a:spcPct val="0"/>
              </a:spcBef>
              <a:buFont typeface="Wingdings" panose="05000000000000000000" pitchFamily="2" charset="2"/>
              <a:buChar char="§"/>
              <a:defRPr/>
            </a:pPr>
            <a:endParaRPr lang="ru-RU" dirty="0" smtClean="0">
              <a:solidFill>
                <a:schemeClr val="tx2">
                  <a:lumMod val="75000"/>
                </a:schemeClr>
              </a:solidFill>
              <a:latin typeface="Book Antiqua" panose="02040602050305030304" pitchFamily="18" charset="0"/>
            </a:endParaRPr>
          </a:p>
          <a:p>
            <a:pPr marL="90900" indent="-342900" algn="just">
              <a:spcBef>
                <a:spcPct val="0"/>
              </a:spcBef>
              <a:buFont typeface="Wingdings" panose="05000000000000000000" pitchFamily="2" charset="2"/>
              <a:buChar char="§"/>
              <a:defRPr/>
            </a:pPr>
            <a:r>
              <a:rPr lang="ru-RU" dirty="0" smtClean="0">
                <a:solidFill>
                  <a:schemeClr val="tx2">
                    <a:lumMod val="75000"/>
                  </a:schemeClr>
                </a:solidFill>
                <a:latin typeface="Book Antiqua" panose="02040602050305030304" pitchFamily="18" charset="0"/>
              </a:rPr>
              <a:t>своевременность оказания медицинской помощи</a:t>
            </a:r>
          </a:p>
          <a:p>
            <a:pPr marL="90900" indent="-342900" algn="just">
              <a:spcBef>
                <a:spcPct val="0"/>
              </a:spcBef>
              <a:buFont typeface="Wingdings" panose="05000000000000000000" pitchFamily="2" charset="2"/>
              <a:buChar char="§"/>
              <a:defRPr/>
            </a:pPr>
            <a:endParaRPr lang="ru-RU" dirty="0" smtClean="0">
              <a:solidFill>
                <a:schemeClr val="tx2">
                  <a:lumMod val="75000"/>
                </a:schemeClr>
              </a:solidFill>
              <a:latin typeface="Book Antiqua" panose="02040602050305030304" pitchFamily="18" charset="0"/>
            </a:endParaRPr>
          </a:p>
          <a:p>
            <a:pPr marL="90900" indent="-342900" algn="just">
              <a:spcBef>
                <a:spcPct val="0"/>
              </a:spcBef>
              <a:buFont typeface="Wingdings" panose="05000000000000000000" pitchFamily="2" charset="2"/>
              <a:buChar char="§"/>
              <a:defRPr/>
            </a:pPr>
            <a:r>
              <a:rPr lang="ru-RU" dirty="0" smtClean="0">
                <a:solidFill>
                  <a:schemeClr val="tx2">
                    <a:lumMod val="75000"/>
                  </a:schemeClr>
                </a:solidFill>
                <a:latin typeface="Book Antiqua" panose="02040602050305030304" pitchFamily="18" charset="0"/>
              </a:rPr>
              <a:t>правильность выбора методов профилактики, диагностики, лечения и реабилитации при оказании медицинской помощи </a:t>
            </a:r>
          </a:p>
          <a:p>
            <a:pPr marL="90900" indent="-342900" algn="just">
              <a:spcBef>
                <a:spcPct val="0"/>
              </a:spcBef>
              <a:buFont typeface="Wingdings" panose="05000000000000000000" pitchFamily="2" charset="2"/>
              <a:buChar char="§"/>
              <a:defRPr/>
            </a:pPr>
            <a:endParaRPr lang="ru-RU" dirty="0" smtClean="0">
              <a:solidFill>
                <a:schemeClr val="tx2">
                  <a:lumMod val="75000"/>
                </a:schemeClr>
              </a:solidFill>
              <a:latin typeface="Book Antiqua" panose="02040602050305030304" pitchFamily="18" charset="0"/>
            </a:endParaRPr>
          </a:p>
          <a:p>
            <a:pPr marL="90900" indent="-342900" algn="just">
              <a:spcBef>
                <a:spcPct val="0"/>
              </a:spcBef>
              <a:buFont typeface="Wingdings" panose="05000000000000000000" pitchFamily="2" charset="2"/>
              <a:buChar char="§"/>
              <a:defRPr/>
            </a:pPr>
            <a:r>
              <a:rPr lang="ru-RU" dirty="0" smtClean="0">
                <a:solidFill>
                  <a:schemeClr val="tx2">
                    <a:lumMod val="75000"/>
                  </a:schemeClr>
                </a:solidFill>
                <a:latin typeface="Book Antiqua" panose="02040602050305030304" pitchFamily="18" charset="0"/>
              </a:rPr>
              <a:t>степень достижения запланированного результата </a:t>
            </a:r>
          </a:p>
          <a:p>
            <a:pPr marL="0" indent="-252000" algn="just">
              <a:spcBef>
                <a:spcPct val="0"/>
              </a:spcBef>
              <a:buFont typeface="Arial" panose="020B0604020202020204" pitchFamily="34" charset="0"/>
              <a:buChar char="•"/>
              <a:defRPr/>
            </a:pPr>
            <a:endParaRPr lang="ru-RU" dirty="0" smtClean="0">
              <a:solidFill>
                <a:schemeClr val="tx2">
                  <a:lumMod val="75000"/>
                </a:schemeClr>
              </a:solidFill>
              <a:latin typeface="Book Antiqua" panose="02040602050305030304" pitchFamily="18" charset="0"/>
            </a:endParaRPr>
          </a:p>
          <a:p>
            <a:pPr marL="0" indent="0" algn="just">
              <a:spcBef>
                <a:spcPct val="0"/>
              </a:spcBef>
              <a:buNone/>
              <a:defRPr/>
            </a:pPr>
            <a:r>
              <a:rPr lang="ru-RU" i="1" dirty="0" smtClean="0">
                <a:solidFill>
                  <a:schemeClr val="tx2">
                    <a:lumMod val="75000"/>
                  </a:schemeClr>
                </a:solidFill>
                <a:latin typeface="Book Antiqua" panose="02040602050305030304" pitchFamily="18" charset="0"/>
              </a:rPr>
              <a:t>Федеральный закон от 21 ноября 2011 г. N 323-ФЗ "Об основах охраны здоровья граждан в Российской Федерации "</a:t>
            </a:r>
          </a:p>
          <a:p>
            <a:endParaRPr lang="ru-R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algn="just">
              <a:lnSpc>
                <a:spcPct val="120000"/>
              </a:lnSpc>
              <a:spcBef>
                <a:spcPct val="0"/>
              </a:spcBef>
              <a:spcAft>
                <a:spcPts val="600"/>
              </a:spcAft>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Лечебно-диагностические дефекты</a:t>
            </a:r>
          </a:p>
          <a:p>
            <a:pPr algn="just">
              <a:lnSpc>
                <a:spcPct val="120000"/>
              </a:lnSpc>
              <a:spcBef>
                <a:spcPct val="0"/>
              </a:spcBef>
              <a:spcAft>
                <a:spcPts val="600"/>
              </a:spcAft>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Дефекты организации медицинской помощи</a:t>
            </a:r>
          </a:p>
          <a:p>
            <a:pPr algn="just">
              <a:lnSpc>
                <a:spcPct val="120000"/>
              </a:lnSpc>
              <a:spcBef>
                <a:spcPct val="0"/>
              </a:spcBef>
              <a:spcAft>
                <a:spcPts val="600"/>
              </a:spcAft>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Дефекты ведения медицинской документации</a:t>
            </a:r>
          </a:p>
          <a:p>
            <a:pPr algn="just">
              <a:lnSpc>
                <a:spcPct val="120000"/>
              </a:lnSpc>
              <a:spcBef>
                <a:spcPct val="0"/>
              </a:spcBef>
              <a:spcAft>
                <a:spcPts val="600"/>
              </a:spcAft>
              <a:buFont typeface="Wingdings" panose="05000000000000000000" pitchFamily="2" charset="2"/>
              <a:buChar char="§"/>
              <a:defRPr/>
            </a:pPr>
            <a:r>
              <a:rPr lang="ru-RU" b="1" dirty="0" smtClean="0">
                <a:solidFill>
                  <a:schemeClr val="tx2">
                    <a:lumMod val="75000"/>
                  </a:schemeClr>
                </a:solidFill>
                <a:latin typeface="Book Antiqua" panose="02040602050305030304" pitchFamily="18" charset="0"/>
              </a:rPr>
              <a:t>Этико-правовые дефекты (нарушения прав пациента при оказании медицинской помощи)</a:t>
            </a:r>
          </a:p>
          <a:p>
            <a:endParaRPr lang="ru-RU" dirty="0"/>
          </a:p>
        </p:txBody>
      </p:sp>
      <p:sp>
        <p:nvSpPr>
          <p:cNvPr id="4" name="Заголовок 1"/>
          <p:cNvSpPr>
            <a:spLocks noGrp="1"/>
          </p:cNvSpPr>
          <p:nvPr>
            <p:ph type="title"/>
          </p:nvPr>
        </p:nvSpPr>
        <p:spPr/>
        <p:txBody>
          <a:bodyPr/>
          <a:lstStyle/>
          <a:p>
            <a:pPr algn="r" eaLnBrk="1" hangingPunct="1"/>
            <a:r>
              <a:rPr lang="ru-RU" altLang="en-US" sz="2400" b="1" dirty="0" smtClean="0">
                <a:solidFill>
                  <a:schemeClr val="accent1">
                    <a:lumMod val="75000"/>
                  </a:schemeClr>
                </a:solidFill>
                <a:latin typeface="Bookman Old Style" pitchFamily="18" charset="0"/>
              </a:rPr>
              <a:t>Классификация дефектов медицинской помощи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p:txBody>
          <a:bodyPr>
            <a:normAutofit fontScale="90000"/>
          </a:bodyPr>
          <a:lstStyle/>
          <a:p>
            <a:pPr algn="ctr" eaLnBrk="1" hangingPunct="1"/>
            <a:r>
              <a:rPr lang="ru-RU" altLang="ru-RU" sz="4000" b="1" smtClean="0"/>
              <a:t>Роль и место НМЭ в системе медицинских экспертиз </a:t>
            </a:r>
            <a:endParaRPr lang="ru-RU" altLang="ru-RU" sz="2800" smtClean="0"/>
          </a:p>
        </p:txBody>
      </p:sp>
      <p:sp>
        <p:nvSpPr>
          <p:cNvPr id="16387" name="Объект 5"/>
          <p:cNvSpPr>
            <a:spLocks noGrp="1"/>
          </p:cNvSpPr>
          <p:nvPr>
            <p:ph idx="1"/>
          </p:nvPr>
        </p:nvSpPr>
        <p:spPr/>
        <p:txBody>
          <a:bodyPr/>
          <a:lstStyle/>
          <a:p>
            <a:pPr algn="just" eaLnBrk="1" hangingPunct="1">
              <a:buFont typeface="Wingdings 3" panose="05040102010807070707" pitchFamily="18" charset="2"/>
              <a:buNone/>
            </a:pPr>
            <a:r>
              <a:rPr lang="ru-RU" altLang="ru-RU" b="1" dirty="0" smtClean="0">
                <a:solidFill>
                  <a:srgbClr val="840660"/>
                </a:solidFill>
              </a:rPr>
              <a:t>     </a:t>
            </a:r>
            <a:r>
              <a:rPr lang="ru-RU" altLang="ru-RU" sz="2400" b="1" dirty="0" smtClean="0">
                <a:solidFill>
                  <a:schemeClr val="tx1"/>
                </a:solidFill>
              </a:rPr>
              <a:t>Экспертиза качества медицинской помощи </a:t>
            </a:r>
            <a:r>
              <a:rPr lang="ru-RU" altLang="ru-RU" sz="2400" dirty="0" smtClean="0">
                <a:solidFill>
                  <a:schemeClr val="tx1"/>
                </a:solidFill>
              </a:rPr>
              <a:t>– это выявление нарушений при оказании медицинской помощи, в том числе оценка своевременности ее оказания, правильности выбора методов профилактики, диагностики, лечения и реабилитации, степени достижения запланированного результата (Федеральный закон «Об основах охраны здоровья граждан в Российской </a:t>
            </a:r>
            <a:r>
              <a:rPr lang="ru-RU" altLang="ru-RU" sz="2800" dirty="0" smtClean="0">
                <a:solidFill>
                  <a:schemeClr val="tx1"/>
                </a:solidFill>
              </a:rPr>
              <a:t>Федерации» от 23.11.2011 № 323-ФЗ, ст.64). </a:t>
            </a:r>
            <a:endParaRPr lang="ru-RU" altLang="ru-RU" sz="2000" dirty="0" smtClean="0">
              <a:solidFill>
                <a:schemeClr val="tx1"/>
              </a:solidFill>
            </a:endParaRPr>
          </a:p>
          <a:p>
            <a:pPr algn="just" eaLnBrk="1" hangingPunct="1"/>
            <a:endParaRPr lang="ru-RU" altLang="ru-RU" dirty="0" smtClean="0"/>
          </a:p>
        </p:txBody>
      </p:sp>
      <p:cxnSp>
        <p:nvCxnSpPr>
          <p:cNvPr id="8" name="Прямая соединительная линия 7"/>
          <p:cNvCxnSpPr/>
          <p:nvPr/>
        </p:nvCxnSpPr>
        <p:spPr>
          <a:xfrm>
            <a:off x="889397" y="1960564"/>
            <a:ext cx="6586538" cy="333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074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КВАЛИФИЦИРУЮЩИЕ ПРИЗНАКИ</a:t>
            </a:r>
            <a:r>
              <a:rPr lang="ru-RU" sz="4400" dirty="0" smtClean="0"/>
              <a:t/>
            </a:r>
            <a:br>
              <a:rPr lang="ru-RU" sz="4400" dirty="0" smtClean="0"/>
            </a:br>
            <a:r>
              <a:rPr lang="ru-RU" sz="1300" b="1" dirty="0" smtClean="0"/>
              <a:t> Приказ </a:t>
            </a:r>
            <a:r>
              <a:rPr lang="ru-RU" sz="1300" b="1" dirty="0" err="1" smtClean="0"/>
              <a:t>Минздравсоцразвития</a:t>
            </a:r>
            <a:r>
              <a:rPr lang="ru-RU" sz="1300" b="1" dirty="0" smtClean="0"/>
              <a:t> РФ от 24.04.2008 N 194н (ред. от 18.01.2012) "Об утверждении Медицинских критериев определения степени тяжести вреда, причиненного здоровью человека</a:t>
            </a:r>
            <a:r>
              <a:rPr lang="ru-RU" sz="3200" b="1" dirty="0" smtClean="0"/>
              <a:t>"</a:t>
            </a:r>
            <a:endParaRPr lang="ru-RU" dirty="0"/>
          </a:p>
        </p:txBody>
      </p:sp>
      <p:sp>
        <p:nvSpPr>
          <p:cNvPr id="3" name="Содержимое 2"/>
          <p:cNvSpPr>
            <a:spLocks noGrp="1"/>
          </p:cNvSpPr>
          <p:nvPr>
            <p:ph sz="quarter" idx="1"/>
          </p:nvPr>
        </p:nvSpPr>
        <p:spPr/>
        <p:txBody>
          <a:bodyPr>
            <a:normAutofit fontScale="55000" lnSpcReduction="20000"/>
          </a:bodyPr>
          <a:lstStyle/>
          <a:p>
            <a:pPr lvl="0"/>
            <a:r>
              <a:rPr lang="ru-RU" dirty="0" smtClean="0"/>
              <a:t>25. Ухудшение состояния здоровья человека, обусловленное</a:t>
            </a:r>
            <a:r>
              <a:rPr lang="ru-RU" dirty="0" smtClean="0">
                <a:solidFill>
                  <a:srgbClr val="C00000"/>
                </a:solidFill>
              </a:rPr>
              <a:t> дефектом </a:t>
            </a:r>
            <a:r>
              <a:rPr lang="ru-RU" dirty="0" smtClean="0"/>
              <a:t>оказания медицинской помощи, рассматривается как причинение вреда здоровью</a:t>
            </a:r>
          </a:p>
          <a:p>
            <a:endParaRPr lang="ru-RU" dirty="0" smtClean="0"/>
          </a:p>
          <a:p>
            <a:r>
              <a:rPr lang="ru-RU" dirty="0" smtClean="0"/>
              <a:t>ЧТО СЧИТАТЬ ДЕФЕКТОМ ?</a:t>
            </a:r>
          </a:p>
          <a:p>
            <a:endParaRPr lang="ru-RU" dirty="0" smtClean="0"/>
          </a:p>
          <a:p>
            <a:endParaRPr lang="ru-RU" dirty="0" smtClean="0"/>
          </a:p>
          <a:p>
            <a:r>
              <a:rPr lang="ru-RU" b="1" u="sng" dirty="0" smtClean="0">
                <a:solidFill>
                  <a:srgbClr val="C00000"/>
                </a:solidFill>
              </a:rPr>
              <a:t>Дефекты оказания медицинской помощи </a:t>
            </a:r>
            <a:r>
              <a:rPr lang="ru-RU" dirty="0" smtClean="0"/>
              <a:t>— неудовлетворительный результат или недостаток в поставке услуг здравоохранения пациенту/потребителю, или нарушение соответ­ствия учрежденной системе менеджмента качества и другим процедурам (международный стандарт ИСО 9001:2000, система </a:t>
            </a:r>
            <a:r>
              <a:rPr lang="ru-RU" dirty="0" err="1" smtClean="0"/>
              <a:t>менеджемента</a:t>
            </a:r>
            <a:r>
              <a:rPr lang="ru-RU" dirty="0" smtClean="0"/>
              <a:t> качества в сфере медицинских услуг).</a:t>
            </a:r>
          </a:p>
          <a:p>
            <a:endParaRPr lang="ru-RU" dirty="0" smtClean="0"/>
          </a:p>
          <a:p>
            <a:r>
              <a:rPr lang="ru-RU" dirty="0" smtClean="0">
                <a:solidFill>
                  <a:srgbClr val="C00000"/>
                </a:solidFill>
              </a:rPr>
              <a:t>Критерии качества МП:</a:t>
            </a:r>
          </a:p>
          <a:p>
            <a:pPr>
              <a:buNone/>
            </a:pPr>
            <a:r>
              <a:rPr lang="ru-RU" b="1" dirty="0" smtClean="0">
                <a:solidFill>
                  <a:srgbClr val="C00000"/>
                </a:solidFill>
              </a:rPr>
              <a:t> </a:t>
            </a:r>
            <a:r>
              <a:rPr lang="ru-RU" b="1" dirty="0" smtClean="0"/>
              <a:t>Статья 64. Экспертиза качества медицинской помощи </a:t>
            </a:r>
          </a:p>
          <a:p>
            <a:pPr>
              <a:buNone/>
            </a:pPr>
            <a:r>
              <a:rPr lang="ru-RU" dirty="0" smtClean="0"/>
              <a:t>1. Экспертиза качества медицинской помощи проводится в целях выявления нарушений при оказании медицинской помощи, в том числе оценки </a:t>
            </a:r>
            <a:r>
              <a:rPr lang="ru-RU" b="1" u="sng" dirty="0" smtClean="0">
                <a:solidFill>
                  <a:srgbClr val="C00000"/>
                </a:solidFill>
              </a:rPr>
              <a:t>своевременности</a:t>
            </a:r>
            <a:r>
              <a:rPr lang="ru-RU" u="sng" dirty="0" smtClean="0"/>
              <a:t> ее оказания,</a:t>
            </a:r>
            <a:r>
              <a:rPr lang="ru-RU" u="sng" dirty="0" smtClean="0">
                <a:solidFill>
                  <a:srgbClr val="C00000"/>
                </a:solidFill>
              </a:rPr>
              <a:t> </a:t>
            </a:r>
            <a:r>
              <a:rPr lang="ru-RU" b="1" u="sng" dirty="0" smtClean="0">
                <a:solidFill>
                  <a:srgbClr val="C00000"/>
                </a:solidFill>
              </a:rPr>
              <a:t>правильности</a:t>
            </a:r>
            <a:r>
              <a:rPr lang="ru-RU" u="sng" dirty="0" smtClean="0">
                <a:solidFill>
                  <a:srgbClr val="C00000"/>
                </a:solidFill>
              </a:rPr>
              <a:t> </a:t>
            </a:r>
            <a:r>
              <a:rPr lang="ru-RU" u="sng" dirty="0" smtClean="0"/>
              <a:t>выбора методов профилактики, диагностики, лечения и реабилитации,</a:t>
            </a:r>
            <a:r>
              <a:rPr lang="ru-RU" b="1" u="sng" dirty="0" smtClean="0">
                <a:solidFill>
                  <a:srgbClr val="C00000"/>
                </a:solidFill>
              </a:rPr>
              <a:t> степени достижения запланированного результата.</a:t>
            </a:r>
          </a:p>
          <a:p>
            <a:r>
              <a:rPr lang="ru-RU" dirty="0" smtClean="0"/>
              <a:t>2. </a:t>
            </a:r>
            <a:r>
              <a:rPr lang="ru-RU" dirty="0" smtClean="0">
                <a:hlinkClick r:id="rId2"/>
              </a:rPr>
              <a:t>Критерии</a:t>
            </a:r>
            <a:r>
              <a:rPr lang="ru-RU" dirty="0" smtClean="0"/>
              <a:t> оценки качества медицинской помощи формируются по группам заболеваний или состояний на основе соответствующих </a:t>
            </a:r>
            <a:r>
              <a:rPr lang="ru-RU" dirty="0" smtClean="0">
                <a:hlinkClick r:id="rId3"/>
              </a:rPr>
              <a:t>порядков</a:t>
            </a:r>
            <a:r>
              <a:rPr lang="ru-RU" dirty="0" smtClean="0"/>
              <a:t> оказания медицинской помощи, стандартов медицинской помощи и клинических рекомендаций (протоколов лечения) по вопросам оказания медицинской помощи, разрабатываемых и утверждаемых в соответствии с </a:t>
            </a:r>
            <a:r>
              <a:rPr lang="ru-RU" dirty="0" smtClean="0">
                <a:hlinkClick r:id="rId4"/>
              </a:rPr>
              <a:t>частью 2 статьи 76</a:t>
            </a:r>
            <a:r>
              <a:rPr lang="ru-RU" dirty="0" smtClean="0"/>
              <a:t> настоящего Федерального закона.</a:t>
            </a:r>
          </a:p>
          <a:p>
            <a:endParaRPr lang="ru-RU" dirty="0"/>
          </a:p>
        </p:txBody>
      </p:sp>
      <p:sp>
        <p:nvSpPr>
          <p:cNvPr id="4" name="Стрелка вправо 3"/>
          <p:cNvSpPr/>
          <p:nvPr/>
        </p:nvSpPr>
        <p:spPr>
          <a:xfrm rot="5400000">
            <a:off x="-213240" y="3070706"/>
            <a:ext cx="1571637" cy="287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3200" dirty="0" smtClean="0"/>
              <a:t>Концепция взаимодействия по    определению состава </a:t>
            </a:r>
            <a:br>
              <a:rPr lang="ru-RU" sz="3200" dirty="0" smtClean="0"/>
            </a:br>
            <a:r>
              <a:rPr lang="ru-RU" sz="3200" dirty="0" smtClean="0"/>
              <a:t>и оснований для возбуждения УД</a:t>
            </a:r>
            <a:endParaRPr lang="ru-RU" dirty="0"/>
          </a:p>
        </p:txBody>
      </p:sp>
      <p:sp>
        <p:nvSpPr>
          <p:cNvPr id="3" name="Подзаголовок 2"/>
          <p:cNvSpPr>
            <a:spLocks noGrp="1"/>
          </p:cNvSpPr>
          <p:nvPr>
            <p:ph type="subTitle" idx="1"/>
          </p:nvPr>
        </p:nvSpPr>
        <p:spPr/>
        <p:txBody>
          <a:bodyPr/>
          <a:lstStyle/>
          <a:p>
            <a:endParaRPr lang="ru-RU" dirty="0" smtClean="0"/>
          </a:p>
          <a:p>
            <a:r>
              <a:rPr lang="ru-RU" dirty="0" smtClean="0"/>
              <a:t>НЕЗАВИСИМАЯ ЭКСПЕРТИЗА КАЧЕСТВА МЕДИЦИНСКОЙ ПОМОЩИ</a:t>
            </a:r>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solidFill>
                  <a:schemeClr val="accent1">
                    <a:lumMod val="75000"/>
                  </a:schemeClr>
                </a:solidFill>
              </a:rPr>
              <a:t>Статья 124.1.  Ненадлежащее оказание медицинской помощи (медицинской услуги)</a:t>
            </a:r>
            <a:br>
              <a:rPr lang="ru-RU" sz="1600" b="1" dirty="0" smtClean="0">
                <a:solidFill>
                  <a:schemeClr val="accent1">
                    <a:lumMod val="75000"/>
                  </a:schemeClr>
                </a:solidFill>
              </a:rPr>
            </a:br>
            <a:endParaRPr lang="ru-RU" sz="1600" b="1" dirty="0">
              <a:solidFill>
                <a:schemeClr val="accent1">
                  <a:lumMod val="75000"/>
                </a:schemeClr>
              </a:solidFill>
            </a:endParaRPr>
          </a:p>
        </p:txBody>
      </p:sp>
      <p:sp>
        <p:nvSpPr>
          <p:cNvPr id="3" name="Содержимое 2"/>
          <p:cNvSpPr>
            <a:spLocks noGrp="1"/>
          </p:cNvSpPr>
          <p:nvPr>
            <p:ph sz="quarter" idx="1"/>
          </p:nvPr>
        </p:nvSpPr>
        <p:spPr/>
        <p:txBody>
          <a:bodyPr>
            <a:normAutofit fontScale="62500" lnSpcReduction="20000"/>
          </a:bodyPr>
          <a:lstStyle/>
          <a:p>
            <a:r>
              <a:rPr lang="ru-RU" b="1" dirty="0" smtClean="0"/>
              <a:t> </a:t>
            </a:r>
            <a:endParaRPr lang="ru-RU" dirty="0" smtClean="0"/>
          </a:p>
          <a:p>
            <a:r>
              <a:rPr lang="ru-RU" dirty="0" smtClean="0"/>
              <a:t>1. Ненадлежащее оказание медицинской помощи (медицинской услуги) вследствие нарушения медицинским работником своих профессиональных обязанностей, если это повлекло по неосторожности гибель плода человека и (или) причинение тяжкого вреда здоровью человека, – </a:t>
            </a:r>
          </a:p>
          <a:p>
            <a:r>
              <a:rPr lang="ru-RU" dirty="0" smtClean="0"/>
              <a:t>наказывается штрафом в размере до двухсот тысяч рублей либо лишением свободы на срок до двух лет с лишением права занимать определённые должности или заниматься определённой деятельностью на срок до трёх лет либо без такового.</a:t>
            </a:r>
          </a:p>
          <a:p>
            <a:r>
              <a:rPr lang="ru-RU" dirty="0" smtClean="0"/>
              <a:t>2. Деяние, предусмотренное частью первой настоящей статьи, если оно повлекло по неосторожности смерть человека, – </a:t>
            </a:r>
          </a:p>
          <a:p>
            <a:r>
              <a:rPr lang="ru-RU" dirty="0" smtClean="0"/>
              <a:t>наказывается штрафом в размере до пятисот тысяч рублей либо лишением свободы на срок до пяти лет с лишением права занимать определённые должности или заниматься определённой деятельностью на срок до трёх лет либо без такового.</a:t>
            </a:r>
          </a:p>
          <a:p>
            <a:r>
              <a:rPr lang="ru-RU" dirty="0" smtClean="0"/>
              <a:t>3. Деяние, предусмотренное частью первой настоящей статьи, если оно повлекло по неосторожности смерть двух или более лиц, – </a:t>
            </a:r>
          </a:p>
          <a:p>
            <a:r>
              <a:rPr lang="ru-RU" dirty="0" smtClean="0"/>
              <a:t>наказывается лишением свободы на срок до семи лет с лишением права занимать определённые должности или заниматься определённой деятельностью на срок до пяти лет либо без такового.</a:t>
            </a:r>
          </a:p>
          <a:p>
            <a:r>
              <a:rPr lang="ru-RU" u="sng" dirty="0" smtClean="0"/>
              <a:t>Примечание:</a:t>
            </a:r>
            <a:r>
              <a:rPr lang="ru-RU" dirty="0" smtClean="0"/>
              <a:t> Под плодом человека в статьях 124.1, 124.2 и 235 Уголовного кодекса Российской Федерации понимается </a:t>
            </a:r>
            <a:r>
              <a:rPr lang="ru-RU" dirty="0" err="1" smtClean="0"/>
              <a:t>внутриутробно</a:t>
            </a:r>
            <a:r>
              <a:rPr lang="ru-RU" dirty="0" smtClean="0"/>
              <a:t> развивающийся человеческий организм с 9 недели беременности до рождения. </a:t>
            </a:r>
          </a:p>
          <a:p>
            <a:endParaRPr lang="ru-RU"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solidFill>
                  <a:schemeClr val="accent1">
                    <a:lumMod val="75000"/>
                  </a:schemeClr>
                </a:solidFill>
              </a:rPr>
              <a:t>Статья 124.1.  Ненадлежащее оказание медицинской помощи (медицинской услуги)</a:t>
            </a:r>
            <a:r>
              <a:rPr lang="ru-RU" dirty="0" smtClean="0"/>
              <a:t/>
            </a:r>
            <a:br>
              <a:rPr lang="ru-RU" dirty="0" smtClean="0"/>
            </a:br>
            <a:endParaRPr lang="ru-RU" dirty="0">
              <a:solidFill>
                <a:schemeClr val="accent1">
                  <a:lumMod val="75000"/>
                </a:schemeClr>
              </a:solidFill>
            </a:endParaRPr>
          </a:p>
        </p:txBody>
      </p:sp>
      <p:sp>
        <p:nvSpPr>
          <p:cNvPr id="3" name="Содержимое 2"/>
          <p:cNvSpPr>
            <a:spLocks noGrp="1"/>
          </p:cNvSpPr>
          <p:nvPr>
            <p:ph sz="quarter" idx="1"/>
          </p:nvPr>
        </p:nvSpPr>
        <p:spPr/>
        <p:txBody>
          <a:bodyPr>
            <a:normAutofit fontScale="85000" lnSpcReduction="10000"/>
          </a:bodyPr>
          <a:lstStyle/>
          <a:p>
            <a:pPr lvl="0"/>
            <a:r>
              <a:rPr lang="ru-RU" dirty="0" smtClean="0"/>
              <a:t>Внесение недостоверных сведений в медицинскую документацию, ее сокрытие, подмена либо уничтожение, а равно совершение аналогичных действий в отношении биологических материалов с целью сокрытия ненадлежащего оказания медицинской помощи (медицинской услуги) другим медицинским работником, деяния которого повлекли причинение тяжкого вреда здоровью либо гибель плода человека, либо смерть одного или более лиц, – </a:t>
            </a:r>
          </a:p>
          <a:p>
            <a:r>
              <a:rPr lang="ru-RU" dirty="0" smtClean="0"/>
              <a:t>наказывается штрафом в размере до трёхсот тысяч рублей либо лишением свободы на срок до трёх лет.</a:t>
            </a:r>
          </a:p>
          <a:p>
            <a:r>
              <a:rPr lang="ru-RU" dirty="0" smtClean="0"/>
              <a:t>2. То же деяние, совершённое должностным лицом, либо лицом, осуществляющим управленческие функции в медицинской организации, – </a:t>
            </a:r>
          </a:p>
          <a:p>
            <a:r>
              <a:rPr lang="ru-RU" dirty="0" smtClean="0"/>
              <a:t>наказывается штрафом в размере до одного миллиона рублей либо лишением свободы на срок до пяти лет.</a:t>
            </a:r>
          </a:p>
          <a:p>
            <a:endParaRPr lang="ru-R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ВЗАИМОДЕЙСТВИЯ </a:t>
            </a:r>
            <a:endParaRPr lang="ru-RU"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rot="10800000" flipV="1">
            <a:off x="4500562" y="3429000"/>
            <a:ext cx="1357322"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4572000" y="3571876"/>
            <a:ext cx="142876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0800000" flipV="1">
            <a:off x="4000496" y="3429000"/>
            <a:ext cx="185738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a:off x="3857620" y="3929066"/>
            <a:ext cx="19288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3929058" y="4214818"/>
            <a:ext cx="192882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КВАЛИФИЦИРУЮЩИЕ ПРИЗНАКИ</a:t>
            </a:r>
            <a:br>
              <a:rPr lang="ru-RU" sz="2000" dirty="0" smtClean="0"/>
            </a:br>
            <a:r>
              <a:rPr lang="ru-RU" sz="2000" b="1" dirty="0" smtClean="0"/>
              <a:t> </a:t>
            </a:r>
            <a:r>
              <a:rPr lang="ru-RU" sz="1300" b="1" dirty="0" smtClean="0"/>
              <a:t>Приказ </a:t>
            </a:r>
            <a:r>
              <a:rPr lang="ru-RU" sz="1300" b="1" dirty="0" err="1" smtClean="0"/>
              <a:t>Минздравсоцразвития</a:t>
            </a:r>
            <a:r>
              <a:rPr lang="ru-RU" sz="1300" b="1" dirty="0" smtClean="0"/>
              <a:t> РФ от 24.04.2008 N 194н (ред. от 18.01.2012) "Об утверждении Медицинских критериев определения степени тяжести вреда, причиненного здоровью человека" </a:t>
            </a:r>
            <a:r>
              <a:rPr lang="ru-RU" sz="1300" dirty="0" smtClean="0"/>
              <a:t/>
            </a:r>
            <a:br>
              <a:rPr lang="ru-RU" sz="1300" dirty="0" smtClean="0"/>
            </a:br>
            <a:endParaRPr lang="ru-RU" sz="1300" dirty="0"/>
          </a:p>
        </p:txBody>
      </p:sp>
      <p:graphicFrame>
        <p:nvGraphicFramePr>
          <p:cNvPr id="4" name="Содержимое 3"/>
          <p:cNvGraphicFramePr>
            <a:graphicFrameLocks noGrp="1"/>
          </p:cNvGraphicFramePr>
          <p:nvPr>
            <p:ph sz="quarter" idx="1"/>
          </p:nvPr>
        </p:nvGraphicFramePr>
        <p:xfrm>
          <a:off x="457200" y="1357298"/>
          <a:ext cx="8043890"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трелка вниз 4"/>
          <p:cNvSpPr/>
          <p:nvPr/>
        </p:nvSpPr>
        <p:spPr>
          <a:xfrm rot="8677821">
            <a:off x="1681808" y="2477446"/>
            <a:ext cx="222439" cy="945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14282" y="1357298"/>
            <a:ext cx="2643206"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УПК РФ Ст.24 основания отказа в возбуждении уголовного дела п.1,2.</a:t>
            </a:r>
            <a:endParaRPr lang="ru-RU" dirty="0"/>
          </a:p>
        </p:txBody>
      </p:sp>
      <p:sp>
        <p:nvSpPr>
          <p:cNvPr id="9" name="Стрелка вниз 8"/>
          <p:cNvSpPr/>
          <p:nvPr/>
        </p:nvSpPr>
        <p:spPr>
          <a:xfrm rot="18840723" flipV="1">
            <a:off x="3968542" y="2082006"/>
            <a:ext cx="180355" cy="3166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72000" y="5786454"/>
            <a:ext cx="21431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-ОСЛОЖНЕНИЯ</a:t>
            </a:r>
          </a:p>
          <a:p>
            <a:pPr algn="ctr"/>
            <a:r>
              <a:rPr lang="ru-RU" sz="1200" dirty="0" smtClean="0"/>
              <a:t>-САМОСТОЯТЕЛЬНЫЕ ДЕЙСТВИЯ ПАЦИЕНТА</a:t>
            </a:r>
            <a:endParaRPr lang="ru-RU" sz="1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НЕНАДЛЕЖАЩЕЕ   КАЧЕСТВО</a:t>
            </a:r>
            <a:endParaRPr lang="ru-RU" dirty="0"/>
          </a:p>
        </p:txBody>
      </p:sp>
      <p:graphicFrame>
        <p:nvGraphicFramePr>
          <p:cNvPr id="5" name="Содержимое 4"/>
          <p:cNvGraphicFramePr>
            <a:graphicFrameLocks noGrp="1"/>
          </p:cNvGraphicFramePr>
          <p:nvPr>
            <p:ph sz="quarter" idx="1"/>
          </p:nvPr>
        </p:nvGraphicFramePr>
        <p:xfrm>
          <a:off x="457200" y="1600200"/>
          <a:ext cx="7467600" cy="50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право 6"/>
          <p:cNvSpPr/>
          <p:nvPr/>
        </p:nvSpPr>
        <p:spPr>
          <a:xfrm rot="5400000">
            <a:off x="1393009" y="4536289"/>
            <a:ext cx="1071570"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авая фигурная скобка 7"/>
          <p:cNvSpPr/>
          <p:nvPr/>
        </p:nvSpPr>
        <p:spPr>
          <a:xfrm rot="5400000">
            <a:off x="5065779" y="4221105"/>
            <a:ext cx="512638" cy="15001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ик 8"/>
          <p:cNvSpPr/>
          <p:nvPr/>
        </p:nvSpPr>
        <p:spPr>
          <a:xfrm>
            <a:off x="428596" y="5286388"/>
            <a:ext cx="121444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ru-RU" dirty="0" smtClean="0"/>
              <a:t>	118 УК</a:t>
            </a:r>
          </a:p>
          <a:p>
            <a:pPr algn="ctr"/>
            <a:r>
              <a:rPr lang="ru-RU" dirty="0" smtClean="0"/>
              <a:t>109 УК</a:t>
            </a:r>
            <a:endParaRPr lang="ru-RU" dirty="0"/>
          </a:p>
        </p:txBody>
      </p:sp>
      <p:sp>
        <p:nvSpPr>
          <p:cNvPr id="10" name="Прямоугольник 9"/>
          <p:cNvSpPr/>
          <p:nvPr/>
        </p:nvSpPr>
        <p:spPr>
          <a:xfrm>
            <a:off x="3714744" y="5286388"/>
            <a:ext cx="135732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УПК ст.25 Прекращение УД примирение </a:t>
            </a:r>
            <a:r>
              <a:rPr lang="ru-RU" dirty="0" smtClean="0"/>
              <a:t>сторон </a:t>
            </a:r>
            <a:endParaRPr lang="ru-RU" dirty="0"/>
          </a:p>
        </p:txBody>
      </p:sp>
      <p:sp>
        <p:nvSpPr>
          <p:cNvPr id="11" name="Прямоугольник 10"/>
          <p:cNvSpPr/>
          <p:nvPr/>
        </p:nvSpPr>
        <p:spPr>
          <a:xfrm>
            <a:off x="5786446" y="5072074"/>
            <a:ext cx="2000264"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t>Администратино</a:t>
            </a:r>
            <a:r>
              <a:rPr lang="ru-RU" sz="1600" dirty="0" smtClean="0"/>
              <a:t>-</a:t>
            </a:r>
          </a:p>
          <a:p>
            <a:pPr algn="ctr"/>
            <a:r>
              <a:rPr lang="ru-RU" sz="1600" dirty="0" err="1" smtClean="0"/>
              <a:t>деликтное</a:t>
            </a:r>
            <a:r>
              <a:rPr lang="ru-RU" sz="1600" dirty="0" smtClean="0"/>
              <a:t> законодательство </a:t>
            </a:r>
            <a:endParaRPr lang="ru-RU" sz="1600" dirty="0"/>
          </a:p>
        </p:txBody>
      </p:sp>
      <p:sp>
        <p:nvSpPr>
          <p:cNvPr id="12" name="Прямоугольник 11"/>
          <p:cNvSpPr/>
          <p:nvPr/>
        </p:nvSpPr>
        <p:spPr>
          <a:xfrm>
            <a:off x="1928794" y="5572140"/>
            <a:ext cx="1285884" cy="985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УПК ст.25 Прекращение УД примирение сторон </a:t>
            </a:r>
            <a:endParaRPr lang="ru-RU" sz="1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НЕСКОЛЬКО СЛОВ О ЯТРОГЕНИИ</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b="1" dirty="0" smtClean="0">
                <a:solidFill>
                  <a:srgbClr val="C00000"/>
                </a:solidFill>
              </a:rPr>
              <a:t>Ятрогения-</a:t>
            </a:r>
            <a:r>
              <a:rPr lang="ru-RU" dirty="0" smtClean="0"/>
              <a:t> результат любых (правильно, своевременно и по показаниям проведенных , или ошибочных, проведенных с дефектами) медицинских мероприятий </a:t>
            </a:r>
          </a:p>
          <a:p>
            <a:r>
              <a:rPr lang="ru-RU" dirty="0" smtClean="0"/>
              <a:t>«</a:t>
            </a:r>
            <a:r>
              <a:rPr lang="ru-RU" u="sng" dirty="0" smtClean="0"/>
              <a:t>Правила формулировки заключительного клинического и патологоанатомического диагнозов, оформления медицинского свидетельства о смерти </a:t>
            </a:r>
            <a:r>
              <a:rPr lang="ru-RU" u="sng" dirty="0" smtClean="0">
                <a:solidFill>
                  <a:srgbClr val="C00000"/>
                </a:solidFill>
              </a:rPr>
              <a:t>при </a:t>
            </a:r>
            <a:r>
              <a:rPr lang="ru-RU" u="sng" dirty="0" err="1" smtClean="0">
                <a:solidFill>
                  <a:srgbClr val="C00000"/>
                </a:solidFill>
              </a:rPr>
              <a:t>ятрогенных</a:t>
            </a:r>
            <a:r>
              <a:rPr lang="ru-RU" u="sng" dirty="0" smtClean="0">
                <a:solidFill>
                  <a:srgbClr val="C00000"/>
                </a:solidFill>
              </a:rPr>
              <a:t> </a:t>
            </a:r>
            <a:r>
              <a:rPr lang="ru-RU" u="sng" dirty="0" smtClean="0"/>
              <a:t>патологических процессах» (утверждены Федеральной службой по надзору </a:t>
            </a:r>
            <a:r>
              <a:rPr lang="ru-RU" dirty="0" smtClean="0"/>
              <a:t>в сфере здраво­охранения и социального развития, Российским обществом патологоанатомов, АНО «Система добровольной сертификации </a:t>
            </a:r>
            <a:r>
              <a:rPr lang="ru-RU" dirty="0" err="1" smtClean="0"/>
              <a:t>пато­логоанатомическнх</a:t>
            </a:r>
            <a:r>
              <a:rPr lang="ru-RU" dirty="0" smtClean="0"/>
              <a:t> исследований», 2006 (Р.У. </a:t>
            </a:r>
            <a:r>
              <a:rPr lang="ru-RU" dirty="0" err="1" smtClean="0"/>
              <a:t>Хабриев</a:t>
            </a:r>
            <a:r>
              <a:rPr lang="ru-RU" dirty="0" smtClean="0"/>
              <a:t>, М.А. Пальцев, Г.Г. </a:t>
            </a:r>
            <a:r>
              <a:rPr lang="ru-RU" dirty="0" err="1" smtClean="0"/>
              <a:t>Автандилов</a:t>
            </a:r>
            <a:r>
              <a:rPr lang="ru-RU" dirty="0" smtClean="0"/>
              <a:t>, О.В. </a:t>
            </a:r>
            <a:r>
              <a:rPr lang="ru-RU" dirty="0" err="1" smtClean="0"/>
              <a:t>Зайратьянц</a:t>
            </a:r>
            <a:r>
              <a:rPr lang="ru-RU" dirty="0" smtClean="0"/>
              <a:t>, Л.В. </a:t>
            </a:r>
            <a:r>
              <a:rPr lang="ru-RU" dirty="0" err="1" smtClean="0"/>
              <a:t>Кактурский</a:t>
            </a:r>
            <a:r>
              <a:rPr lang="ru-RU" dirty="0" smtClean="0"/>
              <a:t>, Е.Л. Никонов):</a:t>
            </a:r>
          </a:p>
          <a:p>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rPr>
              <a:t>Группы ятрогений:</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lnSpcReduction="10000"/>
          </a:bodyPr>
          <a:lstStyle/>
          <a:p>
            <a:r>
              <a:rPr lang="ru-RU" dirty="0" smtClean="0"/>
              <a:t>1. Ятрогении, связанные с лечением:</a:t>
            </a:r>
          </a:p>
          <a:p>
            <a:r>
              <a:rPr lang="ru-RU" dirty="0" smtClean="0"/>
              <a:t>А. Лекарственные. Б. Хирургические.</a:t>
            </a:r>
          </a:p>
          <a:p>
            <a:r>
              <a:rPr lang="ru-RU" dirty="0" smtClean="0"/>
              <a:t>2. Обусловленные другими методами лечения.</a:t>
            </a:r>
          </a:p>
          <a:p>
            <a:r>
              <a:rPr lang="ru-RU" dirty="0" smtClean="0"/>
              <a:t>3. Ятрогении, связанные с наркозом и анестезией.</a:t>
            </a:r>
          </a:p>
          <a:p>
            <a:r>
              <a:rPr lang="ru-RU" dirty="0" smtClean="0"/>
              <a:t>4. Ятрогении, связанные с диагностическими мероприятиями.</a:t>
            </a:r>
          </a:p>
          <a:p>
            <a:r>
              <a:rPr lang="ru-RU" dirty="0" smtClean="0"/>
              <a:t>5. Ятрогении, связанные с профилактическими мероприятиями.</a:t>
            </a:r>
          </a:p>
          <a:p>
            <a:r>
              <a:rPr lang="ru-RU" dirty="0" smtClean="0"/>
              <a:t>6. Ятрогении, связанные с косметическими мероприятиями,</a:t>
            </a:r>
          </a:p>
          <a:p>
            <a:r>
              <a:rPr lang="ru-RU" dirty="0" smtClean="0"/>
              <a:t>7. Прочие ятрогений</a:t>
            </a:r>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11288"/>
          </a:xfrm>
        </p:spPr>
        <p:txBody>
          <a:bodyPr>
            <a:normAutofit fontScale="90000"/>
          </a:bodyPr>
          <a:lstStyle/>
          <a:p>
            <a:r>
              <a:rPr lang="ru-RU" sz="1600" dirty="0" smtClean="0"/>
              <a:t/>
            </a:r>
            <a:br>
              <a:rPr lang="ru-RU" sz="1600" dirty="0" smtClean="0"/>
            </a:br>
            <a:r>
              <a:rPr lang="ru-RU" sz="1600" dirty="0" smtClean="0"/>
              <a:t> </a:t>
            </a:r>
            <a:r>
              <a:rPr lang="ru-RU" sz="2000" b="1" u="sng" dirty="0" smtClean="0"/>
              <a:t>В классе XIX «Травмы, отравления и некоторые другие последствия внешних при­чин» (рубрики Т36 — Т88) МКБ 10 пересмотра представлены коды, обозначающие сущность</a:t>
            </a:r>
            <a:r>
              <a:rPr lang="ru-RU" sz="2000" b="1" u="sng" dirty="0" smtClean="0">
                <a:solidFill>
                  <a:srgbClr val="C00000"/>
                </a:solidFill>
              </a:rPr>
              <a:t> </a:t>
            </a:r>
            <a:r>
              <a:rPr lang="ru-RU" sz="2000" b="1" u="sng" dirty="0" err="1" smtClean="0">
                <a:solidFill>
                  <a:srgbClr val="C00000"/>
                </a:solidFill>
              </a:rPr>
              <a:t>ятрогенных</a:t>
            </a:r>
            <a:r>
              <a:rPr lang="ru-RU" sz="2000" b="1" u="sng" dirty="0" smtClean="0">
                <a:solidFill>
                  <a:srgbClr val="C00000"/>
                </a:solidFill>
              </a:rPr>
              <a:t> </a:t>
            </a:r>
            <a:r>
              <a:rPr lang="ru-RU" sz="2000" b="1" u="sng" dirty="0" smtClean="0"/>
              <a:t>пато­логических процессов.</a:t>
            </a:r>
            <a:br>
              <a:rPr lang="ru-RU" sz="2000" b="1" u="sng" dirty="0" smtClean="0"/>
            </a:br>
            <a:endParaRPr lang="ru-RU" sz="2000" b="1" u="sng" dirty="0"/>
          </a:p>
        </p:txBody>
      </p:sp>
      <p:sp>
        <p:nvSpPr>
          <p:cNvPr id="3" name="Содержимое 2"/>
          <p:cNvSpPr>
            <a:spLocks noGrp="1"/>
          </p:cNvSpPr>
          <p:nvPr>
            <p:ph sz="quarter" idx="1"/>
          </p:nvPr>
        </p:nvSpPr>
        <p:spPr/>
        <p:txBody>
          <a:bodyPr>
            <a:normAutofit fontScale="92500" lnSpcReduction="20000"/>
          </a:bodyPr>
          <a:lstStyle/>
          <a:p>
            <a:r>
              <a:rPr lang="ru-RU" dirty="0" smtClean="0"/>
              <a:t>Кодом класса XX шифруется причина развившейся ятрогений: </a:t>
            </a:r>
          </a:p>
          <a:p>
            <a:r>
              <a:rPr lang="ru-RU" dirty="0" smtClean="0"/>
              <a:t>- Х40 — Х44 — неправильное назначение;</a:t>
            </a:r>
          </a:p>
          <a:p>
            <a:r>
              <a:rPr lang="ru-RU" dirty="0" smtClean="0"/>
              <a:t>- Y40 — Y59 — лекарственные средства, медикаменты и биологические субстанции, являющиеся причиной неблагоприятных реакций при терапевтическом примене­нии;</a:t>
            </a:r>
          </a:p>
          <a:p>
            <a:r>
              <a:rPr lang="ru-RU" dirty="0" smtClean="0"/>
              <a:t>- Y60 — Y69 — случайное нанесение вреда больному в ходе терапевтического или хирургического вмешательства;</a:t>
            </a:r>
          </a:p>
          <a:p>
            <a:r>
              <a:rPr lang="ru-RU" dirty="0" smtClean="0"/>
              <a:t>- Y70 — Y82 — медицинские приборы и устройства, связанные с несчастным случа­ем при их использовании для диагностики и лечения;</a:t>
            </a:r>
          </a:p>
          <a:p>
            <a:r>
              <a:rPr lang="ru-RU" dirty="0" smtClean="0"/>
              <a:t>- Y88 — последствия терапевтического или хирургического вмешательств как внеш­них причин заболеваемости и смертности.</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4"/>
          <p:cNvSpPr txBox="1">
            <a:spLocks noChangeArrowheads="1"/>
          </p:cNvSpPr>
          <p:nvPr/>
        </p:nvSpPr>
        <p:spPr bwMode="auto">
          <a:xfrm>
            <a:off x="187036" y="260350"/>
            <a:ext cx="84569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ru-RU" altLang="ru-RU" sz="2000" b="1" dirty="0" smtClean="0">
                <a:solidFill>
                  <a:schemeClr val="accent1">
                    <a:lumMod val="75000"/>
                  </a:schemeClr>
                </a:solidFill>
              </a:rPr>
              <a:t>ОРГАНИЗАЦИОННО-ФУНКЦИОНАЛЬНАЯ </a:t>
            </a:r>
          </a:p>
          <a:p>
            <a:pPr algn="ctr"/>
            <a:r>
              <a:rPr lang="ru-RU" altLang="ru-RU" sz="2000" b="1" dirty="0" smtClean="0">
                <a:solidFill>
                  <a:schemeClr val="accent1">
                    <a:lumMod val="75000"/>
                  </a:schemeClr>
                </a:solidFill>
              </a:rPr>
              <a:t>МОДЕЛЬ ПРОВЕДЕНИЯ НМЭ В ТЕРРИТОРИАЛЬНЫХ</a:t>
            </a:r>
          </a:p>
          <a:p>
            <a:pPr algn="ctr"/>
            <a:r>
              <a:rPr lang="ru-RU" altLang="ru-RU" sz="2000" b="1" dirty="0" smtClean="0">
                <a:solidFill>
                  <a:schemeClr val="accent1">
                    <a:lumMod val="75000"/>
                  </a:schemeClr>
                </a:solidFill>
              </a:rPr>
              <a:t>ПРОФЕССИОНАЛЬНЫХ НЕКОММЕРЧЕСКИХ </a:t>
            </a:r>
          </a:p>
          <a:p>
            <a:pPr algn="ctr"/>
            <a:r>
              <a:rPr lang="ru-RU" altLang="ru-RU" sz="2000" b="1" dirty="0" smtClean="0">
                <a:solidFill>
                  <a:schemeClr val="accent1">
                    <a:lumMod val="75000"/>
                  </a:schemeClr>
                </a:solidFill>
              </a:rPr>
              <a:t>ОБЪЕДИНЕНИЯХ</a:t>
            </a:r>
            <a:endParaRPr lang="ru-RU" altLang="ru-RU" sz="2000" b="1" dirty="0">
              <a:solidFill>
                <a:schemeClr val="accent1">
                  <a:lumMod val="75000"/>
                </a:schemeClr>
              </a:solidFill>
            </a:endParaRPr>
          </a:p>
        </p:txBody>
      </p:sp>
      <p:cxnSp>
        <p:nvCxnSpPr>
          <p:cNvPr id="6" name="Прямая соединительная линия 5"/>
          <p:cNvCxnSpPr/>
          <p:nvPr/>
        </p:nvCxnSpPr>
        <p:spPr>
          <a:xfrm>
            <a:off x="877492" y="1325563"/>
            <a:ext cx="6660356" cy="1746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Рисунок 4" descr="рисунок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39" y="1840865"/>
            <a:ext cx="5592236" cy="4788535"/>
          </a:xfrm>
          <a:prstGeom prst="rect">
            <a:avLst/>
          </a:prstGeom>
          <a:noFill/>
          <a:ln>
            <a:noFill/>
          </a:ln>
        </p:spPr>
      </p:pic>
    </p:spTree>
    <p:extLst>
      <p:ext uri="{BB962C8B-B14F-4D97-AF65-F5344CB8AC3E}">
        <p14:creationId xmlns:p14="http://schemas.microsoft.com/office/powerpoint/2010/main" val="30847866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10" name="Рисунок 9"/>
          <p:cNvSpPr>
            <a:spLocks noGrp="1"/>
          </p:cNvSpPr>
          <p:nvPr>
            <p:ph type="pic" idx="1"/>
          </p:nvPr>
        </p:nvSpPr>
        <p:spPr/>
      </p:sp>
      <p:sp>
        <p:nvSpPr>
          <p:cNvPr id="11" name="Текст 10"/>
          <p:cNvSpPr>
            <a:spLocks noGrp="1"/>
          </p:cNvSpPr>
          <p:nvPr>
            <p:ph type="body" sz="half" idx="2"/>
          </p:nvPr>
        </p:nvSpPr>
        <p:spPr/>
        <p:txBody>
          <a:bodyPr>
            <a:normAutofit/>
          </a:bodyPr>
          <a:lstStyle/>
          <a:p>
            <a:r>
              <a:rPr lang="ru-RU" sz="2800" b="1" dirty="0" smtClean="0">
                <a:solidFill>
                  <a:schemeClr val="accent1">
                    <a:lumMod val="75000"/>
                  </a:schemeClr>
                </a:solidFill>
              </a:rPr>
              <a:t>РИСК </a:t>
            </a:r>
            <a:endParaRPr lang="ru-RU" sz="2800" b="1" dirty="0">
              <a:solidFill>
                <a:schemeClr val="accent1">
                  <a:lumMod val="75000"/>
                </a:schemeClr>
              </a:solidFill>
            </a:endParaRPr>
          </a:p>
        </p:txBody>
      </p:sp>
      <p:pic>
        <p:nvPicPr>
          <p:cNvPr id="101378" name="Picture 2" descr="F:\экспертная деятельность РФ\IMG_1235.jpg"/>
          <p:cNvPicPr>
            <a:picLocks noChangeAspect="1" noChangeArrowheads="1"/>
          </p:cNvPicPr>
          <p:nvPr/>
        </p:nvPicPr>
        <p:blipFill>
          <a:blip r:embed="rId2" cstate="print"/>
          <a:srcRect/>
          <a:stretch>
            <a:fillRect/>
          </a:stretch>
        </p:blipFill>
        <p:spPr bwMode="auto">
          <a:xfrm>
            <a:off x="142844" y="142852"/>
            <a:ext cx="6572296" cy="6572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1379" name="Picture 3" descr="C:\Users\user\Pictures\6163660-720-1454267611-just-thinkin-about-cat-stuff-animal-lovers-sunday-mornings-cats-meow-adorable-beds.jpg"/>
          <p:cNvPicPr>
            <a:picLocks noChangeAspect="1" noChangeArrowheads="1"/>
          </p:cNvPicPr>
          <p:nvPr/>
        </p:nvPicPr>
        <p:blipFill>
          <a:blip r:embed="rId3"/>
          <a:srcRect/>
          <a:stretch>
            <a:fillRect/>
          </a:stretch>
        </p:blipFill>
        <p:spPr bwMode="auto">
          <a:xfrm>
            <a:off x="2428860" y="4786322"/>
            <a:ext cx="4071966" cy="1926361"/>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6572264" y="265113"/>
            <a:ext cx="1928826" cy="4735523"/>
          </a:xfrm>
        </p:spPr>
        <p:txBody>
          <a:bodyPr>
            <a:normAutofit/>
          </a:bodyPr>
          <a:lstStyle/>
          <a:p>
            <a:r>
              <a:rPr lang="ru-RU" sz="1600" b="1" dirty="0" smtClean="0">
                <a:solidFill>
                  <a:schemeClr val="accent1">
                    <a:lumMod val="75000"/>
                  </a:schemeClr>
                </a:solidFill>
              </a:rPr>
              <a:t>РИСК</a:t>
            </a:r>
            <a:endParaRPr lang="ru-RU" sz="1600" b="1" dirty="0">
              <a:solidFill>
                <a:schemeClr val="accent1">
                  <a:lumMod val="75000"/>
                </a:schemeClr>
              </a:solidFill>
            </a:endParaRPr>
          </a:p>
        </p:txBody>
      </p:sp>
      <p:pic>
        <p:nvPicPr>
          <p:cNvPr id="102402" name="Picture 2"/>
          <p:cNvPicPr>
            <a:picLocks noGrp="1" noChangeAspect="1" noChangeArrowheads="1"/>
          </p:cNvPicPr>
          <p:nvPr>
            <p:ph type="pic" idx="4294967295"/>
          </p:nvPr>
        </p:nvPicPr>
        <p:blipFill>
          <a:blip r:embed="rId2"/>
          <a:srcRect t="11056" b="11056"/>
          <a:stretch>
            <a:fillRect/>
          </a:stretch>
        </p:blipFill>
        <p:spPr bwMode="auto">
          <a:xfrm>
            <a:off x="1071538" y="571480"/>
            <a:ext cx="6072230" cy="5699125"/>
          </a:xfrm>
          <a:prstGeom prst="rect">
            <a:avLst/>
          </a:prstGeom>
          <a:noFill/>
          <a:ln w="9525">
            <a:noFill/>
            <a:miter lim="800000"/>
            <a:headEnd/>
            <a:tailEnd/>
          </a:ln>
          <a:effectLst/>
        </p:spPr>
      </p:pic>
      <p:sp>
        <p:nvSpPr>
          <p:cNvPr id="6" name="Скругленный прямоугольник 5"/>
          <p:cNvSpPr/>
          <p:nvPr/>
        </p:nvSpPr>
        <p:spPr>
          <a:xfrm>
            <a:off x="785786" y="428604"/>
            <a:ext cx="3571900" cy="142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571604" y="1071546"/>
            <a:ext cx="1428760"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357422" y="4286256"/>
            <a:ext cx="364333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403" name="Picture 3" descr="C:\Users\user\Pictures\Без названия (3).jpg"/>
          <p:cNvPicPr>
            <a:picLocks noChangeAspect="1" noChangeArrowheads="1"/>
          </p:cNvPicPr>
          <p:nvPr/>
        </p:nvPicPr>
        <p:blipFill>
          <a:blip r:embed="rId3"/>
          <a:srcRect/>
          <a:stretch>
            <a:fillRect/>
          </a:stretch>
        </p:blipFill>
        <p:spPr bwMode="auto">
          <a:xfrm>
            <a:off x="7072330" y="4286256"/>
            <a:ext cx="1500198" cy="1500198"/>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chemeClr val="accent1">
                    <a:lumMod val="75000"/>
                  </a:schemeClr>
                </a:solidFill>
              </a:rPr>
              <a:t>Риск ориентированные</a:t>
            </a:r>
            <a:br>
              <a:rPr lang="ru-RU" sz="2800" b="1" dirty="0" smtClean="0">
                <a:solidFill>
                  <a:schemeClr val="accent1">
                    <a:lumMod val="75000"/>
                  </a:schemeClr>
                </a:solidFill>
              </a:rPr>
            </a:br>
            <a:r>
              <a:rPr lang="ru-RU" sz="2800" b="1" dirty="0" smtClean="0">
                <a:solidFill>
                  <a:schemeClr val="accent1">
                    <a:lumMod val="75000"/>
                  </a:schemeClr>
                </a:solidFill>
              </a:rPr>
              <a:t> подходы</a:t>
            </a:r>
            <a:endParaRPr lang="ru-RU" sz="2800" b="1" dirty="0">
              <a:solidFill>
                <a:schemeClr val="accent1">
                  <a:lumMod val="75000"/>
                </a:schemeClr>
              </a:solidFill>
            </a:endParaRPr>
          </a:p>
        </p:txBody>
      </p:sp>
      <p:graphicFrame>
        <p:nvGraphicFramePr>
          <p:cNvPr id="5" name="Объект 4"/>
          <p:cNvGraphicFramePr>
            <a:graphicFrameLocks noGrp="1"/>
          </p:cNvGraphicFramePr>
          <p:nvPr>
            <p:ph sz="quarter" idx="1"/>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025" y="3535698"/>
            <a:ext cx="1670546" cy="2474722"/>
          </a:xfrm>
          <a:prstGeom prst="rect">
            <a:avLst/>
          </a:prstGeom>
        </p:spPr>
      </p:pic>
    </p:spTree>
    <p:extLst>
      <p:ext uri="{BB962C8B-B14F-4D97-AF65-F5344CB8AC3E}">
        <p14:creationId xmlns:p14="http://schemas.microsoft.com/office/powerpoint/2010/main" val="17356873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sz="6600" dirty="0" smtClean="0"/>
              <a:t>Общее </a:t>
            </a:r>
            <a:endParaRPr lang="ru-RU" sz="6600" dirty="0"/>
          </a:p>
        </p:txBody>
      </p:sp>
      <p:graphicFrame>
        <p:nvGraphicFramePr>
          <p:cNvPr id="14" name="Объект 13"/>
          <p:cNvGraphicFramePr>
            <a:graphicFrameLocks noGrp="1"/>
          </p:cNvGraphicFramePr>
          <p:nvPr>
            <p:ph idx="1"/>
            <p:extLst/>
          </p:nvPr>
        </p:nvGraphicFramePr>
        <p:xfrm>
          <a:off x="2900363" y="868363"/>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Текст 8"/>
          <p:cNvSpPr>
            <a:spLocks noGrp="1"/>
          </p:cNvSpPr>
          <p:nvPr>
            <p:ph type="body" sz="half" idx="2"/>
          </p:nvPr>
        </p:nvSpPr>
        <p:spPr>
          <a:xfrm>
            <a:off x="500034" y="3462220"/>
            <a:ext cx="2857520" cy="2321990"/>
          </a:xfrm>
          <a:solidFill>
            <a:srgbClr val="C00000"/>
          </a:solidFill>
        </p:spPr>
        <p:txBody>
          <a:bodyPr>
            <a:normAutofit fontScale="92500" lnSpcReduction="20000"/>
          </a:bodyPr>
          <a:lstStyle/>
          <a:p>
            <a:r>
              <a:rPr lang="ru-RU" sz="2800" dirty="0" err="1" smtClean="0">
                <a:solidFill>
                  <a:srgbClr val="C00000"/>
                </a:solidFill>
              </a:rPr>
              <a:t>Вы</a:t>
            </a:r>
            <a:r>
              <a:rPr lang="ru-RU" sz="2800" dirty="0" err="1" smtClean="0">
                <a:solidFill>
                  <a:schemeClr val="bg1"/>
                </a:solidFill>
              </a:rPr>
              <a:t>Выводы</a:t>
            </a:r>
            <a:r>
              <a:rPr lang="ru-RU" sz="2800" dirty="0" smtClean="0">
                <a:solidFill>
                  <a:schemeClr val="bg1"/>
                </a:solidFill>
              </a:rPr>
              <a:t> пилота  </a:t>
            </a:r>
          </a:p>
          <a:p>
            <a:pPr marL="342900" indent="-342900">
              <a:buFont typeface="Wingdings" panose="05000000000000000000" pitchFamily="2" charset="2"/>
              <a:buChar char="Ø"/>
            </a:pPr>
            <a:r>
              <a:rPr lang="ru-RU" sz="2000" dirty="0" smtClean="0"/>
              <a:t>Находим закономерности</a:t>
            </a:r>
          </a:p>
          <a:p>
            <a:pPr marL="342900" indent="-342900">
              <a:buFont typeface="Wingdings" panose="05000000000000000000" pitchFamily="2" charset="2"/>
              <a:buChar char="Ø"/>
            </a:pPr>
            <a:r>
              <a:rPr lang="ru-RU" sz="2000" dirty="0" smtClean="0"/>
              <a:t>Определяем риски</a:t>
            </a:r>
          </a:p>
          <a:p>
            <a:pPr marL="342900" indent="-342900">
              <a:buFont typeface="Wingdings" panose="05000000000000000000" pitchFamily="2" charset="2"/>
              <a:buChar char="Ø"/>
            </a:pPr>
            <a:r>
              <a:rPr lang="ru-RU" sz="2000" dirty="0" smtClean="0"/>
              <a:t>Находим решение</a:t>
            </a:r>
            <a:endParaRPr lang="ru-RU" sz="2000" dirty="0"/>
          </a:p>
        </p:txBody>
      </p:sp>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034" y="1000108"/>
            <a:ext cx="2178209" cy="2188890"/>
          </a:xfrm>
          <a:prstGeom prst="rect">
            <a:avLst/>
          </a:prstGeom>
        </p:spPr>
      </p:pic>
    </p:spTree>
    <p:extLst>
      <p:ext uri="{BB962C8B-B14F-4D97-AF65-F5344CB8AC3E}">
        <p14:creationId xmlns:p14="http://schemas.microsoft.com/office/powerpoint/2010/main" val="21125269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idx="4294967295"/>
          </p:nvPr>
        </p:nvSpPr>
        <p:spPr>
          <a:xfrm>
            <a:off x="928662" y="1500174"/>
            <a:ext cx="6643734" cy="3517914"/>
          </a:xfrm>
        </p:spPr>
        <p:txBody>
          <a:bodyPr>
            <a:normAutofit/>
          </a:bodyPr>
          <a:lstStyle/>
          <a:p>
            <a:r>
              <a:rPr lang="ru-RU" sz="4800" b="1" dirty="0" smtClean="0">
                <a:solidFill>
                  <a:schemeClr val="accent1">
                    <a:lumMod val="75000"/>
                  </a:schemeClr>
                </a:solidFill>
              </a:rPr>
              <a:t>Благодарю за внимание!</a:t>
            </a:r>
            <a:endParaRPr lang="ru-RU" sz="4800" b="1" dirty="0">
              <a:solidFill>
                <a:schemeClr val="accent1">
                  <a:lumMod val="75000"/>
                </a:schemeClr>
              </a:solidFill>
            </a:endParaRPr>
          </a:p>
        </p:txBody>
      </p:sp>
      <p:pic>
        <p:nvPicPr>
          <p:cNvPr id="103426" name="Picture 2" descr="C:\Users\user\Pictures\Без названия (1).jpg"/>
          <p:cNvPicPr>
            <a:picLocks noChangeAspect="1" noChangeArrowheads="1"/>
          </p:cNvPicPr>
          <p:nvPr/>
        </p:nvPicPr>
        <p:blipFill>
          <a:blip r:embed="rId2"/>
          <a:srcRect/>
          <a:stretch>
            <a:fillRect/>
          </a:stretch>
        </p:blipFill>
        <p:spPr bwMode="auto">
          <a:xfrm>
            <a:off x="6072198" y="4286256"/>
            <a:ext cx="2143125" cy="21431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642910" y="500042"/>
            <a:ext cx="8001056" cy="1320800"/>
          </a:xfrm>
        </p:spPr>
        <p:txBody>
          <a:bodyPr rtlCol="0">
            <a:noAutofit/>
          </a:bodyPr>
          <a:lstStyle/>
          <a:p>
            <a:pPr algn="ctr" eaLnBrk="1" fontAlgn="auto" hangingPunct="1">
              <a:spcAft>
                <a:spcPts val="0"/>
              </a:spcAft>
              <a:defRPr/>
            </a:pPr>
            <a:r>
              <a:rPr lang="ru-RU" altLang="ru-RU" sz="2800" b="1" dirty="0" smtClean="0">
                <a:solidFill>
                  <a:schemeClr val="accent1">
                    <a:lumMod val="75000"/>
                  </a:schemeClr>
                </a:solidFill>
              </a:rPr>
              <a:t>ЦЕНТР НЕЗАВИСИМОЙ МЕДИЦИНСКОЙ ЭКСПЕРТИЗЫ НП «ВРАЧЕБНАЯ ПАЛАТА МОСКОВСКОЙ ОБЛАСТИ»</a:t>
            </a:r>
          </a:p>
        </p:txBody>
      </p:sp>
      <p:sp>
        <p:nvSpPr>
          <p:cNvPr id="20483" name="Объект 2"/>
          <p:cNvSpPr>
            <a:spLocks noGrp="1"/>
          </p:cNvSpPr>
          <p:nvPr>
            <p:ph idx="1"/>
          </p:nvPr>
        </p:nvSpPr>
        <p:spPr>
          <a:xfrm>
            <a:off x="431006" y="1593850"/>
            <a:ext cx="7784332" cy="4835546"/>
          </a:xfrm>
        </p:spPr>
        <p:txBody>
          <a:bodyPr/>
          <a:lstStyle/>
          <a:p>
            <a:pPr eaLnBrk="1" hangingPunct="1">
              <a:defRPr/>
            </a:pPr>
            <a:r>
              <a:rPr lang="en-US" altLang="ru-RU" sz="3600" b="1" dirty="0" smtClean="0"/>
              <a:t>On-line  </a:t>
            </a:r>
            <a:r>
              <a:rPr lang="ru-RU" altLang="ru-RU" sz="3600" b="1" dirty="0" smtClean="0"/>
              <a:t>заявка на сайте </a:t>
            </a:r>
            <a:r>
              <a:rPr lang="en-US" altLang="ru-RU" sz="3600" b="1" dirty="0" smtClean="0">
                <a:solidFill>
                  <a:srgbClr val="FF0000"/>
                </a:solidFill>
              </a:rPr>
              <a:t>www.medpalatamo.ru</a:t>
            </a:r>
            <a:endParaRPr lang="ru-RU" altLang="ru-RU" sz="3600" b="1" dirty="0" smtClean="0">
              <a:solidFill>
                <a:srgbClr val="FF0000"/>
              </a:solidFill>
            </a:endParaRPr>
          </a:p>
          <a:p>
            <a:pPr eaLnBrk="1" hangingPunct="1">
              <a:defRPr/>
            </a:pPr>
            <a:r>
              <a:rPr lang="ru-RU" altLang="ru-RU" b="1" dirty="0" smtClean="0"/>
              <a:t>Единый </a:t>
            </a:r>
            <a:r>
              <a:rPr lang="en-US" altLang="ru-RU" b="1" dirty="0" smtClean="0"/>
              <a:t>Call</a:t>
            </a:r>
            <a:r>
              <a:rPr lang="ru-RU" altLang="ru-RU" b="1" dirty="0" smtClean="0"/>
              <a:t>-центр: </a:t>
            </a:r>
            <a:r>
              <a:rPr lang="ru-RU" altLang="ru-RU" b="1" dirty="0" smtClean="0">
                <a:solidFill>
                  <a:srgbClr val="FF0000"/>
                </a:solidFill>
              </a:rPr>
              <a:t>+7 (925) 133-11-01</a:t>
            </a:r>
          </a:p>
          <a:p>
            <a:pPr eaLnBrk="1" hangingPunct="1">
              <a:defRPr/>
            </a:pPr>
            <a:endParaRPr lang="ru-RU" altLang="ru-RU" sz="1600" dirty="0"/>
          </a:p>
          <a:p>
            <a:pPr marL="0" indent="0" eaLnBrk="1" hangingPunct="1">
              <a:buFont typeface="Wingdings 3" panose="05040102010807070707" pitchFamily="18" charset="2"/>
              <a:buNone/>
              <a:defRPr/>
            </a:pPr>
            <a:endParaRPr lang="ru-RU" altLang="ru-RU" sz="1600" dirty="0" smtClean="0"/>
          </a:p>
        </p:txBody>
      </p:sp>
      <p:pic>
        <p:nvPicPr>
          <p:cNvPr id="30724"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3143248"/>
            <a:ext cx="4071966" cy="306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1065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595</TotalTime>
  <Words>5682</Words>
  <Application>Microsoft Office PowerPoint</Application>
  <PresentationFormat>Экран (4:3)</PresentationFormat>
  <Paragraphs>547</Paragraphs>
  <Slides>84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Эркер</vt:lpstr>
      <vt:lpstr>Неблагоприятные исходы и  правовые последствия.  По материалам экспертных заключений Центра независимой экспертизы качества НП ВПМО </vt:lpstr>
      <vt:lpstr>НЕЗАВИСИМАЯ МЕДИЦИНСКАЯ ЭКСПЕРТИЗА</vt:lpstr>
      <vt:lpstr>Федеральный закон от 21.11.2011 №323-ФЗ  «Об основах охраны здоровья граждан в РФ»</vt:lpstr>
      <vt:lpstr>Презентация PowerPoint</vt:lpstr>
      <vt:lpstr>ЦЕЛЬ</vt:lpstr>
      <vt:lpstr>Роль и место НМЭ в системе медицинских экспертиз </vt:lpstr>
      <vt:lpstr>Роль и место НМЭ в системе медицинских экспертиз </vt:lpstr>
      <vt:lpstr>Презентация PowerPoint</vt:lpstr>
      <vt:lpstr>ЦЕНТР НЕЗАВИСИМОЙ МЕДИЦИНСКОЙ ЭКСПЕРТИЗЫ НП «ВРАЧЕБНАЯ ПАЛАТА МОСКОВСКОЙ ОБЛАСТИ»</vt:lpstr>
      <vt:lpstr>НЕЗАВИСИМАЯ МЕДИЦИНСКАЯ  ЭКСПЕРТИЗА: перспективы развития</vt:lpstr>
      <vt:lpstr>         ВОЗМОЖНОСТЬ ИСПОЛЬЗОВАНИЯ     ЗАКЛЮЧЕНИЯ НМЭ В ГРАЖДАНСКОМ И УГОЛОВНОМ СУДОПРОИЗВОДСТВЕ</vt:lpstr>
      <vt:lpstr>ПОЧЕМУ МЫ?</vt:lpstr>
      <vt:lpstr>Презентация PowerPoint</vt:lpstr>
      <vt:lpstr>Методология проведения независимой медицинской экспертизы</vt:lpstr>
      <vt:lpstr> Регионы Астрахань  Воронеж Екатеринбург Иваново Кострома Красноярск Карелия Калуга Мурманская обл. Московская Нижний Тагил Омск Оренбург Рязань Саратовская обл. Тверь Башкортостан  Татарстан Югра Ямал   </vt:lpstr>
      <vt:lpstr>                 ИТОГИ 2016-2017</vt:lpstr>
      <vt:lpstr>Презентация PowerPoint</vt:lpstr>
      <vt:lpstr>    ЭКСПЕРТИЗЫ  ЦНМЭ  В ПРОЦЕСАХ СУДЕБНОГО ПРОИЗВОДСТВА </vt:lpstr>
      <vt:lpstr>  </vt:lpstr>
      <vt:lpstr>     ГРУППА РИСКА </vt:lpstr>
      <vt:lpstr>Количество произведенных экспертиз по материалам гражданских дел по данным ГБУЗ МО «Бюро СМЭ» в 2007 ‑ 2016 гг.</vt:lpstr>
      <vt:lpstr>Методология проведения независимой медицинской экспертизы</vt:lpstr>
      <vt:lpstr> Процедура проведения.  Организационно-функциональная модель проведения независимой медицинской экспертизы.  </vt:lpstr>
      <vt:lpstr>  Независимая медицинская экспертиза </vt:lpstr>
      <vt:lpstr>Презентация PowerPoint</vt:lpstr>
      <vt:lpstr>Презентация PowerPoint</vt:lpstr>
      <vt:lpstr>Презентация PowerPoint</vt:lpstr>
      <vt:lpstr>Методология подготовки экспертного заключения</vt:lpstr>
      <vt:lpstr>Роль и место НМЭ в системе медицинских экспертиз </vt:lpstr>
      <vt:lpstr>КВАЛИФИЦИРУЮЩИЕ ПРИЗНАКИ  Приказ Минздравсоцразвития РФ от 24.04.2008 N 194н (ред. от 18.01.2012) "Об утверждении Медицинских критериев определения степени тяжести вреда, причиненного здоровью человека"</vt:lpstr>
      <vt:lpstr>  Серия 50                                                  № 0096   НЕКОММЕРЧЕСКОЕ ПАРТНЕРСТВО «ВРАЧЕБНАЯ ПАЛАТА МОСКОВСКОЙ ОБЛАСТИ»     </vt:lpstr>
      <vt:lpstr>Комиссия Центра независимой экспертизы НП «Врачебная Палата Московской области» в составе: </vt:lpstr>
      <vt:lpstr>Презентация PowerPoint</vt:lpstr>
      <vt:lpstr>Презентация PowerPoint</vt:lpstr>
      <vt:lpstr> На рассмотрение комиссии Центра независимой экспертизы НП «Врачебная Палата Московской области» представителем гр. Макарова В.А. адвокатом Письменской Ю.Н., представлены следующие  документы:   </vt:lpstr>
      <vt:lpstr>При проведении независимой экспертизы качества медицинской помощи использованы следующие источники: </vt:lpstr>
      <vt:lpstr>Обстоятельства дела: </vt:lpstr>
      <vt:lpstr>Исследовательская часть   </vt:lpstr>
      <vt:lpstr>Презентация PowerPoint</vt:lpstr>
      <vt:lpstr>ЗАКЛЮЧЕНИЕ:  </vt:lpstr>
      <vt:lpstr>    По результатам проведенного экспертного исследования, отвечая на вопросы, поставленные адвокатом  перед экспертизой, комиссия Центра независимой экспертизы НП «ВПМО» пришла к следующим выводам:   </vt:lpstr>
      <vt:lpstr>Презентация PowerPoint</vt:lpstr>
      <vt:lpstr>ЭКСПЕРТИЗА КАК ДОКАЗАТЕЛЬСТВО В МЕДИЦИНСКИХ СПОРАХ</vt:lpstr>
      <vt:lpstr>Как это выглядит  в нашей практике </vt:lpstr>
      <vt:lpstr>Основные выводы по экспертизам в судебных процессах</vt:lpstr>
      <vt:lpstr>Федеральный закон от 2 мая 2006 г. N 59-ФЗ "О порядке рассмотрения обращений граждан Российской Федерации</vt:lpstr>
      <vt:lpstr>Как это выглядит в нашей практике</vt:lpstr>
      <vt:lpstr>Как это выглядит в нашей практике</vt:lpstr>
      <vt:lpstr> Досудебное  (претензионного порядка) урегулирование медицинских споров.  </vt:lpstr>
      <vt:lpstr>Частное   ПОСТИНЪЕКЦИОННЫЙ АБСЦЕСС ЯГОДИЧНОЙ ОБЛАСТИ  </vt:lpstr>
      <vt:lpstr>ПРЕТЕНЗИЯ</vt:lpstr>
      <vt:lpstr>ПРЕТЕНЗИЯ гр.Р.</vt:lpstr>
      <vt:lpstr>Стороны пришли к соглашению. </vt:lpstr>
      <vt:lpstr>ВИДЕОСЮЖЕТ </vt:lpstr>
      <vt:lpstr>Уголовная ответственность</vt:lpstr>
      <vt:lpstr>Статистика обращений в СК с заявлениями на привлечение к ответственности медицинских работников  за некачественное оказание медицинской помощи</vt:lpstr>
      <vt:lpstr>Понятия  уголовного права</vt:lpstr>
      <vt:lpstr>Классификации профессиональных правонарушений медицинских работников, предполагающих уголовную ответственность </vt:lpstr>
      <vt:lpstr>109Ч2</vt:lpstr>
      <vt:lpstr>Презентация PowerPoint</vt:lpstr>
      <vt:lpstr>Статья 109 УК РФ. Причинение смерти по неосторожности</vt:lpstr>
      <vt:lpstr>ОПРЕДЕЛЕНИЕ И СТАДИИ УГОЛОВНОГО ПРОЦЕССА</vt:lpstr>
      <vt:lpstr>ПЕРВОНАЧАЛЬНАЯ СТАДИЯ  УГОЛОВНОГО ПРОЦЕССА- ВАЖНЫЙ ЭТАП В ПРОФИЛАКТИКЕ  УГОЛОВНОГО ПРЕСЛЕДОВАНИЯ ВРАЧЕЙ</vt:lpstr>
      <vt:lpstr>Роль и место НМЭ в системе медицинских экспертиз </vt:lpstr>
      <vt:lpstr>Нормативно-правовые акты, устанавливающие  критерии для  классификации дефектов оказания медицинской помощи </vt:lpstr>
      <vt:lpstr>Нормативно-правовые акты, устанавливающие  критерии для  классификации дефектов оказания медицинской помощи </vt:lpstr>
      <vt:lpstr>         ВОЗМОЖНОСТЬ ИСПОЛЬЗОВАНИЯ     ЗАКЛЮЧЕНИЯ НМЭ В ГРАЖДАНСКОМ И УГОЛОВНОМ СУДОПРОИЗВОДСТВЕ</vt:lpstr>
      <vt:lpstr>Правовое значение дефектов медицинской помощи</vt:lpstr>
      <vt:lpstr>Классификация дефектов медицинской помощи</vt:lpstr>
      <vt:lpstr>КВАЛИФИЦИРУЮЩИЕ ПРИЗНАКИ  Приказ Минздравсоцразвития РФ от 24.04.2008 N 194н (ред. от 18.01.2012) "Об утверждении Медицинских критериев определения степени тяжести вреда, причиненного здоровью человека"</vt:lpstr>
      <vt:lpstr>Концепция взаимодействия по    определению состава  и оснований для возбуждения УД</vt:lpstr>
      <vt:lpstr>Статья 124.1.  Ненадлежащее оказание медицинской помощи (медицинской услуги) </vt:lpstr>
      <vt:lpstr>Статья 124.1.  Ненадлежащее оказание медицинской помощи (медицинской услуги) </vt:lpstr>
      <vt:lpstr>АЛГОРИТМ ВЗАИМОДЕЙСТВИЯ </vt:lpstr>
      <vt:lpstr>    КВАЛИФИЦИРУЮЩИЕ ПРИЗНАКИ  Приказ Минздравсоцразвития РФ от 24.04.2008 N 194н (ред. от 18.01.2012) "Об утверждении Медицинских критериев определения степени тяжести вреда, причиненного здоровью человека"  </vt:lpstr>
      <vt:lpstr>НЕНАДЛЕЖАЩЕЕ   КАЧЕСТВО</vt:lpstr>
      <vt:lpstr>НЕСКОЛЬКО СЛОВ О ЯТРОГЕНИИ</vt:lpstr>
      <vt:lpstr>Группы ятрогений: </vt:lpstr>
      <vt:lpstr>  В классе XIX «Травмы, отравления и некоторые другие последствия внешних при­чин» (рубрики Т36 — Т88) МКБ 10 пересмотра представлены коды, обозначающие сущность ятрогенных пато­логических процессов. </vt:lpstr>
      <vt:lpstr>Презентация PowerPoint</vt:lpstr>
      <vt:lpstr>Презентация PowerPoint</vt:lpstr>
      <vt:lpstr>Риск ориентированные  подходы</vt:lpstr>
      <vt:lpstr>Общее </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Неблагоприятные исходы и  правовые последствия.  По материалам экспертных заключений Центра независимой экспертизы качества НП ВПМО</dc:title>
  <dc:creator>user</dc:creator>
  <cp:lastModifiedBy>Телемедицина</cp:lastModifiedBy>
  <cp:revision>28</cp:revision>
  <dcterms:created xsi:type="dcterms:W3CDTF">2018-09-11T14:52:30Z</dcterms:created>
  <dcterms:modified xsi:type="dcterms:W3CDTF">2018-09-13T11:41:30Z</dcterms:modified>
</cp:coreProperties>
</file>