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619" r:id="rId2"/>
    <p:sldId id="628" r:id="rId3"/>
    <p:sldId id="494" r:id="rId4"/>
    <p:sldId id="618" r:id="rId5"/>
    <p:sldId id="568" r:id="rId6"/>
    <p:sldId id="546" r:id="rId7"/>
    <p:sldId id="575" r:id="rId8"/>
    <p:sldId id="576" r:id="rId9"/>
    <p:sldId id="627" r:id="rId10"/>
    <p:sldId id="608" r:id="rId11"/>
    <p:sldId id="617" r:id="rId12"/>
    <p:sldId id="612" r:id="rId13"/>
    <p:sldId id="614" r:id="rId14"/>
    <p:sldId id="615" r:id="rId15"/>
    <p:sldId id="549" r:id="rId16"/>
    <p:sldId id="633" r:id="rId17"/>
    <p:sldId id="630" r:id="rId18"/>
    <p:sldId id="637" r:id="rId19"/>
    <p:sldId id="639" r:id="rId20"/>
    <p:sldId id="689" r:id="rId21"/>
    <p:sldId id="702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FFFF66"/>
    <a:srgbClr val="FF99FF"/>
    <a:srgbClr val="CC99FF"/>
    <a:srgbClr val="008000"/>
    <a:srgbClr val="CC0099"/>
    <a:srgbClr val="000099"/>
    <a:srgbClr val="80008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12" autoAdjust="0"/>
    <p:restoredTop sz="98779" autoAdjust="0"/>
  </p:normalViewPr>
  <p:slideViewPr>
    <p:cSldViewPr snapToGrid="0">
      <p:cViewPr>
        <p:scale>
          <a:sx n="66" d="100"/>
          <a:sy n="66" d="100"/>
        </p:scale>
        <p:origin x="-2898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DAA112E5-3616-4541-B310-7415A876E94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82DDD4C7-9352-47D7-8DD1-0EED4FB93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4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D5E2A-6C35-4319-B360-53F47B728CEE}" type="slidenum">
              <a:rPr lang="ru-RU" smtClean="0">
                <a:latin typeface="Arial" charset="0"/>
              </a:rPr>
              <a:pPr/>
              <a:t>2</a:t>
            </a:fld>
            <a:endParaRPr lang="ru-RU" smtClean="0">
              <a:latin typeface="Arial" charset="0"/>
            </a:endParaRPr>
          </a:p>
        </p:txBody>
      </p:sp>
      <p:sp>
        <p:nvSpPr>
          <p:cNvPr id="6553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Заметки 2"/>
          <p:cNvSpPr>
            <a:spLocks noGrp="1"/>
          </p:cNvSpPr>
          <p:nvPr>
            <p:ph type="body" idx="1"/>
          </p:nvPr>
        </p:nvSpPr>
        <p:spPr>
          <a:xfrm>
            <a:off x="686919" y="4727183"/>
            <a:ext cx="5484164" cy="4474366"/>
          </a:xfrm>
          <a:noFill/>
          <a:ln/>
        </p:spPr>
        <p:txBody>
          <a:bodyPr lIns="91275" tIns="45638" rIns="91275" bIns="45638">
            <a:normAutofit fontScale="55000" lnSpcReduction="20000"/>
          </a:bodyPr>
          <a:lstStyle/>
          <a:p>
            <a:r>
              <a:rPr lang="ru-RU" b="1" dirty="0" smtClean="0">
                <a:latin typeface="Arial" charset="0"/>
              </a:rPr>
              <a:t>	</a:t>
            </a:r>
            <a:r>
              <a:rPr lang="ru-RU" sz="1400" dirty="0">
                <a:latin typeface="Arial" charset="0"/>
              </a:rPr>
              <a:t>После анализа и выявления потерь подбираются те или иные инструменты для их устранения. </a:t>
            </a:r>
          </a:p>
          <a:p>
            <a:r>
              <a:rPr lang="ru-RU" sz="1400" b="1" dirty="0">
                <a:latin typeface="Arial" charset="0"/>
              </a:rPr>
              <a:t>	«5 С» </a:t>
            </a:r>
            <a:r>
              <a:rPr lang="ru-RU" sz="1400" dirty="0">
                <a:latin typeface="Arial" charset="0"/>
              </a:rPr>
              <a:t>– система наведения порядка, чистоты, укрепления дисциплины, повышения производительности и создания безопасных условий труда, на рабочем месте. Данная система позволяет практически без затрат не только наводить порядок на рабочем месте (повышать производительность, сокращать потери, снижать уровень брака и травматизма), но и создавать необходимые стартовые условия. для реализации сложных и дорогостоящих производственных и организационных инноваций, обеспечивать их высокую эффективность за счет радикального изменения сознания работников, их отношения к своему делу. </a:t>
            </a:r>
          </a:p>
          <a:p>
            <a:r>
              <a:rPr lang="ru-RU" sz="1400" b="1" dirty="0">
                <a:latin typeface="Arial" charset="0"/>
              </a:rPr>
              <a:t>	ТРМ (всеобщее обслуживание оборудования) </a:t>
            </a:r>
            <a:r>
              <a:rPr lang="ru-RU" sz="1400" dirty="0">
                <a:latin typeface="Arial" charset="0"/>
              </a:rPr>
              <a:t>- инструмент, который позволяет повысить эффективность эксплуатации оборудования и обеспечить высокий уровень обслуживания оборудования («ноль поломок»), высокий уровень качества («ноль дефектов»), высокий уровень условий труда («ноль травм»), избежать потерь от ремонта  и увеличить эффективность использования оборудования </a:t>
            </a:r>
          </a:p>
          <a:p>
            <a:r>
              <a:rPr lang="ru-RU" sz="1400" dirty="0">
                <a:latin typeface="Arial" charset="0"/>
              </a:rPr>
              <a:t>	Внедрение </a:t>
            </a:r>
            <a:r>
              <a:rPr lang="ru-RU" sz="1400" b="1" dirty="0">
                <a:latin typeface="Arial" charset="0"/>
              </a:rPr>
              <a:t>стандартизации </a:t>
            </a:r>
            <a:r>
              <a:rPr lang="ru-RU" sz="1400" dirty="0">
                <a:latin typeface="Arial" charset="0"/>
              </a:rPr>
              <a:t>на рабочих местах устраняет потери от излишней обработки и производства дефектов. Стандарт как детальное описание всей операции представляет собой единственно правильный способ выполнения тех или иных работ. Четкое следование стандарту обеспечит качество работы, а соответственно и качество продукции. Стандартные требования к рабочему месту направлены на обеспечение максимальной безопасности персонала и устанавливают соответствующие требования к освещенности, вентиляции, внешнему виду </a:t>
            </a:r>
          </a:p>
          <a:p>
            <a:r>
              <a:rPr lang="ru-RU" sz="1400" dirty="0">
                <a:latin typeface="Arial" charset="0"/>
              </a:rPr>
              <a:t>работника, состоянию оборудования, наличию на рабочем месте тех или иных предметов, выполнению тех или иных работ. Выполнение этих требований обеспечит безопасность работы. 	</a:t>
            </a:r>
          </a:p>
          <a:p>
            <a:r>
              <a:rPr lang="ru-RU" sz="1400" b="1" dirty="0">
                <a:latin typeface="Arial" charset="0"/>
              </a:rPr>
              <a:t>	Визуализация процессов </a:t>
            </a:r>
            <a:r>
              <a:rPr lang="ru-RU" sz="1400" dirty="0">
                <a:latin typeface="Arial" charset="0"/>
              </a:rPr>
              <a:t>– это визуальное представление с помощью четких и понятных, исключающих двоякое толкование , средств, четкой последовательности действий по выполнению того или иного вида работ. </a:t>
            </a:r>
          </a:p>
          <a:p>
            <a:r>
              <a:rPr lang="ru-RU" sz="1400" dirty="0">
                <a:latin typeface="Arial" charset="0"/>
              </a:rPr>
              <a:t>Визуализация обеспечивает прозрачность процесса производства, делает видимым не только единственно правильный способ выполнения той или иной работы, но и любые отклонения в работе. Рабочий сам с помощью средств визуального контроля может выполнять работу правильно, осуществлять постоянный контроль качества, оперативно реагировать на любые отклонения, в соответствие с уже продуманной и четко определенной и визуализированной процедурой. Средства визуального контроля позволяют практически полностью исключить появление брака за счет правильного выполнения работы и оперативного реагирования на любые малейшие отклонения. За счет визуализации мест повышенной опасности правил по выполнению тех или иных видов работ существенно снижается возможность возникновения нештатных ситуаций и травматизма на рабочих местах. 	</a:t>
            </a:r>
          </a:p>
          <a:p>
            <a:r>
              <a:rPr lang="ru-RU" sz="1400" b="1" dirty="0">
                <a:latin typeface="Arial" charset="0"/>
              </a:rPr>
              <a:t>	«СМЕД»</a:t>
            </a:r>
            <a:r>
              <a:rPr lang="en-US" sz="1400" b="1" dirty="0">
                <a:latin typeface="Arial" charset="0"/>
              </a:rPr>
              <a:t> </a:t>
            </a:r>
            <a:r>
              <a:rPr lang="ru-RU" sz="1400" b="1" dirty="0">
                <a:latin typeface="Arial" charset="0"/>
              </a:rPr>
              <a:t>(быстрая переналадка) </a:t>
            </a:r>
            <a:r>
              <a:rPr lang="ru-RU" sz="1400" dirty="0">
                <a:latin typeface="Arial" charset="0"/>
              </a:rPr>
              <a:t>– инструмент «Бережливого производства», направленный на сокращение времени переналадок за счет существенной оптимизации процессов подготовки переналадки, замены оснастки и инструмента (в одно касание), пробных прогонов и корректировок. 	</a:t>
            </a:r>
          </a:p>
          <a:p>
            <a:r>
              <a:rPr lang="ru-RU" sz="1400" dirty="0">
                <a:latin typeface="Arial" charset="0"/>
              </a:rPr>
              <a:t>	Внедрение системы </a:t>
            </a:r>
            <a:r>
              <a:rPr lang="ru-RU" sz="1400" b="1" dirty="0">
                <a:latin typeface="Arial" charset="0"/>
              </a:rPr>
              <a:t>Канбан</a:t>
            </a:r>
            <a:r>
              <a:rPr lang="ru-RU" sz="1400" dirty="0">
                <a:latin typeface="Arial" charset="0"/>
              </a:rPr>
              <a:t> и информационных досок </a:t>
            </a:r>
            <a:r>
              <a:rPr lang="ru-RU" sz="1400" b="1" dirty="0">
                <a:latin typeface="Arial" charset="0"/>
              </a:rPr>
              <a:t>Андон </a:t>
            </a:r>
            <a:r>
              <a:rPr lang="ru-RU" sz="1400" dirty="0">
                <a:latin typeface="Arial" charset="0"/>
              </a:rPr>
              <a:t>поможет избежать потерь от запасов, перепроизводства и излишних перемещений и ожиданий.</a:t>
            </a:r>
          </a:p>
          <a:p>
            <a:r>
              <a:rPr lang="ru-RU" sz="1400" dirty="0">
                <a:latin typeface="Arial" charset="0"/>
              </a:rPr>
              <a:t>	</a:t>
            </a:r>
            <a:r>
              <a:rPr lang="ru-RU" sz="1400" b="1" dirty="0">
                <a:latin typeface="Arial" charset="0"/>
              </a:rPr>
              <a:t>«Пока </a:t>
            </a:r>
            <a:r>
              <a:rPr lang="ru-RU" sz="1400" b="1" dirty="0" err="1">
                <a:latin typeface="Arial" charset="0"/>
              </a:rPr>
              <a:t>йоке</a:t>
            </a:r>
            <a:r>
              <a:rPr lang="ru-RU" sz="1400" dirty="0">
                <a:latin typeface="Arial" charset="0"/>
              </a:rPr>
              <a:t>» предотвращает передачу дефекта на последующую операцию, делает невозможным производство дефектной продукции, позволяет выявить коренную причину дефекта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65541" name="Номер слайда 3"/>
          <p:cNvSpPr txBox="1">
            <a:spLocks noGrp="1"/>
          </p:cNvSpPr>
          <p:nvPr/>
        </p:nvSpPr>
        <p:spPr bwMode="auto">
          <a:xfrm>
            <a:off x="3885081" y="9449595"/>
            <a:ext cx="2971321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5" tIns="45638" rIns="91275" bIns="45638" anchor="b"/>
          <a:lstStyle/>
          <a:p>
            <a:pPr algn="r" defTabSz="912409"/>
            <a:fld id="{802449EA-2607-43D8-B506-C43F52DA2A3B}" type="slidenum">
              <a:rPr lang="ru-RU" sz="1200">
                <a:latin typeface="Times New Roman" pitchFamily="18" charset="0"/>
              </a:rPr>
              <a:pPr algn="r" defTabSz="912409"/>
              <a:t>2</a:t>
            </a:fld>
            <a:endParaRPr 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9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Спасибо за внимание. Ваши вопросы?</a:t>
            </a:r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E642B-1748-4407-B77E-63C39C5AA218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7664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D5E2A-6C35-4319-B360-53F47B728CEE}" type="slidenum">
              <a:rPr lang="ru-RU" smtClean="0">
                <a:latin typeface="Arial" charset="0"/>
              </a:rPr>
              <a:pPr/>
              <a:t>18</a:t>
            </a:fld>
            <a:endParaRPr lang="ru-RU" smtClean="0">
              <a:latin typeface="Arial" charset="0"/>
            </a:endParaRPr>
          </a:p>
        </p:txBody>
      </p:sp>
      <p:sp>
        <p:nvSpPr>
          <p:cNvPr id="6553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Заметки 2"/>
          <p:cNvSpPr>
            <a:spLocks noGrp="1"/>
          </p:cNvSpPr>
          <p:nvPr>
            <p:ph type="body" idx="1"/>
          </p:nvPr>
        </p:nvSpPr>
        <p:spPr>
          <a:xfrm>
            <a:off x="686919" y="4727183"/>
            <a:ext cx="5484164" cy="4474366"/>
          </a:xfrm>
          <a:noFill/>
          <a:ln/>
        </p:spPr>
        <p:txBody>
          <a:bodyPr lIns="91275" tIns="45638" rIns="91275" bIns="45638">
            <a:normAutofit fontScale="55000" lnSpcReduction="20000"/>
          </a:bodyPr>
          <a:lstStyle/>
          <a:p>
            <a:r>
              <a:rPr lang="ru-RU" b="1" dirty="0" smtClean="0">
                <a:latin typeface="Arial" charset="0"/>
              </a:rPr>
              <a:t>	</a:t>
            </a:r>
            <a:r>
              <a:rPr lang="ru-RU" sz="1400" dirty="0">
                <a:latin typeface="Arial" charset="0"/>
              </a:rPr>
              <a:t>После анализа и выявления потерь подбираются те или иные инструменты для их устранения. </a:t>
            </a:r>
          </a:p>
          <a:p>
            <a:r>
              <a:rPr lang="ru-RU" sz="1400" b="1" dirty="0">
                <a:latin typeface="Arial" charset="0"/>
              </a:rPr>
              <a:t>	«5 С» </a:t>
            </a:r>
            <a:r>
              <a:rPr lang="ru-RU" sz="1400" dirty="0">
                <a:latin typeface="Arial" charset="0"/>
              </a:rPr>
              <a:t>– система наведения порядка, чистоты, укрепления дисциплины, повышения производительности и создания безопасных условий труда, на рабочем месте. Данная система позволяет практически без затрат не только наводить порядок на рабочем месте (повышать производительность, сокращать потери, снижать уровень брака и травматизма), но и создавать необходимые стартовые условия. для реализации сложных и дорогостоящих производственных и организационных инноваций, обеспечивать их высокую эффективность за счет радикального изменения сознания работников, их отношения к своему делу. </a:t>
            </a:r>
          </a:p>
          <a:p>
            <a:r>
              <a:rPr lang="ru-RU" sz="1400" b="1" dirty="0">
                <a:latin typeface="Arial" charset="0"/>
              </a:rPr>
              <a:t>	ТРМ (всеобщее обслуживание оборудования) </a:t>
            </a:r>
            <a:r>
              <a:rPr lang="ru-RU" sz="1400" dirty="0">
                <a:latin typeface="Arial" charset="0"/>
              </a:rPr>
              <a:t>- инструмент, который позволяет повысить эффективность эксплуатации оборудования и обеспечить высокий уровень обслуживания оборудования («ноль поломок»), высокий уровень качества («ноль дефектов»), высокий уровень условий труда («ноль травм»), избежать потерь от ремонта  и увеличить эффективность использования оборудования </a:t>
            </a:r>
          </a:p>
          <a:p>
            <a:r>
              <a:rPr lang="ru-RU" sz="1400" dirty="0">
                <a:latin typeface="Arial" charset="0"/>
              </a:rPr>
              <a:t>	Внедрение </a:t>
            </a:r>
            <a:r>
              <a:rPr lang="ru-RU" sz="1400" b="1" dirty="0">
                <a:latin typeface="Arial" charset="0"/>
              </a:rPr>
              <a:t>стандартизации </a:t>
            </a:r>
            <a:r>
              <a:rPr lang="ru-RU" sz="1400" dirty="0">
                <a:latin typeface="Arial" charset="0"/>
              </a:rPr>
              <a:t>на рабочих местах устраняет потери от излишней обработки и производства дефектов. Стандарт как детальное описание всей операции представляет собой единственно правильный способ выполнения тех или иных работ. Четкое следование стандарту обеспечит качество работы, а соответственно и качество продукции. Стандартные требования к рабочему месту направлены на обеспечение максимальной безопасности персонала и устанавливают соответствующие требования к освещенности, вентиляции, внешнему виду </a:t>
            </a:r>
          </a:p>
          <a:p>
            <a:r>
              <a:rPr lang="ru-RU" sz="1400" dirty="0">
                <a:latin typeface="Arial" charset="0"/>
              </a:rPr>
              <a:t>работника, состоянию оборудования, наличию на рабочем месте тех или иных предметов, выполнению тех или иных работ. Выполнение этих требований обеспечит безопасность работы. 	</a:t>
            </a:r>
          </a:p>
          <a:p>
            <a:r>
              <a:rPr lang="ru-RU" sz="1400" b="1" dirty="0">
                <a:latin typeface="Arial" charset="0"/>
              </a:rPr>
              <a:t>	Визуализация процессов </a:t>
            </a:r>
            <a:r>
              <a:rPr lang="ru-RU" sz="1400" dirty="0">
                <a:latin typeface="Arial" charset="0"/>
              </a:rPr>
              <a:t>– это визуальное представление с помощью четких и понятных, исключающих двоякое толкование , средств, четкой последовательности действий по выполнению того или иного вида работ. </a:t>
            </a:r>
          </a:p>
          <a:p>
            <a:r>
              <a:rPr lang="ru-RU" sz="1400" dirty="0">
                <a:latin typeface="Arial" charset="0"/>
              </a:rPr>
              <a:t>Визуализация обеспечивает прозрачность процесса производства, делает видимым не только единственно правильный способ выполнения той или иной работы, но и любые отклонения в работе. Рабочий сам с помощью средств визуального контроля может выполнять работу правильно, осуществлять постоянный контроль качества, оперативно реагировать на любые отклонения, в соответствие с уже продуманной и четко определенной и визуализированной процедурой. Средства визуального контроля позволяют практически полностью исключить появление брака за счет правильного выполнения работы и оперативного реагирования на любые малейшие отклонения. За счет визуализации мест повышенной опасности правил по выполнению тех или иных видов работ существенно снижается возможность возникновения нештатных ситуаций и травматизма на рабочих местах. 	</a:t>
            </a:r>
          </a:p>
          <a:p>
            <a:r>
              <a:rPr lang="ru-RU" sz="1400" b="1" dirty="0">
                <a:latin typeface="Arial" charset="0"/>
              </a:rPr>
              <a:t>	«СМЕД»</a:t>
            </a:r>
            <a:r>
              <a:rPr lang="en-US" sz="1400" b="1" dirty="0">
                <a:latin typeface="Arial" charset="0"/>
              </a:rPr>
              <a:t> </a:t>
            </a:r>
            <a:r>
              <a:rPr lang="ru-RU" sz="1400" b="1" dirty="0">
                <a:latin typeface="Arial" charset="0"/>
              </a:rPr>
              <a:t>(быстрая переналадка) </a:t>
            </a:r>
            <a:r>
              <a:rPr lang="ru-RU" sz="1400" dirty="0">
                <a:latin typeface="Arial" charset="0"/>
              </a:rPr>
              <a:t>– инструмент «Бережливого производства», направленный на сокращение времени переналадок за счет существенной оптимизации процессов подготовки переналадки, замены оснастки и инструмента (в одно касание), пробных прогонов и корректировок. 	</a:t>
            </a:r>
          </a:p>
          <a:p>
            <a:r>
              <a:rPr lang="ru-RU" sz="1400" dirty="0">
                <a:latin typeface="Arial" charset="0"/>
              </a:rPr>
              <a:t>	Внедрение системы </a:t>
            </a:r>
            <a:r>
              <a:rPr lang="ru-RU" sz="1400" b="1" dirty="0">
                <a:latin typeface="Arial" charset="0"/>
              </a:rPr>
              <a:t>Канбан</a:t>
            </a:r>
            <a:r>
              <a:rPr lang="ru-RU" sz="1400" dirty="0">
                <a:latin typeface="Arial" charset="0"/>
              </a:rPr>
              <a:t> и информационных досок </a:t>
            </a:r>
            <a:r>
              <a:rPr lang="ru-RU" sz="1400" b="1" dirty="0">
                <a:latin typeface="Arial" charset="0"/>
              </a:rPr>
              <a:t>Андон </a:t>
            </a:r>
            <a:r>
              <a:rPr lang="ru-RU" sz="1400" dirty="0">
                <a:latin typeface="Arial" charset="0"/>
              </a:rPr>
              <a:t>поможет избежать потерь от запасов, перепроизводства и излишних перемещений и ожиданий.</a:t>
            </a:r>
          </a:p>
          <a:p>
            <a:r>
              <a:rPr lang="ru-RU" sz="1400" dirty="0">
                <a:latin typeface="Arial" charset="0"/>
              </a:rPr>
              <a:t>	</a:t>
            </a:r>
            <a:r>
              <a:rPr lang="ru-RU" sz="1400" b="1" dirty="0">
                <a:latin typeface="Arial" charset="0"/>
              </a:rPr>
              <a:t>«Пока </a:t>
            </a:r>
            <a:r>
              <a:rPr lang="ru-RU" sz="1400" b="1" dirty="0" err="1">
                <a:latin typeface="Arial" charset="0"/>
              </a:rPr>
              <a:t>йоке</a:t>
            </a:r>
            <a:r>
              <a:rPr lang="ru-RU" sz="1400" dirty="0">
                <a:latin typeface="Arial" charset="0"/>
              </a:rPr>
              <a:t>» предотвращает передачу дефекта на последующую операцию, делает невозможным производство дефектной продукции, позволяет выявить коренную причину дефекта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65541" name="Номер слайда 3"/>
          <p:cNvSpPr txBox="1">
            <a:spLocks noGrp="1"/>
          </p:cNvSpPr>
          <p:nvPr/>
        </p:nvSpPr>
        <p:spPr bwMode="auto">
          <a:xfrm>
            <a:off x="3885081" y="9449595"/>
            <a:ext cx="2971321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5" tIns="45638" rIns="91275" bIns="45638" anchor="b"/>
          <a:lstStyle/>
          <a:p>
            <a:pPr algn="r" defTabSz="912409"/>
            <a:fld id="{802449EA-2607-43D8-B506-C43F52DA2A3B}" type="slidenum">
              <a:rPr lang="ru-RU" sz="1200">
                <a:latin typeface="Times New Roman" pitchFamily="18" charset="0"/>
              </a:rPr>
              <a:pPr algn="r" defTabSz="912409"/>
              <a:t>18</a:t>
            </a:fld>
            <a:endParaRPr 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20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D5E2A-6C35-4319-B360-53F47B728CEE}" type="slidenum">
              <a:rPr lang="ru-RU" smtClean="0">
                <a:latin typeface="Arial" charset="0"/>
              </a:rPr>
              <a:pPr/>
              <a:t>19</a:t>
            </a:fld>
            <a:endParaRPr lang="ru-RU" smtClean="0">
              <a:latin typeface="Arial" charset="0"/>
            </a:endParaRPr>
          </a:p>
        </p:txBody>
      </p:sp>
      <p:sp>
        <p:nvSpPr>
          <p:cNvPr id="6553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Заметки 2"/>
          <p:cNvSpPr>
            <a:spLocks noGrp="1"/>
          </p:cNvSpPr>
          <p:nvPr>
            <p:ph type="body" idx="1"/>
          </p:nvPr>
        </p:nvSpPr>
        <p:spPr>
          <a:xfrm>
            <a:off x="686919" y="4727183"/>
            <a:ext cx="5484164" cy="4474366"/>
          </a:xfrm>
          <a:noFill/>
          <a:ln/>
        </p:spPr>
        <p:txBody>
          <a:bodyPr lIns="91275" tIns="45638" rIns="91275" bIns="45638">
            <a:normAutofit fontScale="55000" lnSpcReduction="20000"/>
          </a:bodyPr>
          <a:lstStyle/>
          <a:p>
            <a:r>
              <a:rPr lang="ru-RU" b="1" dirty="0" smtClean="0">
                <a:latin typeface="Arial" charset="0"/>
              </a:rPr>
              <a:t>	</a:t>
            </a:r>
            <a:r>
              <a:rPr lang="ru-RU" sz="1400" dirty="0">
                <a:latin typeface="Arial" charset="0"/>
              </a:rPr>
              <a:t>После анализа и выявления потерь подбираются те или иные инструменты для их устранения. </a:t>
            </a:r>
          </a:p>
          <a:p>
            <a:r>
              <a:rPr lang="ru-RU" sz="1400" b="1" dirty="0">
                <a:latin typeface="Arial" charset="0"/>
              </a:rPr>
              <a:t>	«5 С» </a:t>
            </a:r>
            <a:r>
              <a:rPr lang="ru-RU" sz="1400" dirty="0">
                <a:latin typeface="Arial" charset="0"/>
              </a:rPr>
              <a:t>– система наведения порядка, чистоты, укрепления дисциплины, повышения производительности и создания безопасных условий труда, на рабочем месте. Данная система позволяет практически без затрат не только наводить порядок на рабочем месте (повышать производительность, сокращать потери, снижать уровень брака и травматизма), но и создавать необходимые стартовые условия. для реализации сложных и дорогостоящих производственных и организационных инноваций, обеспечивать их высокую эффективность за счет радикального изменения сознания работников, их отношения к своему делу. </a:t>
            </a:r>
          </a:p>
          <a:p>
            <a:r>
              <a:rPr lang="ru-RU" sz="1400" b="1" dirty="0">
                <a:latin typeface="Arial" charset="0"/>
              </a:rPr>
              <a:t>	ТРМ (всеобщее обслуживание оборудования) </a:t>
            </a:r>
            <a:r>
              <a:rPr lang="ru-RU" sz="1400" dirty="0">
                <a:latin typeface="Arial" charset="0"/>
              </a:rPr>
              <a:t>- инструмент, который позволяет повысить эффективность эксплуатации оборудования и обеспечить высокий уровень обслуживания оборудования («ноль поломок»), высокий уровень качества («ноль дефектов»), высокий уровень условий труда («ноль травм»), избежать потерь от ремонта  и увеличить эффективность использования оборудования </a:t>
            </a:r>
          </a:p>
          <a:p>
            <a:r>
              <a:rPr lang="ru-RU" sz="1400" dirty="0">
                <a:latin typeface="Arial" charset="0"/>
              </a:rPr>
              <a:t>	Внедрение </a:t>
            </a:r>
            <a:r>
              <a:rPr lang="ru-RU" sz="1400" b="1" dirty="0">
                <a:latin typeface="Arial" charset="0"/>
              </a:rPr>
              <a:t>стандартизации </a:t>
            </a:r>
            <a:r>
              <a:rPr lang="ru-RU" sz="1400" dirty="0">
                <a:latin typeface="Arial" charset="0"/>
              </a:rPr>
              <a:t>на рабочих местах устраняет потери от излишней обработки и производства дефектов. Стандарт как детальное описание всей операции представляет собой единственно правильный способ выполнения тех или иных работ. Четкое следование стандарту обеспечит качество работы, а соответственно и качество продукции. Стандартные требования к рабочему месту направлены на обеспечение максимальной безопасности персонала и устанавливают соответствующие требования к освещенности, вентиляции, внешнему виду </a:t>
            </a:r>
          </a:p>
          <a:p>
            <a:r>
              <a:rPr lang="ru-RU" sz="1400" dirty="0">
                <a:latin typeface="Arial" charset="0"/>
              </a:rPr>
              <a:t>работника, состоянию оборудования, наличию на рабочем месте тех или иных предметов, выполнению тех или иных работ. Выполнение этих требований обеспечит безопасность работы. 	</a:t>
            </a:r>
          </a:p>
          <a:p>
            <a:r>
              <a:rPr lang="ru-RU" sz="1400" b="1" dirty="0">
                <a:latin typeface="Arial" charset="0"/>
              </a:rPr>
              <a:t>	Визуализация процессов </a:t>
            </a:r>
            <a:r>
              <a:rPr lang="ru-RU" sz="1400" dirty="0">
                <a:latin typeface="Arial" charset="0"/>
              </a:rPr>
              <a:t>– это визуальное представление с помощью четких и понятных, исключающих двоякое толкование , средств, четкой последовательности действий по выполнению того или иного вида работ. </a:t>
            </a:r>
          </a:p>
          <a:p>
            <a:r>
              <a:rPr lang="ru-RU" sz="1400" dirty="0">
                <a:latin typeface="Arial" charset="0"/>
              </a:rPr>
              <a:t>Визуализация обеспечивает прозрачность процесса производства, делает видимым не только единственно правильный способ выполнения той или иной работы, но и любые отклонения в работе. Рабочий сам с помощью средств визуального контроля может выполнять работу правильно, осуществлять постоянный контроль качества, оперативно реагировать на любые отклонения, в соответствие с уже продуманной и четко определенной и визуализированной процедурой. Средства визуального контроля позволяют практически полностью исключить появление брака за счет правильного выполнения работы и оперативного реагирования на любые малейшие отклонения. За счет визуализации мест повышенной опасности правил по выполнению тех или иных видов работ существенно снижается возможность возникновения нештатных ситуаций и травматизма на рабочих местах. 	</a:t>
            </a:r>
          </a:p>
          <a:p>
            <a:r>
              <a:rPr lang="ru-RU" sz="1400" b="1" dirty="0">
                <a:latin typeface="Arial" charset="0"/>
              </a:rPr>
              <a:t>	«СМЕД»</a:t>
            </a:r>
            <a:r>
              <a:rPr lang="en-US" sz="1400" b="1" dirty="0">
                <a:latin typeface="Arial" charset="0"/>
              </a:rPr>
              <a:t> </a:t>
            </a:r>
            <a:r>
              <a:rPr lang="ru-RU" sz="1400" b="1" dirty="0">
                <a:latin typeface="Arial" charset="0"/>
              </a:rPr>
              <a:t>(быстрая переналадка) </a:t>
            </a:r>
            <a:r>
              <a:rPr lang="ru-RU" sz="1400" dirty="0">
                <a:latin typeface="Arial" charset="0"/>
              </a:rPr>
              <a:t>– инструмент «Бережливого производства», направленный на сокращение времени переналадок за счет существенной оптимизации процессов подготовки переналадки, замены оснастки и инструмента (в одно касание), пробных прогонов и корректировок. 	</a:t>
            </a:r>
          </a:p>
          <a:p>
            <a:r>
              <a:rPr lang="ru-RU" sz="1400" dirty="0">
                <a:latin typeface="Arial" charset="0"/>
              </a:rPr>
              <a:t>	Внедрение системы </a:t>
            </a:r>
            <a:r>
              <a:rPr lang="ru-RU" sz="1400" b="1" dirty="0">
                <a:latin typeface="Arial" charset="0"/>
              </a:rPr>
              <a:t>Канбан</a:t>
            </a:r>
            <a:r>
              <a:rPr lang="ru-RU" sz="1400" dirty="0">
                <a:latin typeface="Arial" charset="0"/>
              </a:rPr>
              <a:t> и информационных досок </a:t>
            </a:r>
            <a:r>
              <a:rPr lang="ru-RU" sz="1400" b="1" dirty="0">
                <a:latin typeface="Arial" charset="0"/>
              </a:rPr>
              <a:t>Андон </a:t>
            </a:r>
            <a:r>
              <a:rPr lang="ru-RU" sz="1400" dirty="0">
                <a:latin typeface="Arial" charset="0"/>
              </a:rPr>
              <a:t>поможет избежать потерь от запасов, перепроизводства и излишних перемещений и ожиданий.</a:t>
            </a:r>
          </a:p>
          <a:p>
            <a:r>
              <a:rPr lang="ru-RU" sz="1400" dirty="0">
                <a:latin typeface="Arial" charset="0"/>
              </a:rPr>
              <a:t>	</a:t>
            </a:r>
            <a:r>
              <a:rPr lang="ru-RU" sz="1400" b="1" dirty="0">
                <a:latin typeface="Arial" charset="0"/>
              </a:rPr>
              <a:t>«Пока </a:t>
            </a:r>
            <a:r>
              <a:rPr lang="ru-RU" sz="1400" b="1" dirty="0" err="1">
                <a:latin typeface="Arial" charset="0"/>
              </a:rPr>
              <a:t>йоке</a:t>
            </a:r>
            <a:r>
              <a:rPr lang="ru-RU" sz="1400" dirty="0">
                <a:latin typeface="Arial" charset="0"/>
              </a:rPr>
              <a:t>» предотвращает передачу дефекта на последующую операцию, делает невозможным производство дефектной продукции, позволяет выявить коренную причину дефекта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65541" name="Номер слайда 3"/>
          <p:cNvSpPr txBox="1">
            <a:spLocks noGrp="1"/>
          </p:cNvSpPr>
          <p:nvPr/>
        </p:nvSpPr>
        <p:spPr bwMode="auto">
          <a:xfrm>
            <a:off x="3885081" y="9449595"/>
            <a:ext cx="2971321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5" tIns="45638" rIns="91275" bIns="45638" anchor="b"/>
          <a:lstStyle/>
          <a:p>
            <a:pPr algn="r" defTabSz="912409"/>
            <a:fld id="{802449EA-2607-43D8-B506-C43F52DA2A3B}" type="slidenum">
              <a:rPr lang="ru-RU" sz="1200">
                <a:latin typeface="Times New Roman" pitchFamily="18" charset="0"/>
              </a:rPr>
              <a:pPr algn="r" defTabSz="912409"/>
              <a:t>19</a:t>
            </a:fld>
            <a:endParaRPr 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Спасибо за внимание. Ваши вопросы?</a:t>
            </a:r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E642B-1748-4407-B77E-63C39C5AA218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8832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Спасибо за внимание. Ваши вопросы?</a:t>
            </a:r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E642B-1748-4407-B77E-63C39C5AA218}" type="slidenum">
              <a:rPr lang="ru-RU" smtClean="0"/>
              <a:pPr/>
              <a:t>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819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Спасибо за внимание. Ваши вопросы?</a:t>
            </a:r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E642B-1748-4407-B77E-63C39C5AA218}" type="slidenum">
              <a:rPr lang="ru-RU" smtClean="0"/>
              <a:pPr/>
              <a:t>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305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Спасибо за внимание. Ваши вопросы?</a:t>
            </a:r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E642B-1748-4407-B77E-63C39C5AA218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2528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Спасибо за внимание. Ваши вопросы?</a:t>
            </a:r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E642B-1748-4407-B77E-63C39C5AA218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4526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Спасибо за внимание. Ваши вопросы?</a:t>
            </a:r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E642B-1748-4407-B77E-63C39C5AA218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2706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Спасибо за внимание. Ваши вопросы?</a:t>
            </a:r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E642B-1748-4407-B77E-63C39C5AA218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43640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Спасибо за внимание. Ваши вопросы?</a:t>
            </a:r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E642B-1748-4407-B77E-63C39C5AA218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1612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EE8-B8DE-4A51-B252-817BB891C0A6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81A7-AC93-4AA2-9ED4-4B6778282641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7B7F-B036-4FD5-98AB-04B7C3A71E1E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FED8-8161-4931-83FA-B14457E5DBF1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0E0-540F-463A-A071-AFF05E662332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672-F60F-44C6-8C7B-D23C6398D71E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038C-3DD9-4446-AD3E-2F93AE58BCA7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1111-28D4-40CF-BC3F-8FDAFD72ECAA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CC89-A8E6-4E91-91B1-0DBCFE7DFC82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CD4-EE11-4461-B7A9-E6E8DA3A162C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682-F745-41DD-9E2D-858E7D60CA67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722E-2D03-4B9E-B96D-A06C833AA961}" type="datetime1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D111-6D44-42CE-99F5-35136DF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1"/>
          <a:stretch/>
        </p:blipFill>
        <p:spPr bwMode="auto">
          <a:xfrm>
            <a:off x="4471168" y="2815771"/>
            <a:ext cx="4471168" cy="352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1406" y="147035"/>
            <a:ext cx="7839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Анализ причин успеха</a:t>
            </a:r>
            <a:endParaRPr lang="ru-RU" sz="2800" b="1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149" y="1339096"/>
            <a:ext cx="7839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Командная работа</a:t>
            </a:r>
          </a:p>
          <a:p>
            <a:pPr marL="514350" lvl="0" indent="-514350"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Использование высоких технологий и инноваций</a:t>
            </a:r>
          </a:p>
          <a:p>
            <a:pPr marL="514350" lvl="0" indent="-514350"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Оптимальное взаимодействие служб</a:t>
            </a:r>
          </a:p>
          <a:p>
            <a:pPr marL="514350" lvl="0" indent="-514350"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Система менеджмента качества</a:t>
            </a:r>
            <a:endParaRPr lang="ru-RU" sz="2400" b="1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1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362" y="188640"/>
            <a:ext cx="8126038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потока создания ценности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2123728" y="1377240"/>
            <a:ext cx="4680520" cy="4212000"/>
            <a:chOff x="1655" y="890"/>
            <a:chExt cx="2359" cy="2132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655" y="890"/>
              <a:ext cx="2359" cy="2132"/>
            </a:xfrm>
            <a:prstGeom prst="ellipse">
              <a:avLst/>
            </a:prstGeom>
            <a:gradFill rotWithShape="1">
              <a:gsLst>
                <a:gs pos="0">
                  <a:srgbClr val="CCFFFF">
                    <a:alpha val="89998"/>
                  </a:srgbClr>
                </a:gs>
                <a:gs pos="100000">
                  <a:srgbClr val="AEDADA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8000" rIns="18000"/>
            <a:lstStyle/>
            <a:p>
              <a:r>
                <a:rPr lang="ru-RU" b="1" dirty="0"/>
                <a:t>                </a:t>
              </a:r>
              <a:r>
                <a:rPr lang="ru-RU" sz="2000" b="1" dirty="0">
                  <a:solidFill>
                    <a:srgbClr val="FF0066"/>
                  </a:solidFill>
                </a:rPr>
                <a:t>Процессы, </a:t>
              </a:r>
            </a:p>
            <a:p>
              <a:r>
                <a:rPr lang="ru-RU" sz="2000" b="1" dirty="0">
                  <a:solidFill>
                    <a:srgbClr val="FF0066"/>
                  </a:solidFill>
                </a:rPr>
                <a:t>   добавляющие ценность</a:t>
              </a:r>
            </a:p>
            <a:p>
              <a:endParaRPr lang="ru-RU" dirty="0">
                <a:solidFill>
                  <a:srgbClr val="FF0066"/>
                </a:solidFill>
              </a:endParaRPr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r>
                <a:rPr lang="ru-RU" sz="2000" b="1" dirty="0" smtClean="0">
                  <a:solidFill>
                    <a:srgbClr val="FF0066"/>
                  </a:solidFill>
                </a:rPr>
                <a:t>Потери                Вынужденные</a:t>
              </a:r>
            </a:p>
            <a:p>
              <a:r>
                <a:rPr lang="ru-RU" sz="2000" b="1" dirty="0">
                  <a:solidFill>
                    <a:srgbClr val="FF0066"/>
                  </a:solidFill>
                </a:rPr>
                <a:t>к</a:t>
              </a:r>
              <a:r>
                <a:rPr lang="ru-RU" sz="2000" b="1" dirty="0" smtClean="0">
                  <a:solidFill>
                    <a:srgbClr val="FF0066"/>
                  </a:solidFill>
                </a:rPr>
                <a:t>оторые               потери.</a:t>
              </a:r>
            </a:p>
            <a:p>
              <a:r>
                <a:rPr lang="ru-RU" sz="2000" b="1" dirty="0">
                  <a:solidFill>
                    <a:srgbClr val="FF0066"/>
                  </a:solidFill>
                </a:rPr>
                <a:t>м</a:t>
              </a:r>
              <a:r>
                <a:rPr lang="ru-RU" sz="2000" b="1" dirty="0" smtClean="0">
                  <a:solidFill>
                    <a:srgbClr val="FF0066"/>
                  </a:solidFill>
                </a:rPr>
                <a:t>ожно</a:t>
              </a:r>
            </a:p>
            <a:p>
              <a:r>
                <a:rPr lang="ru-RU" sz="2000" b="1" dirty="0" smtClean="0">
                  <a:solidFill>
                    <a:srgbClr val="FF0066"/>
                  </a:solidFill>
                </a:rPr>
                <a:t> устранить</a:t>
              </a:r>
            </a:p>
            <a:p>
              <a:r>
                <a:rPr lang="ru-RU" sz="2000" b="1" dirty="0" smtClean="0">
                  <a:solidFill>
                    <a:srgbClr val="FF0066"/>
                  </a:solidFill>
                </a:rPr>
                <a:t>                              </a:t>
              </a:r>
              <a:endParaRPr lang="ru-RU" sz="2000" b="1" dirty="0">
                <a:solidFill>
                  <a:srgbClr val="FF0066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835" y="2024"/>
              <a:ext cx="0" cy="99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lIns="18000" rIns="18000"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791" y="1480"/>
              <a:ext cx="1044" cy="54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lIns="18000" rIns="18000"/>
            <a:lstStyle/>
            <a:p>
              <a:endParaRPr lang="ru-RU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2835" y="1480"/>
              <a:ext cx="1043" cy="54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lIns="18000" rIns="18000"/>
            <a:lstStyle/>
            <a:p>
              <a:endParaRPr lang="ru-RU"/>
            </a:p>
          </p:txBody>
        </p:sp>
      </p:grp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467544" y="4934597"/>
            <a:ext cx="1932069" cy="123068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67545" y="6165281"/>
            <a:ext cx="366482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898368" y="5822843"/>
            <a:ext cx="3131984" cy="34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>
                <a:solidFill>
                  <a:srgbClr val="0000FF"/>
                </a:solidFill>
              </a:rPr>
              <a:t>Устранение потерь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788965" y="6165281"/>
            <a:ext cx="366347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660259" y="4934597"/>
            <a:ext cx="1930712" cy="123068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859303" y="5822843"/>
            <a:ext cx="3131984" cy="34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>
                <a:solidFill>
                  <a:srgbClr val="0000FF"/>
                </a:solidFill>
              </a:rPr>
              <a:t>Минимизация потерь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8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467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Определение основных проблем </a:t>
            </a:r>
            <a:r>
              <a:rPr lang="ru-RU" sz="2800" b="1" dirty="0">
                <a:solidFill>
                  <a:srgbClr val="0000FF"/>
                </a:solidFill>
              </a:rPr>
              <a:t>процессов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7992"/>
            <a:ext cx="8460921" cy="4604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00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362" y="188688"/>
            <a:ext cx="8054030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Примеры потерь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15676"/>
              </p:ext>
            </p:extLst>
          </p:nvPr>
        </p:nvGraphicFramePr>
        <p:xfrm>
          <a:off x="179512" y="974626"/>
          <a:ext cx="8820472" cy="5303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5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8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07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28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потерь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Примеры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406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0" hangingPunct="0">
                        <a:buSzPct val="70000"/>
                        <a:buFont typeface="Wingdings 2" pitchFamily="18" charset="2"/>
                        <a:buNone/>
                      </a:pPr>
                      <a:r>
                        <a:rPr lang="ru-RU" sz="24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Транспортировка 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Пересылка документов почтой, курьером</a:t>
                      </a:r>
                      <a:endParaRPr lang="ru-RU" sz="18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Переезды персонала дом – работа – дом, между офисами</a:t>
                      </a:r>
                      <a:endParaRPr lang="ru-RU" sz="18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Пациенту сложно подойти к месту забора крови, обходит столы и чистую зону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Необходимость посещать поликлинику несколько раз в разные дни</a:t>
                      </a:r>
                      <a:endParaRPr lang="ru-RU" sz="18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0" hangingPunct="0">
                        <a:buFontTx/>
                        <a:buNone/>
                      </a:pPr>
                      <a:endParaRPr lang="ru-RU" sz="1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406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0" hangingPunct="0">
                        <a:buSzPct val="70000"/>
                        <a:buFont typeface="Wingdings 2" pitchFamily="18" charset="2"/>
                        <a:buNone/>
                      </a:pPr>
                      <a:r>
                        <a:rPr lang="ru-RU" sz="24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ожидания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Отсутствие регламента работы</a:t>
                      </a:r>
                      <a:endParaRPr lang="ru-RU" sz="18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Сбор сотрудников на совещания</a:t>
                      </a:r>
                      <a:endParaRPr lang="ru-RU" sz="18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Ожидание документов</a:t>
                      </a:r>
                    </a:p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Ожидание в очереди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Неравномерная нагрузка на медперсонал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«Узкие места» - длительные по времени примеры/процедуры при прохождении медосмотров</a:t>
                      </a:r>
                    </a:p>
                    <a:p>
                      <a:pPr eaLnBrk="0" hangingPunct="0">
                        <a:buFontTx/>
                        <a:buChar char="•"/>
                      </a:pPr>
                      <a:endParaRPr lang="ru-RU" sz="1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94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362" y="188688"/>
            <a:ext cx="8054030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Примеры потерь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87308"/>
              </p:ext>
            </p:extLst>
          </p:nvPr>
        </p:nvGraphicFramePr>
        <p:xfrm>
          <a:off x="179512" y="1137383"/>
          <a:ext cx="8820472" cy="4815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5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8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07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28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потерь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Примеры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406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0" hangingPunct="0">
                        <a:buSzPct val="70000"/>
                        <a:buFont typeface="Wingdings 2" pitchFamily="18" charset="2"/>
                        <a:buNone/>
                      </a:pPr>
                      <a:r>
                        <a:rPr lang="ru-RU" sz="24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Перемещение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>
                        <a:buFontTx/>
                        <a:buChar char="•"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Излишние перемещения за счет неправильной организации рабочего места</a:t>
                      </a:r>
                    </a:p>
                    <a:p>
                      <a:pPr eaLnBrk="0" hangingPunct="0">
                        <a:buFontTx/>
                        <a:buChar char="•"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Дополнительные или  необоснованные посещения кабинетов, инстанций</a:t>
                      </a:r>
                      <a:endParaRPr lang="ru-RU" sz="20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0" hangingPunct="0">
                        <a:buFontTx/>
                        <a:buChar char="•"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Отсутствие четкого функционального распределения обязанностей</a:t>
                      </a:r>
                    </a:p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Сбор согласующих подписей по разным кабинетам</a:t>
                      </a:r>
                    </a:p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Врач вынужден заниматься не лечебной функцией</a:t>
                      </a:r>
                    </a:p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Лишние перемещения медсестры из-за непродуманной планировки кабинета</a:t>
                      </a:r>
                    </a:p>
                    <a:p>
                      <a:pPr eaLnBrk="0" hangingPunct="0">
                        <a:buFontTx/>
                        <a:buNone/>
                      </a:pPr>
                      <a:endParaRPr lang="ru-RU" sz="20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00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362" y="188640"/>
            <a:ext cx="8054030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Примеры потерь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13868"/>
              </p:ext>
            </p:extLst>
          </p:nvPr>
        </p:nvGraphicFramePr>
        <p:xfrm>
          <a:off x="179512" y="862558"/>
          <a:ext cx="8820472" cy="5242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5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8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07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28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потерь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Примеры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406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0" hangingPunct="0">
                        <a:buSzPct val="70000"/>
                        <a:buFont typeface="Wingdings 2" pitchFamily="18" charset="2"/>
                        <a:buNone/>
                      </a:pPr>
                      <a:r>
                        <a:rPr lang="ru-RU" sz="24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Дефекты/Ремонт/ Переделки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Набор персонала не способного выполнить возложенные функции</a:t>
                      </a:r>
                    </a:p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Подготовка отчетности с недостоверными данными, не «читаемый»  отчет</a:t>
                      </a:r>
                    </a:p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При проведение совещаний - принятие неверных  решений</a:t>
                      </a:r>
                    </a:p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При пл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анировании - составленные планы не учитывают реалий, несогласованные между собой планы</a:t>
                      </a:r>
                    </a:p>
                    <a:p>
                      <a:pPr marL="342900" indent="-34290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Не точные указания руководителя или в пунктах протокола.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Необходимость проходить анализы с ограниченным сроком действия повторно из-за отсутствия специалистов или невозможности посетить их в указанное время.</a:t>
                      </a:r>
                    </a:p>
                    <a:p>
                      <a:pPr eaLnBrk="0" hangingPunct="0">
                        <a:buFontTx/>
                        <a:buChar char="•"/>
                      </a:pPr>
                      <a:endParaRPr lang="ru-RU" sz="2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32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700" y="-19867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Основная информация о процессе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514" y="1409904"/>
            <a:ext cx="8090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Анализ потерь</a:t>
            </a:r>
          </a:p>
          <a:p>
            <a:pPr algn="just"/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анализе карты потока текущего состояния процесса необходимо детально просмотреть не только весь поток, но и каждый из элементов отдельно. При этом задавать вопросы: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Кто заказчик?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 сотрудники </a:t>
            </a:r>
            <a:r>
              <a:rPr lang="ru-RU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узнáют</a:t>
            </a: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 начале процесса?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Каков разброс колебаний времени в процедурах?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После какого события или факта процесс начинается?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Стандартны ли операции?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каком этапе возможно запускать параллельные процессы?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Какая информация передается?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Какие способы передачи информации используются?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 не допустить ошибки на этапах процесса?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Продолжительность процесса?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Каковы действия каждого исполнителя?</a:t>
            </a:r>
          </a:p>
        </p:txBody>
      </p:sp>
    </p:spTree>
    <p:extLst>
      <p:ext uri="{BB962C8B-B14F-4D97-AF65-F5344CB8AC3E}">
        <p14:creationId xmlns:p14="http://schemas.microsoft.com/office/powerpoint/2010/main" val="19810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362" y="188688"/>
            <a:ext cx="8198046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текущих процессов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60040" y="2204864"/>
            <a:ext cx="8460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263525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Определение скрытых потерь</a:t>
            </a:r>
          </a:p>
          <a:p>
            <a:pPr marL="180975" indent="263525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Анализ «узких» мест</a:t>
            </a:r>
          </a:p>
          <a:p>
            <a:pPr marL="180975" indent="263525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Где резервы достижения целей компании?</a:t>
            </a:r>
          </a:p>
          <a:p>
            <a:pPr marL="180975" indent="263525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Где можно сократить потери?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30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097280"/>
            <a:ext cx="84963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7. Провести картирование текущего состояния проблемных процессов.</a:t>
            </a:r>
          </a:p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8. Провести анализ текущего состояния используя инструменты бережливого производства (диаграмма </a:t>
            </a:r>
            <a:r>
              <a:rPr lang="ru-RU" sz="2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Исикавы</a:t>
            </a:r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5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+1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5 почему)</a:t>
            </a:r>
          </a:p>
          <a:p>
            <a:pPr lvl="0" algn="just"/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9. Составить карту потока будущего состояния.</a:t>
            </a:r>
          </a:p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10. Составить карту потока целевого состояния.</a:t>
            </a:r>
          </a:p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11. Составить план работ по достижению целевого состояния.</a:t>
            </a:r>
          </a:p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12. Организовать работу по составлению недельных планов с ежедневной детализацией.</a:t>
            </a:r>
          </a:p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13. Организовать системную работу по мониторингу выполнения намеченных планов </a:t>
            </a:r>
          </a:p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14. Алгоритм доклада по реализации проекта Бережливая поликлиника.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025" y="-47625"/>
            <a:ext cx="6638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Последовательность шагов проекта «Бережливая поликлиника»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314" y="2815771"/>
            <a:ext cx="8724900" cy="37736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2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5496" y="188688"/>
            <a:ext cx="8027783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Строим карту будущего состояния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8439" y="3355874"/>
            <a:ext cx="8927123" cy="2665414"/>
            <a:chOff x="108439" y="2492375"/>
            <a:chExt cx="8927123" cy="2665414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08439" y="2492376"/>
              <a:ext cx="1510812" cy="26654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8156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1569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b="1" dirty="0"/>
                <a:t>Точно во </a:t>
              </a:r>
            </a:p>
            <a:p>
              <a:pPr algn="ctr">
                <a:defRPr/>
              </a:pPr>
              <a:r>
                <a:rPr lang="ru-RU" sz="2000" b="1" dirty="0"/>
                <a:t>время</a:t>
              </a:r>
              <a:r>
                <a:rPr lang="ru-RU" sz="2000" dirty="0"/>
                <a:t> </a:t>
              </a:r>
            </a:p>
            <a:p>
              <a:pPr algn="ctr">
                <a:spcBef>
                  <a:spcPct val="30000"/>
                </a:spcBef>
                <a:defRPr/>
              </a:pPr>
              <a:r>
                <a:rPr lang="ru-RU" dirty="0"/>
                <a:t>для всех </a:t>
              </a:r>
            </a:p>
            <a:p>
              <a:pPr algn="ctr">
                <a:defRPr/>
              </a:pPr>
              <a:r>
                <a:rPr lang="ru-RU" dirty="0"/>
                <a:t>процессов</a:t>
              </a: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 rot="5400000">
              <a:off x="755467" y="3573036"/>
              <a:ext cx="2665413" cy="5040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483827" y="2492376"/>
              <a:ext cx="3745523" cy="26654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60000"/>
                </a:spcBef>
                <a:buFontTx/>
                <a:buChar char="•"/>
                <a:defRPr/>
              </a:pPr>
              <a:r>
                <a:rPr lang="ru-RU" dirty="0"/>
                <a:t> </a:t>
              </a:r>
              <a:r>
                <a:rPr lang="ru-RU" b="1" dirty="0"/>
                <a:t>Нужный</a:t>
              </a:r>
              <a:r>
                <a:rPr lang="ru-RU" dirty="0"/>
                <a:t> продукт (информация)</a:t>
              </a:r>
            </a:p>
            <a:p>
              <a:pPr>
                <a:spcBef>
                  <a:spcPct val="60000"/>
                </a:spcBef>
                <a:buFontTx/>
                <a:buChar char="•"/>
                <a:defRPr/>
              </a:pPr>
              <a:r>
                <a:rPr lang="ru-RU" dirty="0"/>
                <a:t> </a:t>
              </a:r>
              <a:r>
                <a:rPr lang="ru-RU" b="1" dirty="0"/>
                <a:t>Нужного</a:t>
              </a:r>
              <a:r>
                <a:rPr lang="ru-RU" dirty="0"/>
                <a:t> качества </a:t>
              </a:r>
            </a:p>
            <a:p>
              <a:pPr>
                <a:spcBef>
                  <a:spcPct val="60000"/>
                </a:spcBef>
                <a:buFontTx/>
                <a:buChar char="•"/>
                <a:defRPr/>
              </a:pPr>
              <a:r>
                <a:rPr lang="ru-RU" dirty="0"/>
                <a:t> В </a:t>
              </a:r>
              <a:r>
                <a:rPr lang="ru-RU" b="1" dirty="0"/>
                <a:t>нужное</a:t>
              </a:r>
              <a:r>
                <a:rPr lang="ru-RU" dirty="0"/>
                <a:t> время</a:t>
              </a:r>
            </a:p>
            <a:p>
              <a:pPr>
                <a:spcBef>
                  <a:spcPct val="60000"/>
                </a:spcBef>
                <a:buFontTx/>
                <a:buChar char="•"/>
                <a:defRPr/>
              </a:pPr>
              <a:r>
                <a:rPr lang="ru-RU" dirty="0"/>
                <a:t> В </a:t>
              </a:r>
              <a:r>
                <a:rPr lang="ru-RU" b="1" dirty="0"/>
                <a:t>нужном</a:t>
              </a:r>
              <a:r>
                <a:rPr lang="ru-RU" dirty="0"/>
                <a:t> количестве</a:t>
              </a:r>
            </a:p>
            <a:p>
              <a:pPr>
                <a:spcBef>
                  <a:spcPct val="60000"/>
                </a:spcBef>
                <a:buFontTx/>
                <a:buChar char="•"/>
                <a:defRPr/>
              </a:pPr>
              <a:r>
                <a:rPr lang="ru-RU" dirty="0"/>
                <a:t> В </a:t>
              </a:r>
              <a:r>
                <a:rPr lang="ru-RU" b="1" dirty="0"/>
                <a:t>нужном</a:t>
              </a:r>
              <a:r>
                <a:rPr lang="ru-RU" dirty="0"/>
                <a:t> месте 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 rot="5400000">
              <a:off x="5362636" y="3573036"/>
              <a:ext cx="2665413" cy="5040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7090997" y="2492376"/>
              <a:ext cx="1944565" cy="26654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607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6078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54000" rIns="54000" anchor="ctr"/>
            <a:lstStyle/>
            <a:p>
              <a:pPr algn="ctr">
                <a:defRPr/>
              </a:pPr>
              <a:r>
                <a:rPr lang="ru-RU" dirty="0"/>
                <a:t>Удовлетворение </a:t>
              </a:r>
              <a:r>
                <a:rPr lang="ru-RU" b="1" dirty="0"/>
                <a:t>требований</a:t>
              </a:r>
              <a:r>
                <a:rPr lang="ru-RU" dirty="0"/>
                <a:t> </a:t>
              </a:r>
              <a:r>
                <a:rPr lang="ru-RU" b="1" dirty="0" smtClean="0"/>
                <a:t>пациентов</a:t>
              </a:r>
              <a:endParaRPr lang="ru-RU" b="1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39552" y="134076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Постоянная ориентация на пациента– главный принцип, используемый при формировании  будущего состояния потока создания ценности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5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5496" y="188640"/>
            <a:ext cx="8208912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Направление оптимизации процесса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05680" y="1124744"/>
            <a:ext cx="8686800" cy="30003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Выстраивание непрерывного потока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Создание вытягивающей системы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Устранение потерь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Выравнивание этапов процесса, балансировка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Совмещение этапов процесса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Ускорение всех этапов процесса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05680" y="4221088"/>
            <a:ext cx="8686800" cy="17859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Calibri" pitchFamily="34" charset="0"/>
              </a:rPr>
              <a:t>Деятельность по совершенствованию </a:t>
            </a:r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</a:rPr>
              <a:t>потока непрерывна </a:t>
            </a:r>
            <a:r>
              <a:rPr lang="ru-RU" sz="2400" b="1" dirty="0">
                <a:solidFill>
                  <a:srgbClr val="0000FF"/>
                </a:solidFill>
                <a:latin typeface="Calibri" pitchFamily="34" charset="0"/>
              </a:rPr>
              <a:t>и может привести, в конечном счете, к такому идеальному состоянию, при котором отпадает необходимость выполнения </a:t>
            </a:r>
            <a:r>
              <a:rPr lang="ru-RU" sz="2400" b="1" dirty="0" smtClean="0">
                <a:solidFill>
                  <a:srgbClr val="0000FF"/>
                </a:solidFill>
                <a:latin typeface="Calibri" pitchFamily="34" charset="0"/>
              </a:rPr>
              <a:t>некоторых операций.</a:t>
            </a:r>
            <a:endParaRPr lang="ru-RU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5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5496" y="188688"/>
            <a:ext cx="8136904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Цикл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PDCA</a:t>
            </a:r>
            <a:endParaRPr lang="ru-RU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4" y="1124744"/>
            <a:ext cx="8965223" cy="5112568"/>
          </a:xfrm>
          <a:prstGeom prst="rect">
            <a:avLst/>
          </a:prstGeom>
          <a:noFill/>
        </p:spPr>
        <p:txBody>
          <a:bodyPr anchorCtr="1">
            <a:noAutofit/>
          </a:bodyPr>
          <a:lstStyle/>
          <a:p>
            <a:pPr indent="266700">
              <a:lnSpc>
                <a:spcPct val="114000"/>
              </a:lnSpc>
              <a:spcBef>
                <a:spcPts val="300"/>
              </a:spcBef>
            </a:pPr>
            <a:r>
              <a:rPr lang="ru-RU" sz="22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Цикл 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PDCA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– сокращение с английского «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Plan-Do-Check-Act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», цикл «Планируй–Делай–Контролируй–Улучшай», также известный как «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цикл </a:t>
            </a:r>
            <a:r>
              <a:rPr lang="ru-RU" sz="2200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Деминга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».</a:t>
            </a:r>
          </a:p>
          <a:p>
            <a:pPr indent="266700">
              <a:lnSpc>
                <a:spcPct val="114000"/>
              </a:lnSpc>
              <a:spcBef>
                <a:spcPts val="300"/>
              </a:spcBef>
            </a:pPr>
            <a:r>
              <a:rPr lang="ru-RU" sz="22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Цикл 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PDCA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– это последовательность действий, направленных на совершенствование. Он начинается с изучения текущей ситуации, во время которого собираются данные, которые используются для разработки плана совершенствования. Когда такой план подготовлен, его реализуют. Затем смотрят, что получилось и достигнуты ли ожидаемые улучшения. Если опыт удался, то заключительным этапом будет стандартизация, которая должна обеспечить постоянное использование новых методов.</a:t>
            </a:r>
          </a:p>
          <a:p>
            <a:pPr indent="266700">
              <a:lnSpc>
                <a:spcPct val="114000"/>
              </a:lnSpc>
              <a:spcBef>
                <a:spcPts val="300"/>
              </a:spcBef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График проверок по выполнению работ основан на использовании цикла 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PDCA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7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94994" y="203448"/>
            <a:ext cx="2837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«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GB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59632" y="2586754"/>
            <a:ext cx="6292635" cy="3712445"/>
            <a:chOff x="971600" y="2060944"/>
            <a:chExt cx="7272808" cy="432038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060944"/>
              <a:ext cx="7272808" cy="4320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47864" y="2247255"/>
              <a:ext cx="864096" cy="49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4048" y="3444558"/>
              <a:ext cx="864096" cy="49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4008" y="4941168"/>
              <a:ext cx="864096" cy="49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5696" y="4941168"/>
              <a:ext cx="864096" cy="49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3429000"/>
              <a:ext cx="864096" cy="49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Номер слайда 26"/>
          <p:cNvSpPr txBox="1">
            <a:spLocks/>
          </p:cNvSpPr>
          <p:nvPr/>
        </p:nvSpPr>
        <p:spPr bwMode="auto">
          <a:xfrm>
            <a:off x="6926263" y="6381750"/>
            <a:ext cx="2027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8560A9-47F0-4FE0-B77D-27366421A998}" type="slidenum">
              <a:rPr lang="ru-RU" altLang="ru-RU" sz="1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869208"/>
            <a:ext cx="83419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– это пять </a:t>
            </a:r>
            <a:r>
              <a:rPr lang="ru-RU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взаимосвязанных </a:t>
            </a:r>
            <a:r>
              <a:rPr lang="ru-RU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принципов </a:t>
            </a:r>
            <a:r>
              <a:rPr lang="ru-RU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рабочего пространства, направленных на мотивацию и </a:t>
            </a:r>
            <a:r>
              <a:rPr lang="ru-RU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</a:t>
            </a:r>
            <a:r>
              <a:rPr lang="ru-RU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персонала в процесс улучшения продукции, процессов, системы </a:t>
            </a:r>
            <a:r>
              <a:rPr lang="ru-RU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менеджмента </a:t>
            </a:r>
            <a:r>
              <a:rPr lang="ru-RU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организации, снижение потерь, повышение безопасности и удобства в </a:t>
            </a:r>
            <a:r>
              <a:rPr lang="ru-RU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</a:t>
            </a:r>
            <a:r>
              <a:rPr lang="ru-RU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48710" y="122000"/>
            <a:ext cx="7292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системы 5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позволяет:</a:t>
            </a:r>
            <a:endParaRPr lang="ru-RU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2915816" y="1340768"/>
            <a:ext cx="3096344" cy="1584176"/>
          </a:xfrm>
          <a:prstGeom prst="diamond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системы 5</a:t>
            </a:r>
            <a:r>
              <a:rPr lang="en-US" dirty="0" smtClean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ru-RU" dirty="0" smtClean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позволяет:</a:t>
            </a:r>
            <a:endParaRPr lang="ru-RU" dirty="0">
              <a:solidFill>
                <a:srgbClr val="20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26"/>
          <p:cNvSpPr txBox="1">
            <a:spLocks/>
          </p:cNvSpPr>
          <p:nvPr/>
        </p:nvSpPr>
        <p:spPr bwMode="auto">
          <a:xfrm>
            <a:off x="6888163" y="6461720"/>
            <a:ext cx="2027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8560A9-47F0-4FE0-B77D-27366421A998}" type="slidenum">
              <a:rPr lang="ru-RU" altLang="ru-RU" sz="1600" b="1">
                <a:solidFill>
                  <a:srgbClr val="0000FF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6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8" name="Рисунок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70314"/>
            <a:ext cx="2048253" cy="106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3528" y="2528223"/>
            <a:ext cx="1944216" cy="6613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персонал в процесс улучшения</a:t>
            </a:r>
            <a:endParaRPr lang="ru-RU" sz="1400" dirty="0">
              <a:solidFill>
                <a:srgbClr val="20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7504" y="3395098"/>
            <a:ext cx="1944216" cy="6613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безопасность рабочего места</a:t>
            </a:r>
            <a:endParaRPr lang="ru-RU" sz="1400" dirty="0">
              <a:solidFill>
                <a:srgbClr val="20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3040" y="3395098"/>
            <a:ext cx="1944216" cy="6613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условия труда</a:t>
            </a:r>
            <a:endParaRPr lang="ru-RU" sz="1400" dirty="0">
              <a:solidFill>
                <a:srgbClr val="20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8264" y="2492896"/>
            <a:ext cx="1944216" cy="6613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качество выполняемых работ </a:t>
            </a:r>
            <a:endParaRPr lang="ru-RU" sz="1400" dirty="0">
              <a:solidFill>
                <a:srgbClr val="20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3648" y="5733256"/>
            <a:ext cx="6408712" cy="6613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эффективность </a:t>
            </a:r>
            <a:r>
              <a:rPr lang="ru-RU" sz="2000" b="1" dirty="0" smtClean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 предприятия за счёт оптимизации потерь.</a:t>
            </a:r>
            <a:endParaRPr lang="ru-RU" sz="2000" b="1" dirty="0">
              <a:solidFill>
                <a:srgbClr val="20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26184" y="4259194"/>
            <a:ext cx="1944216" cy="6613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корпоративную культуру</a:t>
            </a:r>
            <a:endParaRPr lang="ru-RU" sz="1400" dirty="0">
              <a:solidFill>
                <a:srgbClr val="20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6016" y="4259194"/>
            <a:ext cx="1944216" cy="6613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2015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производительность труда</a:t>
            </a:r>
            <a:endParaRPr lang="ru-RU" sz="1400" dirty="0">
              <a:solidFill>
                <a:srgbClr val="20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395536" y="5157192"/>
            <a:ext cx="8496944" cy="360039"/>
          </a:xfrm>
          <a:prstGeom prst="triangl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15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387077" y="2348880"/>
            <a:ext cx="816771" cy="474697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203848" y="2702099"/>
            <a:ext cx="542650" cy="654893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851920" y="2938035"/>
            <a:ext cx="343332" cy="1283053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716016" y="2924944"/>
            <a:ext cx="360040" cy="1296144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148064" y="2702099"/>
            <a:ext cx="630960" cy="654893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923040" y="2348880"/>
            <a:ext cx="824989" cy="353219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6825" y="114600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Главная установка – участие в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кайдзен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-работе руководителей компании и всех сотрудников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50376"/>
            <a:ext cx="828997" cy="294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2045068"/>
            <a:ext cx="74866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Выявление проблем для совершенствования непосредственно на рабочих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местах.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Устранение всех видов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потерь.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Совершенствование,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стандартизация.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Перераспределение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загрузки мед.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персонала.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Сокращение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трудозатрат, снижение запасов, повышение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качества.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Тиражирование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полученного опыта и лучших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практик.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259"/>
            <a:ext cx="7848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Кайдзен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задачи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4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176" y="78996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Организация сбора проблем и предложений от пациентов (клиентов) и медперсонала.</a:t>
            </a:r>
            <a:endParaRPr lang="ru-RU" sz="2400" b="1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0636" y="1576737"/>
            <a:ext cx="8106223" cy="409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Активизация персонала и рабочих мест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Организация и совершенствование рабочих мест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Совершенствование операций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Совершенствование логистики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Совершенствование обслуживания оборудования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Повышение качества продукции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Опережающий </a:t>
            </a:r>
            <a:r>
              <a:rPr lang="ru-RU" sz="2200" b="1" dirty="0" err="1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кайдзен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(разработка и освоение новой продукции)</a:t>
            </a:r>
            <a:endParaRPr lang="ru-RU" sz="2200" b="1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9816"/>
            <a:ext cx="828997" cy="294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0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136392"/>
            <a:ext cx="87249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1. Создание проектного офиса, работа которого организована на принципах «</a:t>
            </a:r>
            <a:r>
              <a:rPr lang="ru-RU" sz="2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Хосин</a:t>
            </a:r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канри</a:t>
            </a:r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2. Провести обучение группы проектного офиса принципам и инструментам бережливого производства. </a:t>
            </a:r>
          </a:p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3. Составить дорожную карту на улучшения.</a:t>
            </a:r>
          </a:p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4. Составить тактический план реализации проекта с недельной детализацией.</a:t>
            </a:r>
          </a:p>
          <a:p>
            <a:pPr lvl="0" algn="just"/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5. Организовать сбор проблем и предложений от пациентов (клиентов), медперсонала и провести </a:t>
            </a:r>
            <a:r>
              <a:rPr lang="ru-RU" sz="2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фотофиксацию</a:t>
            </a:r>
            <a:r>
              <a:rPr lang="ru-RU" sz="2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6. При </a:t>
            </a:r>
            <a:r>
              <a:rPr lang="ru-RU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помощи инструментов бережливого производства и диаграммы Парето определить наиболее проблемные процессы. </a:t>
            </a:r>
          </a:p>
          <a:p>
            <a:pPr lvl="0" algn="just"/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025" y="-47625"/>
            <a:ext cx="6638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Последовательность шагов проекта «Бережливая поликлиника»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184715"/>
            <a:ext cx="8724900" cy="11873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7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075" y="-19867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Определение основных проблем 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процессов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72"/>
          <a:stretch/>
        </p:blipFill>
        <p:spPr bwMode="auto">
          <a:xfrm>
            <a:off x="-7463" y="914401"/>
            <a:ext cx="8978208" cy="546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3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362" y="188640"/>
            <a:ext cx="8054030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ПОТОКИ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555776" y="1332384"/>
            <a:ext cx="3024336" cy="1232520"/>
          </a:xfrm>
          <a:prstGeom prst="rightArrow">
            <a:avLst>
              <a:gd name="adj1" fmla="val 46338"/>
              <a:gd name="adj2" fmla="val 52016"/>
            </a:avLst>
          </a:prstGeom>
          <a:solidFill>
            <a:srgbClr val="FF99FF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Лечебные процессы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555776" y="4644752"/>
            <a:ext cx="3024336" cy="1232520"/>
          </a:xfrm>
          <a:prstGeom prst="rightArrow">
            <a:avLst>
              <a:gd name="adj1" fmla="val 46338"/>
              <a:gd name="adj2" fmla="val 5201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информационный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275856" y="2988568"/>
            <a:ext cx="2232248" cy="1232520"/>
          </a:xfrm>
          <a:prstGeom prst="rightArrow">
            <a:avLst>
              <a:gd name="adj1" fmla="val 46338"/>
              <a:gd name="adj2" fmla="val 52016"/>
            </a:avLst>
          </a:prstGeom>
          <a:ln>
            <a:solidFill>
              <a:srgbClr val="008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Пациенты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5652120" y="1628800"/>
            <a:ext cx="349188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 рассматриваем</a:t>
            </a:r>
            <a:endParaRPr lang="ru-RU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5580112" y="2655501"/>
            <a:ext cx="356388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Ожидания пациентов, перемещения, оформление документов</a:t>
            </a:r>
            <a:endParaRPr lang="ru-RU" sz="2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5580112" y="4793361"/>
            <a:ext cx="3563888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Приказы, графики, планы в </a:t>
            </a:r>
            <a:r>
              <a:rPr lang="ru-RU" sz="2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эл.виде</a:t>
            </a:r>
            <a:r>
              <a:rPr lang="ru-RU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или на бумажном носителе</a:t>
            </a:r>
            <a:endParaRPr lang="ru-RU" sz="2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1268760"/>
            <a:ext cx="6660232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496" y="2060848"/>
            <a:ext cx="3240360" cy="3024336"/>
          </a:xfrm>
          <a:prstGeom prst="rightArrow">
            <a:avLst>
              <a:gd name="adj1" fmla="val 40540"/>
              <a:gd name="adj2" fmla="val 31690"/>
            </a:avLst>
          </a:prstGeom>
          <a:gradFill>
            <a:gsLst>
              <a:gs pos="0">
                <a:srgbClr val="0000FF">
                  <a:alpha val="45000"/>
                </a:srgb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endParaRPr lang="ru-RU" sz="2500" b="1" spc="-1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0" y="3184208"/>
            <a:ext cx="349188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600" b="1" spc="-1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Лечебно-профилактический</a:t>
            </a:r>
            <a:endParaRPr lang="ru-RU" sz="2600" b="1" spc="-1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8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362" y="188640"/>
            <a:ext cx="8054030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Лечебный и информационный потоки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0" y="1525892"/>
            <a:ext cx="5220072" cy="42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1463"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бережливом производстве информационный поток считается таким же важным, как и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лечебный.</a:t>
            </a:r>
          </a:p>
          <a:p>
            <a:pPr indent="271463">
              <a:lnSpc>
                <a:spcPct val="900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Информационный поток сообщает каждому процессу, что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делать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дальше. </a:t>
            </a:r>
            <a:endParaRPr lang="ru-RU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271463">
              <a:lnSpc>
                <a:spcPct val="900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Информационный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поток должен быть организован таким образом, чтобы каждый процесс выполнял только то, что нужно следующему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процессу.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7"/>
          <p:cNvGrpSpPr>
            <a:grpSpLocks/>
          </p:cNvGrpSpPr>
          <p:nvPr/>
        </p:nvGrpSpPr>
        <p:grpSpPr bwMode="auto">
          <a:xfrm>
            <a:off x="5344258" y="1997075"/>
            <a:ext cx="3714750" cy="3643313"/>
            <a:chOff x="1857356" y="2214554"/>
            <a:chExt cx="4000528" cy="3857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857356" y="3572716"/>
              <a:ext cx="4000528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tx1"/>
                  </a:solidFill>
                </a:rPr>
                <a:t>ЛЕЧЕБНЫЙ ПОТОК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 flipH="1">
              <a:off x="1928371" y="2214554"/>
              <a:ext cx="3856920" cy="1215287"/>
            </a:xfrm>
            <a:prstGeom prst="curvedDownArrow">
              <a:avLst>
                <a:gd name="adj1" fmla="val 25000"/>
                <a:gd name="adj2" fmla="val 50000"/>
                <a:gd name="adj3" fmla="val 262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</a:rPr>
                <a:t>ИНФОРМАЦИЯ</a:t>
              </a:r>
            </a:p>
          </p:txBody>
        </p:sp>
        <p:sp>
          <p:nvSpPr>
            <p:cNvPr id="14" name="Выгнутая вниз стрелка 13"/>
            <p:cNvSpPr/>
            <p:nvPr/>
          </p:nvSpPr>
          <p:spPr>
            <a:xfrm>
              <a:off x="1928371" y="4929198"/>
              <a:ext cx="3856920" cy="114300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tx1"/>
                  </a:solidFill>
                </a:rPr>
                <a:t>ПАЦИЕНТЫ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35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362" y="188640"/>
            <a:ext cx="8054030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Типичные ошибки при картографии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1196752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263525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Применение картирования, там где нет продукта</a:t>
            </a:r>
          </a:p>
          <a:p>
            <a:pPr marL="180975" indent="263525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Отслеживание действий мед. персонала, а не пациентов</a:t>
            </a:r>
          </a:p>
          <a:p>
            <a:pPr marL="180975" indent="263525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Картирование без наблюдения за фактическим процессом</a:t>
            </a:r>
          </a:p>
          <a:p>
            <a:pPr marL="180975" indent="263525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Картирование потока без офисных операций.</a:t>
            </a:r>
          </a:p>
          <a:p>
            <a:pPr marL="180975" indent="263525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Непринятие во внимание совместного использования ресурсов разными пациентами. </a:t>
            </a:r>
          </a:p>
          <a:p>
            <a:pPr marL="180975" indent="263525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Наблюдатель сбивается с маршрута отслеживаемого пациента.</a:t>
            </a:r>
          </a:p>
          <a:p>
            <a:pPr marL="180975" indent="263525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 способность отделить время операций создающих и не создающих ценность.</a:t>
            </a:r>
          </a:p>
          <a:p>
            <a:pPr marL="180975" indent="263525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Забываем выявить неформальные  действия и каналы передачи информации</a:t>
            </a:r>
          </a:p>
          <a:p>
            <a:pPr marL="180975" indent="263525">
              <a:buAutoNum type="arabicPeriod"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Картирование  потока поручается специалистам, выполняющим эти операции или отвечающим за их результаты.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5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1197</Words>
  <Application>Microsoft Office PowerPoint</Application>
  <PresentationFormat>Экран (4:3)</PresentationFormat>
  <Paragraphs>252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основных проблем процессов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основных проблем процессов</vt:lpstr>
      <vt:lpstr>Презентация PowerPoint</vt:lpstr>
      <vt:lpstr>Презентация PowerPoint</vt:lpstr>
      <vt:lpstr>Презентация PowerPoint</vt:lpstr>
      <vt:lpstr>Основная информация о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Румянцева Луиза Марсовна</dc:creator>
  <cp:lastModifiedBy>директор</cp:lastModifiedBy>
  <cp:revision>276</cp:revision>
  <cp:lastPrinted>2017-07-24T05:17:34Z</cp:lastPrinted>
  <dcterms:created xsi:type="dcterms:W3CDTF">2011-10-27T09:01:08Z</dcterms:created>
  <dcterms:modified xsi:type="dcterms:W3CDTF">2017-07-24T05:19:59Z</dcterms:modified>
</cp:coreProperties>
</file>