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85" r:id="rId1"/>
    <p:sldMasterId id="2147483710" r:id="rId2"/>
    <p:sldMasterId id="2147483896" r:id="rId3"/>
    <p:sldMasterId id="2147483909" r:id="rId4"/>
    <p:sldMasterId id="2147483922" r:id="rId5"/>
  </p:sldMasterIdLst>
  <p:notesMasterIdLst>
    <p:notesMasterId r:id="rId43"/>
  </p:notesMasterIdLst>
  <p:handoutMasterIdLst>
    <p:handoutMasterId r:id="rId44"/>
  </p:handoutMasterIdLst>
  <p:sldIdLst>
    <p:sldId id="358" r:id="rId6"/>
    <p:sldId id="450" r:id="rId7"/>
    <p:sldId id="459" r:id="rId8"/>
    <p:sldId id="458" r:id="rId9"/>
    <p:sldId id="445" r:id="rId10"/>
    <p:sldId id="442" r:id="rId11"/>
    <p:sldId id="407" r:id="rId12"/>
    <p:sldId id="410" r:id="rId13"/>
    <p:sldId id="480" r:id="rId14"/>
    <p:sldId id="460" r:id="rId15"/>
    <p:sldId id="461" r:id="rId16"/>
    <p:sldId id="462" r:id="rId17"/>
    <p:sldId id="463" r:id="rId18"/>
    <p:sldId id="485" r:id="rId19"/>
    <p:sldId id="464" r:id="rId20"/>
    <p:sldId id="465" r:id="rId21"/>
    <p:sldId id="486" r:id="rId22"/>
    <p:sldId id="466" r:id="rId23"/>
    <p:sldId id="490" r:id="rId24"/>
    <p:sldId id="487" r:id="rId25"/>
    <p:sldId id="467" r:id="rId26"/>
    <p:sldId id="473" r:id="rId27"/>
    <p:sldId id="474" r:id="rId28"/>
    <p:sldId id="477" r:id="rId29"/>
    <p:sldId id="478" r:id="rId30"/>
    <p:sldId id="479" r:id="rId31"/>
    <p:sldId id="476" r:id="rId32"/>
    <p:sldId id="482" r:id="rId33"/>
    <p:sldId id="483" r:id="rId34"/>
    <p:sldId id="481" r:id="rId35"/>
    <p:sldId id="449" r:id="rId36"/>
    <p:sldId id="408" r:id="rId37"/>
    <p:sldId id="484" r:id="rId38"/>
    <p:sldId id="488" r:id="rId39"/>
    <p:sldId id="468" r:id="rId40"/>
    <p:sldId id="469" r:id="rId41"/>
    <p:sldId id="433" r:id="rId4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57B"/>
    <a:srgbClr val="064A3D"/>
    <a:srgbClr val="C7FDF3"/>
    <a:srgbClr val="82DECF"/>
    <a:srgbClr val="10B090"/>
    <a:srgbClr val="FFDA65"/>
    <a:srgbClr val="FFDD71"/>
    <a:srgbClr val="F97594"/>
    <a:srgbClr val="CDFDCB"/>
    <a:srgbClr val="92F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228" autoAdjust="0"/>
  </p:normalViewPr>
  <p:slideViewPr>
    <p:cSldViewPr snapToGrid="0">
      <p:cViewPr varScale="1">
        <p:scale>
          <a:sx n="52" d="100"/>
          <a:sy n="52" d="100"/>
        </p:scale>
        <p:origin x="-763" y="-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ECA923-3265-42FC-B74F-475D83549676}" type="doc">
      <dgm:prSet loTypeId="urn:microsoft.com/office/officeart/2005/8/layout/cycle7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E9D91F4-416E-4420-80B9-88B51127C4C1}">
      <dgm:prSet phldrT="[Текст]" custT="1"/>
      <dgm:spPr>
        <a:solidFill>
          <a:srgbClr val="F4F7ED"/>
        </a:solidFill>
        <a:ln>
          <a:solidFill>
            <a:srgbClr val="0D957B"/>
          </a:solidFill>
        </a:ln>
      </dgm:spPr>
      <dgm:t>
        <a:bodyPr/>
        <a:lstStyle/>
        <a:p>
          <a:r>
            <a:rPr lang="ru-RU" sz="2400" b="1" kern="1200" dirty="0" smtClean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+mj-cs"/>
            </a:rPr>
            <a:t>ЦЕЛИ </a:t>
          </a:r>
        </a:p>
        <a:p>
          <a:r>
            <a:rPr lang="ru-RU" sz="2400" b="1" kern="1200" dirty="0" smtClean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+mj-cs"/>
            </a:rPr>
            <a:t>И РЕЗУЛЬТАТЫ</a:t>
          </a:r>
          <a:endParaRPr lang="ru-RU" sz="2400" b="1" kern="1200" dirty="0">
            <a:solidFill>
              <a:schemeClr val="tx1"/>
            </a:solidFill>
            <a:latin typeface="Segoe UI Light" panose="020B0502040204020203" pitchFamily="34" charset="0"/>
            <a:ea typeface="+mj-ea"/>
            <a:cs typeface="+mj-cs"/>
          </a:endParaRPr>
        </a:p>
      </dgm:t>
    </dgm:pt>
    <dgm:pt modelId="{41E8CB63-AC9D-42DC-9861-682AE05A78F4}" type="parTrans" cxnId="{C23F1B31-2434-4D8C-A14C-78E571D99EB7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48558D-2B84-4C19-A03A-8A6F56B00D55}" type="sibTrans" cxnId="{C23F1B31-2434-4D8C-A14C-78E571D99EB7}">
      <dgm:prSet custT="1"/>
      <dgm:spPr>
        <a:solidFill>
          <a:srgbClr val="0D957B"/>
        </a:solidFill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6DDD66-8577-44D7-895A-7C9D07135118}">
      <dgm:prSet phldrT="[Текст]" custT="1"/>
      <dgm:spPr>
        <a:solidFill>
          <a:srgbClr val="F4F7ED"/>
        </a:solidFill>
        <a:ln>
          <a:solidFill>
            <a:srgbClr val="0D957B"/>
          </a:solidFill>
        </a:ln>
      </dgm:spPr>
      <dgm:t>
        <a:bodyPr/>
        <a:lstStyle/>
        <a:p>
          <a:r>
            <a:rPr lang="ru-RU" sz="2400" b="1" kern="1200" dirty="0" smtClean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+mj-cs"/>
            </a:rPr>
            <a:t>ЗАТРАТЫ</a:t>
          </a:r>
          <a:endParaRPr lang="ru-RU" sz="2400" b="1" kern="1200" dirty="0">
            <a:solidFill>
              <a:schemeClr val="tx1"/>
            </a:solidFill>
            <a:latin typeface="Segoe UI Light" panose="020B0502040204020203" pitchFamily="34" charset="0"/>
            <a:ea typeface="+mj-ea"/>
            <a:cs typeface="+mj-cs"/>
          </a:endParaRPr>
        </a:p>
      </dgm:t>
    </dgm:pt>
    <dgm:pt modelId="{0320FF43-726D-4A3C-8EB2-CAB8E7DB863C}" type="parTrans" cxnId="{2A955DBF-2B60-461B-B901-17B8131F2344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8471B7-9357-4B3A-9ACC-67DA227BCA0A}" type="sibTrans" cxnId="{2A955DBF-2B60-461B-B901-17B8131F2344}">
      <dgm:prSet custT="1"/>
      <dgm:spPr>
        <a:solidFill>
          <a:srgbClr val="0D957B"/>
        </a:solidFill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B40F9B-3360-4BF3-B4F8-18CA1F50F7B3}">
      <dgm:prSet phldrT="[Текст]" custT="1"/>
      <dgm:spPr>
        <a:solidFill>
          <a:srgbClr val="F4F7ED"/>
        </a:solidFill>
        <a:ln>
          <a:solidFill>
            <a:srgbClr val="0D957B"/>
          </a:solidFill>
        </a:ln>
      </dgm:spPr>
      <dgm:t>
        <a:bodyPr/>
        <a:lstStyle/>
        <a:p>
          <a:r>
            <a:rPr lang="ru-RU" sz="2400" b="1" kern="1200" dirty="0" smtClean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+mj-cs"/>
            </a:rPr>
            <a:t>СРОКИ</a:t>
          </a:r>
          <a:endParaRPr lang="ru-RU" sz="2400" b="1" kern="1200" dirty="0">
            <a:solidFill>
              <a:schemeClr val="tx1"/>
            </a:solidFill>
            <a:latin typeface="Segoe UI Light" panose="020B0502040204020203" pitchFamily="34" charset="0"/>
            <a:ea typeface="+mj-ea"/>
            <a:cs typeface="+mj-cs"/>
          </a:endParaRPr>
        </a:p>
      </dgm:t>
    </dgm:pt>
    <dgm:pt modelId="{63C45FE1-A606-4927-8074-31F63DF7A4C9}" type="parTrans" cxnId="{E695A841-6530-4381-8797-7F113C5CC790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AB8C49-0F59-4464-A510-3DC9B314BC24}" type="sibTrans" cxnId="{E695A841-6530-4381-8797-7F113C5CC790}">
      <dgm:prSet custT="1"/>
      <dgm:spPr>
        <a:solidFill>
          <a:srgbClr val="0D957B"/>
        </a:solidFill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6EF4DD-903D-4B98-A1EF-4D8169827110}" type="pres">
      <dgm:prSet presAssocID="{66ECA923-3265-42FC-B74F-475D835496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7BDCCA-5AC2-486A-8434-531BE9D9B658}" type="pres">
      <dgm:prSet presAssocID="{1E9D91F4-416E-4420-80B9-88B51127C4C1}" presName="node" presStyleLbl="node1" presStyleIdx="0" presStyleCnt="3" custScaleX="146489" custScaleY="146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D43D7-FBA4-475D-8F68-699414220A1C}" type="pres">
      <dgm:prSet presAssocID="{9048558D-2B84-4C19-A03A-8A6F56B00D55}" presName="sibTrans" presStyleLbl="sibTrans2D1" presStyleIdx="0" presStyleCnt="3" custScaleX="190086"/>
      <dgm:spPr/>
      <dgm:t>
        <a:bodyPr/>
        <a:lstStyle/>
        <a:p>
          <a:endParaRPr lang="ru-RU"/>
        </a:p>
      </dgm:t>
    </dgm:pt>
    <dgm:pt modelId="{BF1790C4-D593-484B-8996-89155710ED0F}" type="pres">
      <dgm:prSet presAssocID="{9048558D-2B84-4C19-A03A-8A6F56B00D5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C492767-25CA-41BE-B796-6C4BE92EB5FB}" type="pres">
      <dgm:prSet presAssocID="{176DDD66-8577-44D7-895A-7C9D07135118}" presName="node" presStyleLbl="node1" presStyleIdx="1" presStyleCnt="3" custScaleX="126940" custScaleY="146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0A1B6-2DD3-49C6-997B-C52505D92D5D}" type="pres">
      <dgm:prSet presAssocID="{638471B7-9357-4B3A-9ACC-67DA227BCA0A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75B121F-6C5C-4D23-958D-9691318CC6A7}" type="pres">
      <dgm:prSet presAssocID="{638471B7-9357-4B3A-9ACC-67DA227BCA0A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44CD0E6-E10F-4B58-85AF-512CAB692BBD}" type="pres">
      <dgm:prSet presAssocID="{F0B40F9B-3360-4BF3-B4F8-18CA1F50F7B3}" presName="node" presStyleLbl="node1" presStyleIdx="2" presStyleCnt="3" custScaleX="126940" custScaleY="146732" custRadScaleRad="111764" custRadScaleInc="6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2297F-3D8D-43AA-97E4-A9BD9A4A295D}" type="pres">
      <dgm:prSet presAssocID="{08AB8C49-0F59-4464-A510-3DC9B314BC24}" presName="sibTrans" presStyleLbl="sibTrans2D1" presStyleIdx="2" presStyleCnt="3" custScaleX="202700"/>
      <dgm:spPr/>
      <dgm:t>
        <a:bodyPr/>
        <a:lstStyle/>
        <a:p>
          <a:endParaRPr lang="ru-RU"/>
        </a:p>
      </dgm:t>
    </dgm:pt>
    <dgm:pt modelId="{AEF31341-78D6-4C65-A2E6-A738C0047EF3}" type="pres">
      <dgm:prSet presAssocID="{08AB8C49-0F59-4464-A510-3DC9B314BC24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CA49A7C-659B-414D-9689-33AC5135CF33}" type="presOf" srcId="{08AB8C49-0F59-4464-A510-3DC9B314BC24}" destId="{AEF31341-78D6-4C65-A2E6-A738C0047EF3}" srcOrd="1" destOrd="0" presId="urn:microsoft.com/office/officeart/2005/8/layout/cycle7"/>
    <dgm:cxn modelId="{09A2E9C2-4DD4-4F73-BE71-2BE0E36B898F}" type="presOf" srcId="{66ECA923-3265-42FC-B74F-475D83549676}" destId="{566EF4DD-903D-4B98-A1EF-4D8169827110}" srcOrd="0" destOrd="0" presId="urn:microsoft.com/office/officeart/2005/8/layout/cycle7"/>
    <dgm:cxn modelId="{0A5B176F-AFC6-40F7-9CB7-949AF2FC0864}" type="presOf" srcId="{638471B7-9357-4B3A-9ACC-67DA227BCA0A}" destId="{5630A1B6-2DD3-49C6-997B-C52505D92D5D}" srcOrd="0" destOrd="0" presId="urn:microsoft.com/office/officeart/2005/8/layout/cycle7"/>
    <dgm:cxn modelId="{2A955DBF-2B60-461B-B901-17B8131F2344}" srcId="{66ECA923-3265-42FC-B74F-475D83549676}" destId="{176DDD66-8577-44D7-895A-7C9D07135118}" srcOrd="1" destOrd="0" parTransId="{0320FF43-726D-4A3C-8EB2-CAB8E7DB863C}" sibTransId="{638471B7-9357-4B3A-9ACC-67DA227BCA0A}"/>
    <dgm:cxn modelId="{90E187BF-13D8-4C68-A535-15FBC1456E86}" type="presOf" srcId="{176DDD66-8577-44D7-895A-7C9D07135118}" destId="{BC492767-25CA-41BE-B796-6C4BE92EB5FB}" srcOrd="0" destOrd="0" presId="urn:microsoft.com/office/officeart/2005/8/layout/cycle7"/>
    <dgm:cxn modelId="{758389E3-A094-4F45-9617-E6C4A1FE0B34}" type="presOf" srcId="{9048558D-2B84-4C19-A03A-8A6F56B00D55}" destId="{B06D43D7-FBA4-475D-8F68-699414220A1C}" srcOrd="0" destOrd="0" presId="urn:microsoft.com/office/officeart/2005/8/layout/cycle7"/>
    <dgm:cxn modelId="{8EBBC1F1-DDA6-4DAA-B0A0-D275EB8FB6D7}" type="presOf" srcId="{1E9D91F4-416E-4420-80B9-88B51127C4C1}" destId="{857BDCCA-5AC2-486A-8434-531BE9D9B658}" srcOrd="0" destOrd="0" presId="urn:microsoft.com/office/officeart/2005/8/layout/cycle7"/>
    <dgm:cxn modelId="{C23F1B31-2434-4D8C-A14C-78E571D99EB7}" srcId="{66ECA923-3265-42FC-B74F-475D83549676}" destId="{1E9D91F4-416E-4420-80B9-88B51127C4C1}" srcOrd="0" destOrd="0" parTransId="{41E8CB63-AC9D-42DC-9861-682AE05A78F4}" sibTransId="{9048558D-2B84-4C19-A03A-8A6F56B00D55}"/>
    <dgm:cxn modelId="{8C602A4E-AE59-4FF5-8062-93407A8BFC4E}" type="presOf" srcId="{08AB8C49-0F59-4464-A510-3DC9B314BC24}" destId="{6902297F-3D8D-43AA-97E4-A9BD9A4A295D}" srcOrd="0" destOrd="0" presId="urn:microsoft.com/office/officeart/2005/8/layout/cycle7"/>
    <dgm:cxn modelId="{E695A841-6530-4381-8797-7F113C5CC790}" srcId="{66ECA923-3265-42FC-B74F-475D83549676}" destId="{F0B40F9B-3360-4BF3-B4F8-18CA1F50F7B3}" srcOrd="2" destOrd="0" parTransId="{63C45FE1-A606-4927-8074-31F63DF7A4C9}" sibTransId="{08AB8C49-0F59-4464-A510-3DC9B314BC24}"/>
    <dgm:cxn modelId="{2854D7EC-78B5-465F-B804-348E4EEE91D4}" type="presOf" srcId="{638471B7-9357-4B3A-9ACC-67DA227BCA0A}" destId="{075B121F-6C5C-4D23-958D-9691318CC6A7}" srcOrd="1" destOrd="0" presId="urn:microsoft.com/office/officeart/2005/8/layout/cycle7"/>
    <dgm:cxn modelId="{1D74E201-2C10-493A-AE61-5CC8CAE95603}" type="presOf" srcId="{9048558D-2B84-4C19-A03A-8A6F56B00D55}" destId="{BF1790C4-D593-484B-8996-89155710ED0F}" srcOrd="1" destOrd="0" presId="urn:microsoft.com/office/officeart/2005/8/layout/cycle7"/>
    <dgm:cxn modelId="{055AB34F-A236-4EDB-86D9-B867E80437BE}" type="presOf" srcId="{F0B40F9B-3360-4BF3-B4F8-18CA1F50F7B3}" destId="{D44CD0E6-E10F-4B58-85AF-512CAB692BBD}" srcOrd="0" destOrd="0" presId="urn:microsoft.com/office/officeart/2005/8/layout/cycle7"/>
    <dgm:cxn modelId="{703B1FBE-EA86-4EA3-B73A-1D18EFEBCFCF}" type="presParOf" srcId="{566EF4DD-903D-4B98-A1EF-4D8169827110}" destId="{857BDCCA-5AC2-486A-8434-531BE9D9B658}" srcOrd="0" destOrd="0" presId="urn:microsoft.com/office/officeart/2005/8/layout/cycle7"/>
    <dgm:cxn modelId="{9A33B388-BC34-4195-924B-17D727F983E7}" type="presParOf" srcId="{566EF4DD-903D-4B98-A1EF-4D8169827110}" destId="{B06D43D7-FBA4-475D-8F68-699414220A1C}" srcOrd="1" destOrd="0" presId="urn:microsoft.com/office/officeart/2005/8/layout/cycle7"/>
    <dgm:cxn modelId="{EB5533EF-E163-429F-9A3E-7321B398D2AB}" type="presParOf" srcId="{B06D43D7-FBA4-475D-8F68-699414220A1C}" destId="{BF1790C4-D593-484B-8996-89155710ED0F}" srcOrd="0" destOrd="0" presId="urn:microsoft.com/office/officeart/2005/8/layout/cycle7"/>
    <dgm:cxn modelId="{AB588DF7-B7F7-4DA4-BF08-D47ED54A9223}" type="presParOf" srcId="{566EF4DD-903D-4B98-A1EF-4D8169827110}" destId="{BC492767-25CA-41BE-B796-6C4BE92EB5FB}" srcOrd="2" destOrd="0" presId="urn:microsoft.com/office/officeart/2005/8/layout/cycle7"/>
    <dgm:cxn modelId="{296ACC81-FC11-4341-AF8D-66809EA0FF38}" type="presParOf" srcId="{566EF4DD-903D-4B98-A1EF-4D8169827110}" destId="{5630A1B6-2DD3-49C6-997B-C52505D92D5D}" srcOrd="3" destOrd="0" presId="urn:microsoft.com/office/officeart/2005/8/layout/cycle7"/>
    <dgm:cxn modelId="{8B2220D4-CC7D-42A4-B335-86A3B91E50F3}" type="presParOf" srcId="{5630A1B6-2DD3-49C6-997B-C52505D92D5D}" destId="{075B121F-6C5C-4D23-958D-9691318CC6A7}" srcOrd="0" destOrd="0" presId="urn:microsoft.com/office/officeart/2005/8/layout/cycle7"/>
    <dgm:cxn modelId="{A7B348DB-ED4D-4117-9A80-618921C5BB2A}" type="presParOf" srcId="{566EF4DD-903D-4B98-A1EF-4D8169827110}" destId="{D44CD0E6-E10F-4B58-85AF-512CAB692BBD}" srcOrd="4" destOrd="0" presId="urn:microsoft.com/office/officeart/2005/8/layout/cycle7"/>
    <dgm:cxn modelId="{728A7AEE-7411-41B8-BDF3-63BBE5CDB9F1}" type="presParOf" srcId="{566EF4DD-903D-4B98-A1EF-4D8169827110}" destId="{6902297F-3D8D-43AA-97E4-A9BD9A4A295D}" srcOrd="5" destOrd="0" presId="urn:microsoft.com/office/officeart/2005/8/layout/cycle7"/>
    <dgm:cxn modelId="{694A6597-88EE-4FF2-8909-A5A83A56931E}" type="presParOf" srcId="{6902297F-3D8D-43AA-97E4-A9BD9A4A295D}" destId="{AEF31341-78D6-4C65-A2E6-A738C0047EF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F810EF-1E26-43B2-B742-9BC4E0AC71B0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88495B0F-1EEF-4F11-8050-932AFEBCC45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/>
          <a:r>
            <a:rPr lang="ru-RU" sz="7000" b="0" cap="none" spc="0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З А Ч Е М?</a:t>
          </a:r>
          <a:endParaRPr lang="ru-RU" sz="7000" dirty="0">
            <a:solidFill>
              <a:schemeClr val="accent5">
                <a:lumMod val="50000"/>
              </a:schemeClr>
            </a:solidFill>
          </a:endParaRPr>
        </a:p>
      </dgm:t>
    </dgm:pt>
    <dgm:pt modelId="{CF413329-00D9-470C-8D23-594DCA7952D0}" type="parTrans" cxnId="{EF3EF231-14DE-4B77-9286-01EA3558F396}">
      <dgm:prSet/>
      <dgm:spPr/>
      <dgm:t>
        <a:bodyPr/>
        <a:lstStyle/>
        <a:p>
          <a:endParaRPr lang="ru-RU"/>
        </a:p>
      </dgm:t>
    </dgm:pt>
    <dgm:pt modelId="{1ABACA41-D6C9-43E5-AAA0-086315507FCD}" type="sibTrans" cxnId="{EF3EF231-14DE-4B77-9286-01EA3558F396}">
      <dgm:prSet/>
      <dgm:spPr/>
      <dgm:t>
        <a:bodyPr/>
        <a:lstStyle/>
        <a:p>
          <a:endParaRPr lang="ru-RU"/>
        </a:p>
      </dgm:t>
    </dgm:pt>
    <dgm:pt modelId="{0A54708C-5185-4224-A2CB-D94A029FBC1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l"/>
          <a:r>
            <a:rPr lang="ru-RU" sz="7000" dirty="0" smtClean="0">
              <a:solidFill>
                <a:schemeClr val="accent5">
                  <a:lumMod val="50000"/>
                </a:schemeClr>
              </a:solidFill>
            </a:rPr>
            <a:t>      Ч Т О?</a:t>
          </a:r>
          <a:endParaRPr lang="ru-RU" sz="7000" dirty="0">
            <a:solidFill>
              <a:schemeClr val="accent5">
                <a:lumMod val="50000"/>
              </a:schemeClr>
            </a:solidFill>
          </a:endParaRPr>
        </a:p>
      </dgm:t>
    </dgm:pt>
    <dgm:pt modelId="{29FB62D4-263C-4A5D-953E-918A21FC4045}" type="parTrans" cxnId="{F194EF67-9551-4D42-8A2B-DFA793E2FFD5}">
      <dgm:prSet/>
      <dgm:spPr/>
      <dgm:t>
        <a:bodyPr/>
        <a:lstStyle/>
        <a:p>
          <a:endParaRPr lang="ru-RU"/>
        </a:p>
      </dgm:t>
    </dgm:pt>
    <dgm:pt modelId="{DB3E63DE-D609-49A6-BEFA-909F36F2BDEC}" type="sibTrans" cxnId="{F194EF67-9551-4D42-8A2B-DFA793E2FFD5}">
      <dgm:prSet/>
      <dgm:spPr/>
      <dgm:t>
        <a:bodyPr/>
        <a:lstStyle/>
        <a:p>
          <a:endParaRPr lang="ru-RU"/>
        </a:p>
      </dgm:t>
    </dgm:pt>
    <dgm:pt modelId="{25CB29B3-1C68-45D3-B28C-96240390FF5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l"/>
          <a:r>
            <a:rPr lang="ru-RU" sz="7000" dirty="0" smtClean="0">
              <a:solidFill>
                <a:schemeClr val="accent5">
                  <a:lumMod val="50000"/>
                </a:schemeClr>
              </a:solidFill>
            </a:rPr>
            <a:t>К А К?</a:t>
          </a:r>
          <a:endParaRPr lang="ru-RU" sz="7000" dirty="0">
            <a:noFill/>
          </a:endParaRPr>
        </a:p>
      </dgm:t>
    </dgm:pt>
    <dgm:pt modelId="{9100EE97-798C-4B71-9673-84FC9F6FC0B1}" type="sibTrans" cxnId="{69043AAE-CA09-4D83-95F3-B4F942E5F114}">
      <dgm:prSet/>
      <dgm:spPr/>
      <dgm:t>
        <a:bodyPr/>
        <a:lstStyle/>
        <a:p>
          <a:endParaRPr lang="ru-RU"/>
        </a:p>
      </dgm:t>
    </dgm:pt>
    <dgm:pt modelId="{C9A2B8B4-7584-4A31-B068-52589EF36E35}" type="parTrans" cxnId="{69043AAE-CA09-4D83-95F3-B4F942E5F114}">
      <dgm:prSet/>
      <dgm:spPr/>
      <dgm:t>
        <a:bodyPr/>
        <a:lstStyle/>
        <a:p>
          <a:endParaRPr lang="ru-RU"/>
        </a:p>
      </dgm:t>
    </dgm:pt>
    <dgm:pt modelId="{EEC6C370-7D24-43D3-9648-9B92DEEE0EC4}" type="pres">
      <dgm:prSet presAssocID="{19F810EF-1E26-43B2-B742-9BC4E0AC71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643107-37A4-44AF-8B50-6A916A1FA355}" type="pres">
      <dgm:prSet presAssocID="{88495B0F-1EEF-4F11-8050-932AFEBCC45C}" presName="linNode" presStyleCnt="0"/>
      <dgm:spPr/>
    </dgm:pt>
    <dgm:pt modelId="{DF1593EA-932E-4F86-9D75-1EECA0083C99}" type="pres">
      <dgm:prSet presAssocID="{88495B0F-1EEF-4F11-8050-932AFEBCC45C}" presName="parentText" presStyleLbl="node1" presStyleIdx="0" presStyleCnt="3" custScaleX="2993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D2220-55A1-497B-973B-1FFF8C05DECD}" type="pres">
      <dgm:prSet presAssocID="{1ABACA41-D6C9-43E5-AAA0-086315507FCD}" presName="sp" presStyleCnt="0"/>
      <dgm:spPr/>
    </dgm:pt>
    <dgm:pt modelId="{9B754FD2-7822-40AC-95FF-29D439AF83E8}" type="pres">
      <dgm:prSet presAssocID="{0A54708C-5185-4224-A2CB-D94A029FBC1C}" presName="linNode" presStyleCnt="0"/>
      <dgm:spPr/>
    </dgm:pt>
    <dgm:pt modelId="{FA361679-1908-42D0-A7F3-F3079E551DAD}" type="pres">
      <dgm:prSet presAssocID="{0A54708C-5185-4224-A2CB-D94A029FBC1C}" presName="parentText" presStyleLbl="node1" presStyleIdx="1" presStyleCnt="3" custScaleX="299308" custLinFactNeighborX="-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2F534-9BB8-470D-9A7F-ADDDCC2FF8C0}" type="pres">
      <dgm:prSet presAssocID="{DB3E63DE-D609-49A6-BEFA-909F36F2BDEC}" presName="sp" presStyleCnt="0"/>
      <dgm:spPr/>
    </dgm:pt>
    <dgm:pt modelId="{A10F20F9-A9D2-4485-9B7D-94D0D2319A86}" type="pres">
      <dgm:prSet presAssocID="{25CB29B3-1C68-45D3-B28C-96240390FF5D}" presName="linNode" presStyleCnt="0"/>
      <dgm:spPr/>
    </dgm:pt>
    <dgm:pt modelId="{02BD0D57-0A99-4C7F-829D-122A492F37F5}" type="pres">
      <dgm:prSet presAssocID="{25CB29B3-1C68-45D3-B28C-96240390FF5D}" presName="parentText" presStyleLbl="node1" presStyleIdx="2" presStyleCnt="3" custScaleX="2993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873D47-7188-48BA-9220-5D9407B6E494}" type="presOf" srcId="{0A54708C-5185-4224-A2CB-D94A029FBC1C}" destId="{FA361679-1908-42D0-A7F3-F3079E551DAD}" srcOrd="0" destOrd="0" presId="urn:microsoft.com/office/officeart/2005/8/layout/vList5"/>
    <dgm:cxn modelId="{9B6C2151-C811-4CC3-8D8A-3B2515817BCC}" type="presOf" srcId="{88495B0F-1EEF-4F11-8050-932AFEBCC45C}" destId="{DF1593EA-932E-4F86-9D75-1EECA0083C99}" srcOrd="0" destOrd="0" presId="urn:microsoft.com/office/officeart/2005/8/layout/vList5"/>
    <dgm:cxn modelId="{F194EF67-9551-4D42-8A2B-DFA793E2FFD5}" srcId="{19F810EF-1E26-43B2-B742-9BC4E0AC71B0}" destId="{0A54708C-5185-4224-A2CB-D94A029FBC1C}" srcOrd="1" destOrd="0" parTransId="{29FB62D4-263C-4A5D-953E-918A21FC4045}" sibTransId="{DB3E63DE-D609-49A6-BEFA-909F36F2BDEC}"/>
    <dgm:cxn modelId="{EF3EF231-14DE-4B77-9286-01EA3558F396}" srcId="{19F810EF-1E26-43B2-B742-9BC4E0AC71B0}" destId="{88495B0F-1EEF-4F11-8050-932AFEBCC45C}" srcOrd="0" destOrd="0" parTransId="{CF413329-00D9-470C-8D23-594DCA7952D0}" sibTransId="{1ABACA41-D6C9-43E5-AAA0-086315507FCD}"/>
    <dgm:cxn modelId="{69043AAE-CA09-4D83-95F3-B4F942E5F114}" srcId="{19F810EF-1E26-43B2-B742-9BC4E0AC71B0}" destId="{25CB29B3-1C68-45D3-B28C-96240390FF5D}" srcOrd="2" destOrd="0" parTransId="{C9A2B8B4-7584-4A31-B068-52589EF36E35}" sibTransId="{9100EE97-798C-4B71-9673-84FC9F6FC0B1}"/>
    <dgm:cxn modelId="{5F56DEA2-6D29-429D-80DC-0088792A3858}" type="presOf" srcId="{25CB29B3-1C68-45D3-B28C-96240390FF5D}" destId="{02BD0D57-0A99-4C7F-829D-122A492F37F5}" srcOrd="0" destOrd="0" presId="urn:microsoft.com/office/officeart/2005/8/layout/vList5"/>
    <dgm:cxn modelId="{A6227391-83E4-4B81-A1A9-5B0F04E68809}" type="presOf" srcId="{19F810EF-1E26-43B2-B742-9BC4E0AC71B0}" destId="{EEC6C370-7D24-43D3-9648-9B92DEEE0EC4}" srcOrd="0" destOrd="0" presId="urn:microsoft.com/office/officeart/2005/8/layout/vList5"/>
    <dgm:cxn modelId="{35C309A0-3676-4293-8ADC-E4DA57D9DE9D}" type="presParOf" srcId="{EEC6C370-7D24-43D3-9648-9B92DEEE0EC4}" destId="{21643107-37A4-44AF-8B50-6A916A1FA355}" srcOrd="0" destOrd="0" presId="urn:microsoft.com/office/officeart/2005/8/layout/vList5"/>
    <dgm:cxn modelId="{24FEA0FE-EF94-4187-90B6-7A73C15D1EB8}" type="presParOf" srcId="{21643107-37A4-44AF-8B50-6A916A1FA355}" destId="{DF1593EA-932E-4F86-9D75-1EECA0083C99}" srcOrd="0" destOrd="0" presId="urn:microsoft.com/office/officeart/2005/8/layout/vList5"/>
    <dgm:cxn modelId="{78B3E99E-1DF5-4B0C-AE4F-9958B7BFEC4A}" type="presParOf" srcId="{EEC6C370-7D24-43D3-9648-9B92DEEE0EC4}" destId="{7CFD2220-55A1-497B-973B-1FFF8C05DECD}" srcOrd="1" destOrd="0" presId="urn:microsoft.com/office/officeart/2005/8/layout/vList5"/>
    <dgm:cxn modelId="{255E9F3B-055D-4B78-BD60-E032CE56D66B}" type="presParOf" srcId="{EEC6C370-7D24-43D3-9648-9B92DEEE0EC4}" destId="{9B754FD2-7822-40AC-95FF-29D439AF83E8}" srcOrd="2" destOrd="0" presId="urn:microsoft.com/office/officeart/2005/8/layout/vList5"/>
    <dgm:cxn modelId="{CEE1D8F8-4A69-4A2D-8162-6BC26DB56471}" type="presParOf" srcId="{9B754FD2-7822-40AC-95FF-29D439AF83E8}" destId="{FA361679-1908-42D0-A7F3-F3079E551DAD}" srcOrd="0" destOrd="0" presId="urn:microsoft.com/office/officeart/2005/8/layout/vList5"/>
    <dgm:cxn modelId="{1CEF82B8-0535-4BB7-A605-6CE4721FA426}" type="presParOf" srcId="{EEC6C370-7D24-43D3-9648-9B92DEEE0EC4}" destId="{B962F534-9BB8-470D-9A7F-ADDDCC2FF8C0}" srcOrd="3" destOrd="0" presId="urn:microsoft.com/office/officeart/2005/8/layout/vList5"/>
    <dgm:cxn modelId="{71526802-CC9F-46A9-8D0D-ABE2C40463FE}" type="presParOf" srcId="{EEC6C370-7D24-43D3-9648-9B92DEEE0EC4}" destId="{A10F20F9-A9D2-4485-9B7D-94D0D2319A86}" srcOrd="4" destOrd="0" presId="urn:microsoft.com/office/officeart/2005/8/layout/vList5"/>
    <dgm:cxn modelId="{36A1B66C-52DF-4DE2-B036-695D59765CF9}" type="presParOf" srcId="{A10F20F9-A9D2-4485-9B7D-94D0D2319A86}" destId="{02BD0D57-0A99-4C7F-829D-122A492F37F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BDCCA-5AC2-486A-8434-531BE9D9B658}">
      <dsp:nvSpPr>
        <dsp:cNvPr id="0" name=""/>
        <dsp:cNvSpPr/>
      </dsp:nvSpPr>
      <dsp:spPr>
        <a:xfrm>
          <a:off x="1132569" y="-210586"/>
          <a:ext cx="2651805" cy="1328102"/>
        </a:xfrm>
        <a:prstGeom prst="roundRect">
          <a:avLst>
            <a:gd name="adj" fmla="val 10000"/>
          </a:avLst>
        </a:prstGeom>
        <a:solidFill>
          <a:srgbClr val="F4F7ED"/>
        </a:solidFill>
        <a:ln w="25400" cap="flat" cmpd="sng" algn="ctr">
          <a:solidFill>
            <a:srgbClr val="0D95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+mj-cs"/>
            </a:rPr>
            <a:t>ЦЕЛИ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+mj-cs"/>
            </a:rPr>
            <a:t>И РЕЗУЛЬТАТЫ</a:t>
          </a:r>
          <a:endParaRPr lang="ru-RU" sz="2400" b="1" kern="1200" dirty="0">
            <a:solidFill>
              <a:schemeClr val="tx1"/>
            </a:solidFill>
            <a:latin typeface="Segoe UI Light" panose="020B0502040204020203" pitchFamily="34" charset="0"/>
            <a:ea typeface="+mj-ea"/>
            <a:cs typeface="+mj-cs"/>
          </a:endParaRPr>
        </a:p>
      </dsp:txBody>
      <dsp:txXfrm>
        <a:off x="1171468" y="-171687"/>
        <a:ext cx="2574007" cy="1250304"/>
      </dsp:txXfrm>
    </dsp:sp>
    <dsp:sp modelId="{B06D43D7-FBA4-475D-8F68-699414220A1C}">
      <dsp:nvSpPr>
        <dsp:cNvPr id="0" name=""/>
        <dsp:cNvSpPr/>
      </dsp:nvSpPr>
      <dsp:spPr>
        <a:xfrm rot="3600000">
          <a:off x="2680477" y="1589154"/>
          <a:ext cx="1050271" cy="316792"/>
        </a:xfrm>
        <a:prstGeom prst="leftRightArrow">
          <a:avLst>
            <a:gd name="adj1" fmla="val 60000"/>
            <a:gd name="adj2" fmla="val 50000"/>
          </a:avLst>
        </a:prstGeom>
        <a:solidFill>
          <a:srgbClr val="0D957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75515" y="1652512"/>
        <a:ext cx="860195" cy="190076"/>
      </dsp:txXfrm>
    </dsp:sp>
    <dsp:sp modelId="{BC492767-25CA-41BE-B796-6C4BE92EB5FB}">
      <dsp:nvSpPr>
        <dsp:cNvPr id="0" name=""/>
        <dsp:cNvSpPr/>
      </dsp:nvSpPr>
      <dsp:spPr>
        <a:xfrm>
          <a:off x="2803793" y="2377586"/>
          <a:ext cx="2297921" cy="1328102"/>
        </a:xfrm>
        <a:prstGeom prst="roundRect">
          <a:avLst>
            <a:gd name="adj" fmla="val 10000"/>
          </a:avLst>
        </a:prstGeom>
        <a:solidFill>
          <a:srgbClr val="F4F7ED"/>
        </a:solidFill>
        <a:ln w="25400" cap="flat" cmpd="sng" algn="ctr">
          <a:solidFill>
            <a:srgbClr val="0D95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+mj-cs"/>
            </a:rPr>
            <a:t>ЗАТРАТЫ</a:t>
          </a:r>
          <a:endParaRPr lang="ru-RU" sz="2400" b="1" kern="1200" dirty="0">
            <a:solidFill>
              <a:schemeClr val="tx1"/>
            </a:solidFill>
            <a:latin typeface="Segoe UI Light" panose="020B0502040204020203" pitchFamily="34" charset="0"/>
            <a:ea typeface="+mj-ea"/>
            <a:cs typeface="+mj-cs"/>
          </a:endParaRPr>
        </a:p>
      </dsp:txBody>
      <dsp:txXfrm>
        <a:off x="2842692" y="2416485"/>
        <a:ext cx="2220123" cy="1250304"/>
      </dsp:txXfrm>
    </dsp:sp>
    <dsp:sp modelId="{5630A1B6-2DD3-49C6-997B-C52505D92D5D}">
      <dsp:nvSpPr>
        <dsp:cNvPr id="0" name=""/>
        <dsp:cNvSpPr/>
      </dsp:nvSpPr>
      <dsp:spPr>
        <a:xfrm rot="10820786">
          <a:off x="2182209" y="2874206"/>
          <a:ext cx="552524" cy="316792"/>
        </a:xfrm>
        <a:prstGeom prst="leftRightArrow">
          <a:avLst>
            <a:gd name="adj1" fmla="val 60000"/>
            <a:gd name="adj2" fmla="val 50000"/>
          </a:avLst>
        </a:prstGeom>
        <a:solidFill>
          <a:srgbClr val="0D957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277247" y="2937564"/>
        <a:ext cx="362448" cy="190076"/>
      </dsp:txXfrm>
    </dsp:sp>
    <dsp:sp modelId="{D44CD0E6-E10F-4B58-85AF-512CAB692BBD}">
      <dsp:nvSpPr>
        <dsp:cNvPr id="0" name=""/>
        <dsp:cNvSpPr/>
      </dsp:nvSpPr>
      <dsp:spPr>
        <a:xfrm>
          <a:off x="-184770" y="2359516"/>
          <a:ext cx="2297921" cy="1328102"/>
        </a:xfrm>
        <a:prstGeom prst="roundRect">
          <a:avLst>
            <a:gd name="adj" fmla="val 10000"/>
          </a:avLst>
        </a:prstGeom>
        <a:solidFill>
          <a:srgbClr val="F4F7ED"/>
        </a:solidFill>
        <a:ln w="25400" cap="flat" cmpd="sng" algn="ctr">
          <a:solidFill>
            <a:srgbClr val="0D95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+mj-cs"/>
            </a:rPr>
            <a:t>СРОКИ</a:t>
          </a:r>
          <a:endParaRPr lang="ru-RU" sz="2400" b="1" kern="1200" dirty="0">
            <a:solidFill>
              <a:schemeClr val="tx1"/>
            </a:solidFill>
            <a:latin typeface="Segoe UI Light" panose="020B0502040204020203" pitchFamily="34" charset="0"/>
            <a:ea typeface="+mj-ea"/>
            <a:cs typeface="+mj-cs"/>
          </a:endParaRPr>
        </a:p>
      </dsp:txBody>
      <dsp:txXfrm>
        <a:off x="-145871" y="2398415"/>
        <a:ext cx="2220123" cy="1250304"/>
      </dsp:txXfrm>
    </dsp:sp>
    <dsp:sp modelId="{6902297F-3D8D-43AA-97E4-A9BD9A4A295D}">
      <dsp:nvSpPr>
        <dsp:cNvPr id="0" name=""/>
        <dsp:cNvSpPr/>
      </dsp:nvSpPr>
      <dsp:spPr>
        <a:xfrm rot="18010448">
          <a:off x="1151347" y="1580119"/>
          <a:ext cx="1119967" cy="316792"/>
        </a:xfrm>
        <a:prstGeom prst="leftRightArrow">
          <a:avLst>
            <a:gd name="adj1" fmla="val 60000"/>
            <a:gd name="adj2" fmla="val 50000"/>
          </a:avLst>
        </a:prstGeom>
        <a:solidFill>
          <a:srgbClr val="0D957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6385" y="1643477"/>
        <a:ext cx="929891" cy="190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593EA-932E-4F86-9D75-1EECA0083C99}">
      <dsp:nvSpPr>
        <dsp:cNvPr id="0" name=""/>
        <dsp:cNvSpPr/>
      </dsp:nvSpPr>
      <dsp:spPr>
        <a:xfrm>
          <a:off x="1436" y="2651"/>
          <a:ext cx="8023565" cy="1750036"/>
        </a:xfrm>
        <a:prstGeom prst="roundRect">
          <a:avLst/>
        </a:prstGeom>
        <a:solidFill>
          <a:schemeClr val="lt1"/>
        </a:solidFill>
        <a:ln w="25400" cap="flat" cmpd="sng" algn="ctr">
          <a:noFill/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66700" tIns="133350" rIns="266700" bIns="133350" numCol="1" spcCol="1270" anchor="ctr" anchorCtr="0">
          <a:noAutofit/>
        </a:bodyPr>
        <a:lstStyle/>
        <a:p>
          <a:pPr lvl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0" b="0" kern="1200" cap="none" spc="0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З А Ч Е М?</a:t>
          </a:r>
          <a:endParaRPr lang="ru-RU" sz="7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6866" y="88081"/>
        <a:ext cx="7852705" cy="1579176"/>
      </dsp:txXfrm>
    </dsp:sp>
    <dsp:sp modelId="{FA361679-1908-42D0-A7F3-F3079E551DAD}">
      <dsp:nvSpPr>
        <dsp:cNvPr id="0" name=""/>
        <dsp:cNvSpPr/>
      </dsp:nvSpPr>
      <dsp:spPr>
        <a:xfrm>
          <a:off x="0" y="1840189"/>
          <a:ext cx="8023565" cy="1750036"/>
        </a:xfrm>
        <a:prstGeom prst="roundRect">
          <a:avLst/>
        </a:prstGeom>
        <a:solidFill>
          <a:schemeClr val="lt1"/>
        </a:solidFill>
        <a:ln w="25400" cap="flat" cmpd="sng" algn="ctr">
          <a:noFill/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66700" tIns="133350" rIns="266700" bIns="133350" numCol="1" spcCol="1270" anchor="ctr" anchorCtr="0">
          <a:noAutofit/>
        </a:bodyPr>
        <a:lstStyle/>
        <a:p>
          <a:pPr lvl="0" algn="l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0" kern="1200" dirty="0" smtClean="0">
              <a:solidFill>
                <a:schemeClr val="accent5">
                  <a:lumMod val="50000"/>
                </a:schemeClr>
              </a:solidFill>
            </a:rPr>
            <a:t>      Ч Т О?</a:t>
          </a:r>
          <a:endParaRPr lang="ru-RU" sz="7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5430" y="1925619"/>
        <a:ext cx="7852705" cy="1579176"/>
      </dsp:txXfrm>
    </dsp:sp>
    <dsp:sp modelId="{02BD0D57-0A99-4C7F-829D-122A492F37F5}">
      <dsp:nvSpPr>
        <dsp:cNvPr id="0" name=""/>
        <dsp:cNvSpPr/>
      </dsp:nvSpPr>
      <dsp:spPr>
        <a:xfrm>
          <a:off x="1436" y="3677728"/>
          <a:ext cx="8023565" cy="1750036"/>
        </a:xfrm>
        <a:prstGeom prst="roundRect">
          <a:avLst/>
        </a:prstGeom>
        <a:solidFill>
          <a:schemeClr val="lt1"/>
        </a:solidFill>
        <a:ln w="25400" cap="flat" cmpd="sng" algn="ctr">
          <a:noFill/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66700" tIns="133350" rIns="266700" bIns="133350" numCol="1" spcCol="1270" anchor="ctr" anchorCtr="0">
          <a:noAutofit/>
        </a:bodyPr>
        <a:lstStyle/>
        <a:p>
          <a:pPr lvl="0" algn="l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0" kern="1200" dirty="0" smtClean="0">
              <a:solidFill>
                <a:schemeClr val="accent5">
                  <a:lumMod val="50000"/>
                </a:schemeClr>
              </a:solidFill>
            </a:rPr>
            <a:t>К А К?</a:t>
          </a:r>
          <a:endParaRPr lang="ru-RU" sz="7000" kern="1200" dirty="0">
            <a:noFill/>
          </a:endParaRPr>
        </a:p>
      </dsp:txBody>
      <dsp:txXfrm>
        <a:off x="86866" y="3763158"/>
        <a:ext cx="7852705" cy="1579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F1A5A05D-BCE3-40FB-A480-29FA2108E8A5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8A1EBE50-D7BF-4239-9E97-F3F42ED6EB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396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0836CAA2-C20D-4754-B9C6-34D59332503B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707D5786-FE2D-4C8D-A57E-5769ECC038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42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02" indent="-28569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772" indent="-22855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9880" indent="-22855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6988" indent="-22855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098" indent="-228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205" indent="-228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314" indent="-228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422" indent="-228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563661C-50C5-41A1-810F-DECA1FBCC684}" type="slidenum">
              <a:rPr lang="ru-RU" altLang="ru-RU">
                <a:solidFill>
                  <a:prstClr val="black"/>
                </a:solidFill>
              </a:rPr>
              <a:pPr/>
              <a:t>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66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88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482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67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07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14E93C-542E-4E0F-8FC7-D592487BDC6F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29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641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288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88783-A521-46C2-881C-6699EA941DA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875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5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5542">
              <a:defRPr/>
            </a:pP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88783-A521-46C2-881C-6699EA941D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47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0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50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88783-A521-46C2-881C-6699EA941DA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572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88783-A521-46C2-881C-6699EA941DA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74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88783-A521-46C2-881C-6699EA941DA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20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D5786-FE2D-4C8D-A57E-5769ECC0386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7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69" y="228601"/>
            <a:ext cx="2063751" cy="11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80733" y="1438276"/>
            <a:ext cx="71204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E4D99"/>
                </a:solidFill>
                <a:latin typeface="Calibri" pitchFamily="34" charset="0"/>
              </a:rPr>
              <a:t>Министерство энергетики 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E4D99"/>
                </a:solidFill>
                <a:latin typeface="Calibri" pitchFamily="34" charset="0"/>
              </a:rPr>
              <a:t>жилищно-коммунального хозяйства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E4D99"/>
                </a:solidFill>
                <a:latin typeface="Calibri" pitchFamily="34" charset="0"/>
              </a:rPr>
              <a:t>Свердловской области</a:t>
            </a:r>
            <a:endParaRPr lang="ru-RU" sz="1400" dirty="0" smtClean="0">
              <a:solidFill>
                <a:srgbClr val="0E4D99"/>
              </a:solidFill>
              <a:latin typeface="Calibri" pitchFamily="34" charset="0"/>
            </a:endParaRPr>
          </a:p>
        </p:txBody>
      </p:sp>
      <p:sp>
        <p:nvSpPr>
          <p:cNvPr id="632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32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8534400" cy="1752600"/>
          </a:xfrm>
          <a:ln/>
        </p:spPr>
        <p:txBody>
          <a:bodyPr anchor="b"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2155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04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209549"/>
            <a:ext cx="2590800" cy="58864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09549"/>
            <a:ext cx="7569200" cy="5886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02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0669" y="500064"/>
            <a:ext cx="2370667" cy="13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32" y="2214555"/>
            <a:ext cx="12187768" cy="18000"/>
            <a:chOff x="767" y="1155"/>
            <a:chExt cx="4991" cy="12"/>
          </a:xfrm>
          <a:solidFill>
            <a:schemeClr val="accent2">
              <a:lumMod val="75000"/>
            </a:schemeClr>
          </a:solidFill>
        </p:grpSpPr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/>
              <a:ahLst/>
              <a:cxnLst>
                <a:cxn ang="0">
                  <a:pos x="4724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4724" y="12"/>
                </a:cxn>
                <a:cxn ang="0">
                  <a:pos x="4724" y="0"/>
                </a:cxn>
                <a:cxn ang="0">
                  <a:pos x="4724" y="0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67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67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02093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666712" y="2214553"/>
            <a:ext cx="10858576" cy="1643075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02094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66712" y="3886200"/>
            <a:ext cx="10858576" cy="1752600"/>
          </a:xfrm>
        </p:spPr>
        <p:txBody>
          <a:bodyPr anchor="ctr" anchorCtr="1"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Date Placeholder 7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762503" y="6215063"/>
            <a:ext cx="27305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68579" tIns="34289" rIns="68579" bIns="34289" numCol="1" anchor="ctr" anchorCtr="1" compatLnSpc="1">
            <a:prstTxWarp prst="textNoShape">
              <a:avLst/>
            </a:prstTxWarp>
          </a:bodyPr>
          <a:lstStyle>
            <a:lvl1pPr>
              <a:defRPr sz="1067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4AAC98-A435-4F08-A7D2-5617BDD6AAFB}" type="datetime1">
              <a:rPr lang="ru-RU" smtClean="0">
                <a:solidFill>
                  <a:srgbClr val="FFFFFF"/>
                </a:solidFill>
              </a:rPr>
              <a:t>26.04.2018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0778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252" y="1500177"/>
            <a:ext cx="11715749" cy="5024451"/>
          </a:xfrm>
        </p:spPr>
        <p:txBody>
          <a:bodyPr/>
          <a:lstStyle>
            <a:lvl1pPr>
              <a:buFontTx/>
              <a:buBlip>
                <a:blip r:embed="rId2"/>
              </a:buBlip>
              <a:defRPr sz="2800">
                <a:solidFill>
                  <a:schemeClr val="accent3">
                    <a:lumMod val="50000"/>
                  </a:schemeClr>
                </a:solidFill>
                <a:effectLst/>
              </a:defRPr>
            </a:lvl1pPr>
            <a:lvl2pPr>
              <a:buFontTx/>
              <a:buBlip>
                <a:blip r:embed="rId2"/>
              </a:buBlip>
              <a:defRPr sz="2400">
                <a:solidFill>
                  <a:schemeClr val="accent3">
                    <a:lumMod val="50000"/>
                  </a:schemeClr>
                </a:solidFill>
                <a:effectLst/>
              </a:defRPr>
            </a:lvl2pPr>
            <a:lvl3pPr>
              <a:buFontTx/>
              <a:buBlip>
                <a:blip r:embed="rId2"/>
              </a:buBlip>
              <a:defRPr sz="2000">
                <a:solidFill>
                  <a:schemeClr val="accent3">
                    <a:lumMod val="50000"/>
                  </a:schemeClr>
                </a:solidFill>
                <a:effectLst/>
              </a:defRPr>
            </a:lvl3pPr>
            <a:lvl4pPr>
              <a:buFontTx/>
              <a:buBlip>
                <a:blip r:embed="rId2"/>
              </a:buBlip>
              <a:defRPr sz="1867">
                <a:solidFill>
                  <a:schemeClr val="accent3">
                    <a:lumMod val="50000"/>
                  </a:schemeClr>
                </a:solidFill>
                <a:effectLst/>
              </a:defRPr>
            </a:lvl4pPr>
            <a:lvl5pPr>
              <a:buFontTx/>
              <a:buBlip>
                <a:blip r:embed="rId2"/>
              </a:buBlip>
              <a:defRPr sz="1600">
                <a:solidFill>
                  <a:schemeClr val="accent3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D3B0F-EB02-458D-8A25-A2F013549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48626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67"/>
            </a:lvl2pPr>
            <a:lvl3pPr marL="914354" indent="0">
              <a:buNone/>
              <a:defRPr sz="1600"/>
            </a:lvl3pPr>
            <a:lvl4pPr marL="1371532" indent="0">
              <a:buNone/>
              <a:defRPr sz="1467"/>
            </a:lvl4pPr>
            <a:lvl5pPr marL="1828709" indent="0">
              <a:buNone/>
              <a:defRPr sz="1467"/>
            </a:lvl5pPr>
            <a:lvl6pPr marL="2285886" indent="0">
              <a:buNone/>
              <a:defRPr sz="1467"/>
            </a:lvl6pPr>
            <a:lvl7pPr marL="2743062" indent="0">
              <a:buNone/>
              <a:defRPr sz="1467"/>
            </a:lvl7pPr>
            <a:lvl8pPr marL="3200240" indent="0">
              <a:buNone/>
              <a:defRPr sz="1467"/>
            </a:lvl8pPr>
            <a:lvl9pPr marL="3657418" indent="0">
              <a:buNone/>
              <a:defRPr sz="14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8F30F-F77A-418F-B818-D0CC7EBE7AE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5987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00153" y="1981204"/>
            <a:ext cx="5393267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96621" y="1981204"/>
            <a:ext cx="5395383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077E9-0FCD-413B-B012-06BC859D1CC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798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DCB3-066B-4145-8E42-C12A8EDB8D3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2290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A0EB-9720-488E-BAC6-7960A8C1599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7750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C8FC3-FC99-4C8D-992F-0CDC34A38C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1055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16" y="214291"/>
            <a:ext cx="3619525" cy="114300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78" indent="0">
              <a:buNone/>
              <a:defRPr sz="1200"/>
            </a:lvl2pPr>
            <a:lvl3pPr marL="914354" indent="0">
              <a:buNone/>
              <a:defRPr sz="1067"/>
            </a:lvl3pPr>
            <a:lvl4pPr marL="1371532" indent="0">
              <a:buNone/>
              <a:defRPr sz="933"/>
            </a:lvl4pPr>
            <a:lvl5pPr marL="1828709" indent="0">
              <a:buNone/>
              <a:defRPr sz="933"/>
            </a:lvl5pPr>
            <a:lvl6pPr marL="2285886" indent="0">
              <a:buNone/>
              <a:defRPr sz="933"/>
            </a:lvl6pPr>
            <a:lvl7pPr marL="2743062" indent="0">
              <a:buNone/>
              <a:defRPr sz="933"/>
            </a:lvl7pPr>
            <a:lvl8pPr marL="3200240" indent="0">
              <a:buNone/>
              <a:defRPr sz="933"/>
            </a:lvl8pPr>
            <a:lvl9pPr marL="3657418" indent="0">
              <a:buNone/>
              <a:defRPr sz="9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DC47E-81F6-4E70-977A-7AB0F348A1D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5661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76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78" indent="0">
              <a:buNone/>
              <a:defRPr sz="1200"/>
            </a:lvl2pPr>
            <a:lvl3pPr marL="914354" indent="0">
              <a:buNone/>
              <a:defRPr sz="1067"/>
            </a:lvl3pPr>
            <a:lvl4pPr marL="1371532" indent="0">
              <a:buNone/>
              <a:defRPr sz="933"/>
            </a:lvl4pPr>
            <a:lvl5pPr marL="1828709" indent="0">
              <a:buNone/>
              <a:defRPr sz="933"/>
            </a:lvl5pPr>
            <a:lvl6pPr marL="2285886" indent="0">
              <a:buNone/>
              <a:defRPr sz="933"/>
            </a:lvl6pPr>
            <a:lvl7pPr marL="2743062" indent="0">
              <a:buNone/>
              <a:defRPr sz="933"/>
            </a:lvl7pPr>
            <a:lvl8pPr marL="3200240" indent="0">
              <a:buNone/>
              <a:defRPr sz="933"/>
            </a:lvl8pPr>
            <a:lvl9pPr marL="3657418" indent="0">
              <a:buNone/>
              <a:defRPr sz="9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DEAAC-E4E8-4559-83CD-66D55432461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2832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7AC9-767F-4DC7-B7FF-293E8F1FEC3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9279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4570" y="333376"/>
            <a:ext cx="2747433" cy="61912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00151" y="333376"/>
            <a:ext cx="8041216" cy="61912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F9D66-24BE-423A-B9D0-DD458943516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5994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3669" y="1905002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72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3667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36546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6"/>
            <a:ext cx="9390944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72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49"/>
            <a:ext cx="10253485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9333" b="1" i="1" u="none" strike="noStrike" kern="1200" cap="none" spc="-856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201353616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84795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6731368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84795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1323639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000" y="1411554"/>
            <a:ext cx="5486400" cy="2322687"/>
          </a:xfrm>
        </p:spPr>
        <p:txBody>
          <a:bodyPr/>
          <a:lstStyle>
            <a:lvl1pPr marL="453290" indent="-453290">
              <a:lnSpc>
                <a:spcPct val="90000"/>
              </a:lnSpc>
              <a:defRPr sz="3733"/>
            </a:lvl1pPr>
            <a:lvl2pPr marL="897762" indent="-433888">
              <a:lnSpc>
                <a:spcPct val="90000"/>
              </a:lnSpc>
              <a:defRPr sz="3200"/>
            </a:lvl2pPr>
            <a:lvl3pPr marL="1271682" indent="-384502">
              <a:lnSpc>
                <a:spcPct val="90000"/>
              </a:lnSpc>
              <a:defRPr sz="2667"/>
            </a:lvl3pPr>
            <a:lvl4pPr marL="1636783" indent="-365102">
              <a:lnSpc>
                <a:spcPct val="90000"/>
              </a:lnSpc>
              <a:defRPr sz="2400"/>
            </a:lvl4pPr>
            <a:lvl5pPr marL="2021285" indent="-373920">
              <a:lnSpc>
                <a:spcPct val="90000"/>
              </a:lnSpc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11554"/>
            <a:ext cx="5486400" cy="2322687"/>
          </a:xfrm>
        </p:spPr>
        <p:txBody>
          <a:bodyPr/>
          <a:lstStyle>
            <a:lvl1pPr marL="463874" indent="-463874">
              <a:lnSpc>
                <a:spcPct val="90000"/>
              </a:lnSpc>
              <a:defRPr sz="3733"/>
            </a:lvl1pPr>
            <a:lvl2pPr marL="897762" indent="-453290">
              <a:lnSpc>
                <a:spcPct val="90000"/>
              </a:lnSpc>
              <a:defRPr sz="3200"/>
            </a:lvl2pPr>
            <a:lvl3pPr marL="1282264" indent="-403905">
              <a:lnSpc>
                <a:spcPct val="90000"/>
              </a:lnSpc>
              <a:defRPr sz="2667"/>
            </a:lvl3pPr>
            <a:lvl4pPr marL="1636783" indent="-354519">
              <a:lnSpc>
                <a:spcPct val="90000"/>
              </a:lnSpc>
              <a:defRPr sz="2400"/>
            </a:lvl4pPr>
            <a:lvl5pPr marL="2021285" indent="-365102">
              <a:lnSpc>
                <a:spcPct val="90000"/>
              </a:lnSpc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716109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42388"/>
            <a:ext cx="5486400" cy="461665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33" b="1"/>
            </a:lvl1pPr>
            <a:lvl2pPr marL="609561" indent="0">
              <a:buNone/>
              <a:defRPr sz="2667" b="1"/>
            </a:lvl2pPr>
            <a:lvl3pPr marL="1219120" indent="0">
              <a:buNone/>
              <a:defRPr sz="2400" b="1"/>
            </a:lvl3pPr>
            <a:lvl4pPr marL="1828681" indent="0">
              <a:buNone/>
              <a:defRPr sz="2133" b="1"/>
            </a:lvl4pPr>
            <a:lvl5pPr marL="2438242" indent="0">
              <a:buNone/>
              <a:defRPr sz="2133" b="1"/>
            </a:lvl5pPr>
            <a:lvl6pPr marL="3047802" indent="0">
              <a:buNone/>
              <a:defRPr sz="2133" b="1"/>
            </a:lvl6pPr>
            <a:lvl7pPr marL="3657362" indent="0">
              <a:buNone/>
              <a:defRPr sz="2133" b="1"/>
            </a:lvl7pPr>
            <a:lvl8pPr marL="4266923" indent="0">
              <a:buNone/>
              <a:defRPr sz="2133" b="1"/>
            </a:lvl8pPr>
            <a:lvl9pPr marL="4876483" indent="0">
              <a:buNone/>
              <a:defRPr sz="2133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2049792"/>
          </a:xfrm>
        </p:spPr>
        <p:txBody>
          <a:bodyPr/>
          <a:lstStyle>
            <a:lvl1pPr marL="375684" indent="-375684">
              <a:defRPr sz="3067"/>
            </a:lvl1pPr>
            <a:lvl2pPr marL="749605" indent="-354519">
              <a:defRPr sz="2667"/>
            </a:lvl2pPr>
            <a:lvl3pPr marL="1084722" indent="-324535">
              <a:defRPr sz="2400"/>
            </a:lvl3pPr>
            <a:lvl4pPr marL="1400437" indent="-305134">
              <a:defRPr sz="2267"/>
            </a:lvl4pPr>
            <a:lvl5pPr marL="1705571" indent="-275149">
              <a:defRPr sz="22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643" y="1642388"/>
            <a:ext cx="5489359" cy="461665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33" b="1"/>
            </a:lvl1pPr>
            <a:lvl2pPr marL="609561" indent="0">
              <a:buNone/>
              <a:defRPr sz="2667" b="1"/>
            </a:lvl2pPr>
            <a:lvl3pPr marL="1219120" indent="0">
              <a:buNone/>
              <a:defRPr sz="2400" b="1"/>
            </a:lvl3pPr>
            <a:lvl4pPr marL="1828681" indent="0">
              <a:buNone/>
              <a:defRPr sz="2133" b="1"/>
            </a:lvl4pPr>
            <a:lvl5pPr marL="2438242" indent="0">
              <a:buNone/>
              <a:defRPr sz="2133" b="1"/>
            </a:lvl5pPr>
            <a:lvl6pPr marL="3047802" indent="0">
              <a:buNone/>
              <a:defRPr sz="2133" b="1"/>
            </a:lvl6pPr>
            <a:lvl7pPr marL="3657362" indent="0">
              <a:buNone/>
              <a:defRPr sz="2133" b="1"/>
            </a:lvl7pPr>
            <a:lvl8pPr marL="4266923" indent="0">
              <a:buNone/>
              <a:defRPr sz="2133" b="1"/>
            </a:lvl8pPr>
            <a:lvl9pPr marL="4876483" indent="0">
              <a:buNone/>
              <a:defRPr sz="2133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2049792"/>
          </a:xfrm>
        </p:spPr>
        <p:txBody>
          <a:bodyPr/>
          <a:lstStyle>
            <a:lvl1pPr marL="395085" indent="-395085">
              <a:defRPr sz="3067"/>
            </a:lvl1pPr>
            <a:lvl2pPr marL="760188" indent="-365102">
              <a:defRPr sz="2667"/>
            </a:lvl2pPr>
            <a:lvl3pPr marL="1095305" indent="-326299">
              <a:defRPr sz="2400"/>
            </a:lvl3pPr>
            <a:lvl4pPr marL="1400437" indent="-315716">
              <a:defRPr sz="2267"/>
            </a:lvl4pPr>
            <a:lvl5pPr marL="1705571" indent="-294551">
              <a:defRPr sz="22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068710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444016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8498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10936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48860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4"/>
            <a:ext cx="11176000" cy="284795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1606578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4"/>
            <a:ext cx="11176000" cy="284795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2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143203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6"/>
            <a:ext cx="9390944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72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49"/>
            <a:ext cx="10253485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9333" b="1" i="1" u="none" strike="noStrike" kern="1200" cap="none" spc="-856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402891219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3669" y="1905002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72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3667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774483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6"/>
            <a:ext cx="9390944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72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49"/>
            <a:ext cx="10253485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9333" b="1" i="1" u="none" strike="noStrike" kern="1200" cap="none" spc="-856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7619609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84795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15296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84795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412139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000" y="1411554"/>
            <a:ext cx="5486400" cy="2322687"/>
          </a:xfrm>
        </p:spPr>
        <p:txBody>
          <a:bodyPr/>
          <a:lstStyle>
            <a:lvl1pPr marL="453290" indent="-453290">
              <a:lnSpc>
                <a:spcPct val="90000"/>
              </a:lnSpc>
              <a:defRPr sz="3733"/>
            </a:lvl1pPr>
            <a:lvl2pPr marL="897762" indent="-433888">
              <a:lnSpc>
                <a:spcPct val="90000"/>
              </a:lnSpc>
              <a:defRPr sz="3200"/>
            </a:lvl2pPr>
            <a:lvl3pPr marL="1271682" indent="-384502">
              <a:lnSpc>
                <a:spcPct val="90000"/>
              </a:lnSpc>
              <a:defRPr sz="2667"/>
            </a:lvl3pPr>
            <a:lvl4pPr marL="1636783" indent="-365102">
              <a:lnSpc>
                <a:spcPct val="90000"/>
              </a:lnSpc>
              <a:defRPr sz="2400"/>
            </a:lvl4pPr>
            <a:lvl5pPr marL="2021285" indent="-373920">
              <a:lnSpc>
                <a:spcPct val="90000"/>
              </a:lnSpc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11554"/>
            <a:ext cx="5486400" cy="2322687"/>
          </a:xfrm>
        </p:spPr>
        <p:txBody>
          <a:bodyPr/>
          <a:lstStyle>
            <a:lvl1pPr marL="463874" indent="-463874">
              <a:lnSpc>
                <a:spcPct val="90000"/>
              </a:lnSpc>
              <a:defRPr sz="3733"/>
            </a:lvl1pPr>
            <a:lvl2pPr marL="897762" indent="-453290">
              <a:lnSpc>
                <a:spcPct val="90000"/>
              </a:lnSpc>
              <a:defRPr sz="3200"/>
            </a:lvl2pPr>
            <a:lvl3pPr marL="1282264" indent="-403905">
              <a:lnSpc>
                <a:spcPct val="90000"/>
              </a:lnSpc>
              <a:defRPr sz="2667"/>
            </a:lvl3pPr>
            <a:lvl4pPr marL="1636783" indent="-354519">
              <a:lnSpc>
                <a:spcPct val="90000"/>
              </a:lnSpc>
              <a:defRPr sz="2400"/>
            </a:lvl4pPr>
            <a:lvl5pPr marL="2021285" indent="-365102">
              <a:lnSpc>
                <a:spcPct val="90000"/>
              </a:lnSpc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0135782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405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42388"/>
            <a:ext cx="5486400" cy="461665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33" b="1"/>
            </a:lvl1pPr>
            <a:lvl2pPr marL="609561" indent="0">
              <a:buNone/>
              <a:defRPr sz="2667" b="1"/>
            </a:lvl2pPr>
            <a:lvl3pPr marL="1219120" indent="0">
              <a:buNone/>
              <a:defRPr sz="2400" b="1"/>
            </a:lvl3pPr>
            <a:lvl4pPr marL="1828681" indent="0">
              <a:buNone/>
              <a:defRPr sz="2133" b="1"/>
            </a:lvl4pPr>
            <a:lvl5pPr marL="2438242" indent="0">
              <a:buNone/>
              <a:defRPr sz="2133" b="1"/>
            </a:lvl5pPr>
            <a:lvl6pPr marL="3047802" indent="0">
              <a:buNone/>
              <a:defRPr sz="2133" b="1"/>
            </a:lvl6pPr>
            <a:lvl7pPr marL="3657362" indent="0">
              <a:buNone/>
              <a:defRPr sz="2133" b="1"/>
            </a:lvl7pPr>
            <a:lvl8pPr marL="4266923" indent="0">
              <a:buNone/>
              <a:defRPr sz="2133" b="1"/>
            </a:lvl8pPr>
            <a:lvl9pPr marL="4876483" indent="0">
              <a:buNone/>
              <a:defRPr sz="2133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2049792"/>
          </a:xfrm>
        </p:spPr>
        <p:txBody>
          <a:bodyPr/>
          <a:lstStyle>
            <a:lvl1pPr marL="375684" indent="-375684">
              <a:defRPr sz="3067"/>
            </a:lvl1pPr>
            <a:lvl2pPr marL="749605" indent="-354519">
              <a:defRPr sz="2667"/>
            </a:lvl2pPr>
            <a:lvl3pPr marL="1084722" indent="-324535">
              <a:defRPr sz="2400"/>
            </a:lvl3pPr>
            <a:lvl4pPr marL="1400437" indent="-305134">
              <a:defRPr sz="2267"/>
            </a:lvl4pPr>
            <a:lvl5pPr marL="1705571" indent="-275149">
              <a:defRPr sz="22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643" y="1642388"/>
            <a:ext cx="5489359" cy="461665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33" b="1"/>
            </a:lvl1pPr>
            <a:lvl2pPr marL="609561" indent="0">
              <a:buNone/>
              <a:defRPr sz="2667" b="1"/>
            </a:lvl2pPr>
            <a:lvl3pPr marL="1219120" indent="0">
              <a:buNone/>
              <a:defRPr sz="2400" b="1"/>
            </a:lvl3pPr>
            <a:lvl4pPr marL="1828681" indent="0">
              <a:buNone/>
              <a:defRPr sz="2133" b="1"/>
            </a:lvl4pPr>
            <a:lvl5pPr marL="2438242" indent="0">
              <a:buNone/>
              <a:defRPr sz="2133" b="1"/>
            </a:lvl5pPr>
            <a:lvl6pPr marL="3047802" indent="0">
              <a:buNone/>
              <a:defRPr sz="2133" b="1"/>
            </a:lvl6pPr>
            <a:lvl7pPr marL="3657362" indent="0">
              <a:buNone/>
              <a:defRPr sz="2133" b="1"/>
            </a:lvl7pPr>
            <a:lvl8pPr marL="4266923" indent="0">
              <a:buNone/>
              <a:defRPr sz="2133" b="1"/>
            </a:lvl8pPr>
            <a:lvl9pPr marL="4876483" indent="0">
              <a:buNone/>
              <a:defRPr sz="2133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2049792"/>
          </a:xfrm>
        </p:spPr>
        <p:txBody>
          <a:bodyPr/>
          <a:lstStyle>
            <a:lvl1pPr marL="395085" indent="-395085">
              <a:defRPr sz="3067"/>
            </a:lvl1pPr>
            <a:lvl2pPr marL="760188" indent="-365102">
              <a:defRPr sz="2667"/>
            </a:lvl2pPr>
            <a:lvl3pPr marL="1095305" indent="-326299">
              <a:defRPr sz="2400"/>
            </a:lvl3pPr>
            <a:lvl4pPr marL="1400437" indent="-315716">
              <a:defRPr sz="2267"/>
            </a:lvl4pPr>
            <a:lvl5pPr marL="1705571" indent="-294551">
              <a:defRPr sz="22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8543923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2481296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50548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82712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4"/>
            <a:ext cx="11176000" cy="284795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3279049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4"/>
            <a:ext cx="11176000" cy="284795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2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467407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6"/>
            <a:ext cx="9390944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72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49"/>
            <a:ext cx="10253485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9333" b="1" i="1" u="none" strike="noStrike" kern="1200" cap="none" spc="-856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406536664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8D1D-BA4F-4C10-904D-84561ED905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A2A1-65E4-4B93-A7FC-3BC80B3444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4823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A98C7-E18B-4480-ACAC-6AB1082D52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BCD53-9C22-4A90-8E46-312EA4BA46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06551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0857B-2519-4DC7-9D86-DE644E0326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DDD60-3099-4E15-92A4-E608D3C180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584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856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6CE67-681C-48C3-9D31-3705B9CD05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8B44-CEAC-49B1-93B6-2EC0C1D172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3155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2655B-CC1B-4071-982F-99CA528AD6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995C9-7CD5-43FE-9E59-45DDF27AA7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5945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2C175-1F96-4789-A8B3-234D59E3D9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1AFC6-7942-4580-8D39-2A8A0E0864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5772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1BE81-E26D-4425-BC4C-88D823CEBE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03C17-39CB-44C5-8603-942DCFEA97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4387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BF9A-C805-44A4-9A89-76A23F0BF5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A2434-111C-4197-8B34-C972E9F4D4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4503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68D87-2F6A-4552-A932-AA8C2BF5C9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1B6A2-EFE9-4073-BB6D-56E379D72B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8926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FBD3A-C430-4A07-B4FC-6DEC9EF7E5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BC038-566A-4E46-AD76-9FF0DA013F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5159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4D565-A577-41FB-B388-6AB817DA57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FE7B2-828D-4399-8455-3F1ED7E9BD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765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46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3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902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792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w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>
            <a:off x="0" y="6102351"/>
            <a:ext cx="12192000" cy="0"/>
          </a:xfrm>
          <a:prstGeom prst="line">
            <a:avLst/>
          </a:prstGeom>
          <a:noFill/>
          <a:ln w="12700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0"/>
              <a:tileRect/>
            </a:gradFill>
            <a:round/>
            <a:headEnd type="none" w="sm" len="sm"/>
            <a:tailEnd type="none" w="sm" len="sm"/>
          </a:ln>
          <a:effectLst/>
        </p:spPr>
        <p:txBody>
          <a:bodyPr lIns="594000" tIns="0" rIns="21600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" y="6257927"/>
            <a:ext cx="108796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1229785" y="6387860"/>
            <a:ext cx="10092267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E4D99"/>
                </a:solidFill>
                <a:latin typeface="Times New Roman" pitchFamily="18" charset="0"/>
                <a:cs typeface="Times New Roman" pitchFamily="18" charset="0"/>
              </a:rPr>
              <a:t>Министерство энергетики и жилищно-коммунального хозяйства Свердловской области</a:t>
            </a:r>
          </a:p>
        </p:txBody>
      </p:sp>
      <p:sp>
        <p:nvSpPr>
          <p:cNvPr id="1033" name="Номер слайда 3"/>
          <p:cNvSpPr txBox="1"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1576051" y="6489701"/>
            <a:ext cx="609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800" rIns="46800" anchor="ctr" anchorCtr="1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4A6034D-4961-40EE-BBBD-034EF1771B25}" type="slidenum">
              <a:rPr lang="ru-RU" altLang="ru-RU" sz="1400" b="0" smtClean="0">
                <a:solidFill>
                  <a:srgbClr val="B2B2B2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400" b="0" dirty="0" smtClean="0">
              <a:solidFill>
                <a:srgbClr val="B2B2B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19164"/>
            <a:ext cx="12192000" cy="4603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0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Arial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Arial" charset="0"/>
          <a:cs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Arial" charset="0"/>
          <a:cs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Arial" charset="0"/>
          <a:cs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panose="020B0604020202020204" pitchFamily="34" charset="0"/>
        <a:buChar char="■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panose="020B0604020202020204" pitchFamily="34" charset="0"/>
        <a:buChar char="■"/>
        <a:defRPr sz="1400">
          <a:solidFill>
            <a:srgbClr val="000000"/>
          </a:solidFill>
          <a:latin typeface="+mn-lt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panose="020B0604020202020204" pitchFamily="34" charset="0"/>
        <a:buChar char="■"/>
        <a:defRPr sz="1200">
          <a:solidFill>
            <a:srgbClr val="000000"/>
          </a:solidFill>
          <a:latin typeface="+mn-lt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panose="020B0604020202020204" pitchFamily="34" charset="0"/>
        <a:buChar char="■"/>
        <a:defRPr sz="1000">
          <a:solidFill>
            <a:srgbClr val="000000"/>
          </a:solidFill>
          <a:latin typeface="+mn-lt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panose="020B0604020202020204" pitchFamily="34" charset="0"/>
        <a:buChar char="■"/>
        <a:defRPr sz="1000">
          <a:solidFill>
            <a:srgbClr val="000000"/>
          </a:solidFill>
          <a:latin typeface="+mn-lt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■"/>
        <a:defRPr sz="1000">
          <a:solidFill>
            <a:srgbClr val="000000"/>
          </a:solidFill>
          <a:latin typeface="+mn-lt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■"/>
        <a:defRPr sz="1000">
          <a:solidFill>
            <a:srgbClr val="000000"/>
          </a:solidFill>
          <a:latin typeface="+mn-lt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■"/>
        <a:defRPr sz="1000">
          <a:solidFill>
            <a:srgbClr val="000000"/>
          </a:solidFill>
          <a:latin typeface="+mn-lt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■"/>
        <a:defRPr sz="1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0000"/>
                    </a14:imgEffect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78" y="1710012"/>
            <a:ext cx="10032175" cy="450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32" y="1357299"/>
            <a:ext cx="12187768" cy="36000"/>
            <a:chOff x="767" y="1155"/>
            <a:chExt cx="4991" cy="12"/>
          </a:xfrm>
          <a:gradFill flip="none" rotWithShape="1">
            <a:gsLst>
              <a:gs pos="2000">
                <a:schemeClr val="tx1"/>
              </a:gs>
              <a:gs pos="61000">
                <a:schemeClr val="accent2">
                  <a:lumMod val="75000"/>
                </a:schemeClr>
              </a:gs>
              <a:gs pos="71000">
                <a:srgbClr val="99CCFF"/>
              </a:gs>
              <a:gs pos="100000">
                <a:srgbClr val="00863D"/>
              </a:gs>
            </a:gsLst>
            <a:lin ang="0" scaled="1"/>
            <a:tileRect/>
          </a:gradFill>
        </p:grpSpPr>
        <p:sp>
          <p:nvSpPr>
            <p:cNvPr id="301062" name="Freeform 6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/>
              <a:ahLst/>
              <a:cxnLst>
                <a:cxn ang="0">
                  <a:pos x="4724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4724" y="12"/>
                </a:cxn>
                <a:cxn ang="0">
                  <a:pos x="4724" y="0"/>
                </a:cxn>
                <a:cxn ang="0">
                  <a:pos x="4724" y="0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67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1067" name="Freeform 11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67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0106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200154" y="285753"/>
            <a:ext cx="10991849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02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2" y="1571625"/>
            <a:ext cx="1171574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107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3"/>
            <a:ext cx="2540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algn="r">
              <a:defRPr sz="1067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007E1F-309B-49AE-94A7-078F545594E5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751" y="188916"/>
            <a:ext cx="762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286765" y="6429398"/>
            <a:ext cx="3901003" cy="428604"/>
            <a:chOff x="767" y="1155"/>
            <a:chExt cx="4991" cy="12"/>
          </a:xfrm>
          <a:gradFill flip="none" rotWithShape="1">
            <a:gsLst>
              <a:gs pos="51000">
                <a:schemeClr val="tx1">
                  <a:alpha val="50000"/>
                </a:schemeClr>
              </a:gs>
              <a:gs pos="68000">
                <a:schemeClr val="accent2">
                  <a:lumMod val="75000"/>
                  <a:alpha val="50000"/>
                </a:schemeClr>
              </a:gs>
              <a:gs pos="80000">
                <a:srgbClr val="99CCFF">
                  <a:alpha val="50000"/>
                </a:srgbClr>
              </a:gs>
              <a:gs pos="100000">
                <a:srgbClr val="00863D">
                  <a:alpha val="50000"/>
                </a:srgbClr>
              </a:gs>
            </a:gsLst>
            <a:lin ang="2700000" scaled="1"/>
            <a:tileRect/>
          </a:gradFill>
        </p:grpSpPr>
        <p:sp>
          <p:nvSpPr>
            <p:cNvPr id="10" name="Freeform 6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/>
              <a:ahLst/>
              <a:cxnLst>
                <a:cxn ang="0">
                  <a:pos x="4724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4724" y="12"/>
                </a:cxn>
                <a:cxn ang="0">
                  <a:pos x="4724" y="0"/>
                </a:cxn>
                <a:cxn ang="0">
                  <a:pos x="4724" y="0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67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67" dirty="0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9876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99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Blip>
          <a:blip r:embed="rId16"/>
        </a:buBlip>
        <a:defRPr sz="2800">
          <a:solidFill>
            <a:srgbClr val="515160"/>
          </a:solidFill>
          <a:latin typeface="Arial" pitchFamily="34" charset="0"/>
          <a:ea typeface="+mn-ea"/>
          <a:cs typeface="Arial" pitchFamily="34" charset="0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6"/>
        </a:buBlip>
        <a:defRPr sz="2400">
          <a:solidFill>
            <a:srgbClr val="515160"/>
          </a:solidFill>
          <a:latin typeface="Arial" pitchFamily="34" charset="0"/>
          <a:cs typeface="Arial" pitchFamily="34" charset="0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Blip>
          <a:blip r:embed="rId16"/>
        </a:buBlip>
        <a:defRPr sz="2000">
          <a:solidFill>
            <a:srgbClr val="515160"/>
          </a:solidFill>
          <a:latin typeface="Arial" pitchFamily="34" charset="0"/>
          <a:cs typeface="Arial" pitchFamily="34" charset="0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6"/>
        </a:buBlip>
        <a:defRPr sz="2000">
          <a:solidFill>
            <a:srgbClr val="515160"/>
          </a:solidFill>
          <a:latin typeface="Arial" pitchFamily="34" charset="0"/>
          <a:cs typeface="Arial" pitchFamily="34" charset="0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Blip>
          <a:blip r:embed="rId16"/>
        </a:buBlip>
        <a:defRPr sz="1600">
          <a:solidFill>
            <a:srgbClr val="515160"/>
          </a:solidFill>
          <a:latin typeface="Arial" pitchFamily="34" charset="0"/>
          <a:cs typeface="Arial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8863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412877"/>
            <a:ext cx="11176000" cy="284795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791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ransition>
    <p:fade/>
  </p:transition>
  <p:hf hdr="0" ftr="0" dt="0"/>
  <p:txStyles>
    <p:titleStyle>
      <a:lvl1pPr algn="l" defTabSz="1219120" rtl="0" eaLnBrk="1" latinLnBrk="0" hangingPunct="1">
        <a:lnSpc>
          <a:spcPct val="90000"/>
        </a:lnSpc>
        <a:spcBef>
          <a:spcPct val="0"/>
        </a:spcBef>
        <a:buNone/>
        <a:defRPr lang="en-US" sz="6400" b="0" kern="1200" cap="none" spc="-20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529153" indent="-529153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219170" indent="-529153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678475" indent="-459306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9897" indent="-461422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619" indent="-448722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82" indent="-304780" algn="l" defTabSz="12191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2" indent="-304780" algn="l" defTabSz="12191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3" indent="-304780" algn="l" defTabSz="12191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4" indent="-304780" algn="l" defTabSz="12191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0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1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2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2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2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3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3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8863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412877"/>
            <a:ext cx="11176000" cy="284795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2119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ransition>
    <p:fade/>
  </p:transition>
  <p:hf hdr="0" ftr="0" dt="0"/>
  <p:txStyles>
    <p:titleStyle>
      <a:lvl1pPr algn="l" defTabSz="1219120" rtl="0" eaLnBrk="1" latinLnBrk="0" hangingPunct="1">
        <a:lnSpc>
          <a:spcPct val="90000"/>
        </a:lnSpc>
        <a:spcBef>
          <a:spcPct val="0"/>
        </a:spcBef>
        <a:buNone/>
        <a:defRPr lang="en-US" sz="6400" b="0" kern="1200" cap="none" spc="-20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529153" indent="-529153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219170" indent="-529153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678475" indent="-459306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9897" indent="-461422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619" indent="-448722" algn="l" defTabSz="121912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82" indent="-304780" algn="l" defTabSz="12191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2" indent="-304780" algn="l" defTabSz="12191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3" indent="-304780" algn="l" defTabSz="12191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4" indent="-304780" algn="l" defTabSz="12191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0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1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2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2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2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3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3" algn="l" defTabSz="1219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152408-B3D8-4960-AD02-8AE92AB58B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AA6234-32CF-43EC-97B7-22561EB0EBE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70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706282"/>
            <a:ext cx="12192000" cy="2419061"/>
          </a:xfrm>
          <a:prstGeom prst="rect">
            <a:avLst/>
          </a:prstGeom>
          <a:solidFill>
            <a:srgbClr val="42B3C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9" name="Рисунок 4" descr="Описание: Описание: Описание: ger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81" y="404665"/>
            <a:ext cx="1584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8257" y="2093869"/>
            <a:ext cx="1219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dirty="0" smtClean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ПРОЕКТНОГО ПОДХОДА </a:t>
            </a:r>
            <a:br>
              <a:rPr lang="ru-RU" sz="3400" dirty="0" smtClean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400" dirty="0" smtClean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ИНСТРУМЕНТА ДОСТИЖЕНИЯ УНИКАЛЬНЫХ РЕЗУЛЬТАТОВ</a:t>
            </a:r>
            <a:endParaRPr lang="ru-RU" sz="34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5283787" y="6197242"/>
            <a:ext cx="18821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г. Екатеринбург</a:t>
            </a:r>
            <a:endParaRPr lang="ru-RU" altLang="ru-RU" sz="20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355641" y="4245190"/>
            <a:ext cx="448640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defTabSz="822325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11163" indent="46038" algn="l" defTabSz="822325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822325" indent="92075" algn="l" defTabSz="822325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233488" indent="138113" algn="l" defTabSz="822325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644650" indent="184150" algn="l" defTabSz="822325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914377" eaLnBrk="0" hangingPunct="0"/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</a:rPr>
              <a:t>Директор Департамента управления проектами Губернатора Свердловской области и Правительства Свердловской области</a:t>
            </a:r>
          </a:p>
          <a:p>
            <a:pPr defTabSz="914377" eaLnBrk="0" hangingPunct="0"/>
            <a:endParaRPr lang="ru-RU" sz="20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defTabSz="914377" eaLnBrk="0" hangingPunct="0"/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</a:rPr>
              <a:t>Каменская Надежда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324096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ÑÑÐºÐ°Ð»Ð¸ÑÐ¾ ÐÐÐÐ Ð²Ð°ÑÐ¸Ð»ÑÐµÐ²Ð¸Ñ Ð¼ÐµÐ½ÑÐµÑ Ð¿ÑÐ¾ÑÐµÑÑÐ¸Ñ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22" y="2522996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7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1094" y="123111"/>
            <a:ext cx="1195504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963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ТАКОЕ «БЕРЕЖЛИВОЕ ПРОИЗВОДСТВО»? </a:t>
            </a:r>
            <a:r>
              <a:rPr lang="en-US" sz="2400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Segoe UI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458" y="960161"/>
            <a:ext cx="2486445" cy="424172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/>
              <a:t>Что все уже слышали:</a:t>
            </a:r>
            <a:endParaRPr lang="ru-RU" dirty="0"/>
          </a:p>
        </p:txBody>
      </p:sp>
      <p:sp>
        <p:nvSpPr>
          <p:cNvPr id="25" name="Прямоугольник 4"/>
          <p:cNvSpPr>
            <a:spLocks noChangeArrowheads="1"/>
          </p:cNvSpPr>
          <p:nvPr/>
        </p:nvSpPr>
        <p:spPr bwMode="auto">
          <a:xfrm rot="20327880">
            <a:off x="-6263" y="2351712"/>
            <a:ext cx="4718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Segoe UI Semibold" pitchFamily="34" charset="0"/>
                <a:cs typeface="Arial" panose="020B0604020202020204" pitchFamily="34" charset="0"/>
              </a:rPr>
              <a:t>ПРОЦЕСС СОЗДАНИЯ ЦЕННОСТИ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Segoe UI Semibold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4"/>
          <p:cNvSpPr>
            <a:spLocks noChangeArrowheads="1"/>
          </p:cNvSpPr>
          <p:nvPr/>
        </p:nvSpPr>
        <p:spPr bwMode="auto">
          <a:xfrm rot="1480605">
            <a:off x="7987361" y="2165695"/>
            <a:ext cx="4718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Segoe UI Semibold" pitchFamily="34" charset="0"/>
                <a:cs typeface="Arial" panose="020B0604020202020204" pitchFamily="34" charset="0"/>
              </a:rPr>
              <a:t>КАРТИРОВАНИЕ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Segoe UI Semibold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4"/>
          <p:cNvSpPr>
            <a:spLocks noChangeArrowheads="1"/>
          </p:cNvSpPr>
          <p:nvPr/>
        </p:nvSpPr>
        <p:spPr bwMode="auto">
          <a:xfrm rot="20365529">
            <a:off x="-81329" y="3635379"/>
            <a:ext cx="4718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Segoe UI Semibold" pitchFamily="34" charset="0"/>
                <a:cs typeface="Arial" panose="020B0604020202020204" pitchFamily="34" charset="0"/>
              </a:rPr>
              <a:t>СИСТЕМА 5С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Segoe UI Semibold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4"/>
          <p:cNvSpPr>
            <a:spLocks noChangeArrowheads="1"/>
          </p:cNvSpPr>
          <p:nvPr/>
        </p:nvSpPr>
        <p:spPr bwMode="auto">
          <a:xfrm rot="1838371">
            <a:off x="7796719" y="5161648"/>
            <a:ext cx="4718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Segoe UI Semibold" pitchFamily="34" charset="0"/>
                <a:cs typeface="Arial" panose="020B0604020202020204" pitchFamily="34" charset="0"/>
              </a:rPr>
              <a:t>КАЙДЗЕН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Segoe UI Semibold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55335" y="1026150"/>
            <a:ext cx="5513130" cy="424172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/>
              <a:t>ИНСТРУМЕНТЫ «БЕРЕЖЛИВОГО ПРОИЗВОДСТВА»</a:t>
            </a:r>
            <a:endParaRPr lang="ru-RU" dirty="0"/>
          </a:p>
        </p:txBody>
      </p:sp>
      <p:sp>
        <p:nvSpPr>
          <p:cNvPr id="42" name="Прямоугольник 4"/>
          <p:cNvSpPr>
            <a:spLocks noChangeArrowheads="1"/>
          </p:cNvSpPr>
          <p:nvPr/>
        </p:nvSpPr>
        <p:spPr bwMode="auto">
          <a:xfrm rot="20282772">
            <a:off x="86362" y="5078334"/>
            <a:ext cx="4718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Segoe UI Semibold" pitchFamily="34" charset="0"/>
                <a:cs typeface="Arial" panose="020B0604020202020204" pitchFamily="34" charset="0"/>
              </a:rPr>
              <a:t>КАНБАН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Segoe UI Semibold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"/>
          <p:cNvSpPr>
            <a:spLocks noChangeArrowheads="1"/>
          </p:cNvSpPr>
          <p:nvPr/>
        </p:nvSpPr>
        <p:spPr bwMode="auto">
          <a:xfrm rot="1707139">
            <a:off x="8327951" y="3664110"/>
            <a:ext cx="4718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Segoe UI Semibold" pitchFamily="34" charset="0"/>
                <a:cs typeface="Arial" panose="020B0604020202020204" pitchFamily="34" charset="0"/>
              </a:rPr>
              <a:t>СТАНДАРТИЗАЦИЯ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Segoe UI Semibold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819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9" t="12431" r="14467" b="11509"/>
          <a:stretch/>
        </p:blipFill>
        <p:spPr bwMode="auto">
          <a:xfrm>
            <a:off x="6748924" y="4471037"/>
            <a:ext cx="2547393" cy="219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7" y="1"/>
            <a:ext cx="12191923" cy="795708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1094" y="123112"/>
            <a:ext cx="1195504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963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ВОСПРИЯТИЕ ПОНЯТИЯ «БЕРЕЖЛИВОЕ ПРОИЗВОДСТВО»</a:t>
            </a:r>
            <a:endParaRPr lang="ru-RU" sz="2400" b="1" dirty="0">
              <a:latin typeface="Segoe UI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ÐÐ°ÑÑÐ¸Ð½ÐºÐ¸ Ð¿Ð¾ Ð·Ð°Ð¿ÑÐ¾ÑÑ ÑÑÐºÐ°Ð»Ð¸ÑÐ¾ ÐÐÐÐ Ð²Ð°ÑÐ¸Ð»ÑÐµÐ²Ð¸Ñ Ð¼ÐµÐ½ÑÐµÑ Ð¿ÑÐ¾ÑÐµÑÑÐ¸Ñ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5" y="3393985"/>
            <a:ext cx="2850044" cy="215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ÑÑÐºÐ°Ð»Ð¸ÑÐ¾ ÐÐÐÐ Ð²Ð°ÑÐ¸Ð»ÑÐµÐ²Ð¸Ñ Ð¼ÐµÐ½ÑÐµÑ Ð¿ÑÐ¾ÑÐµÑÑÐ¸Ñ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58" y="871444"/>
            <a:ext cx="3280929" cy="24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914399" y="825283"/>
            <a:ext cx="4815861" cy="2221301"/>
          </a:xfrm>
          <a:prstGeom prst="wedgeEllipseCallout">
            <a:avLst>
              <a:gd name="adj1" fmla="val 87879"/>
              <a:gd name="adj2" fmla="val 8327"/>
            </a:avLst>
          </a:prstGeom>
          <a:noFill/>
          <a:ln>
            <a:solidFill>
              <a:srgbClr val="0D957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341140" y="1335769"/>
            <a:ext cx="438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UI Light" panose="020B0502040204020203" pitchFamily="34" charset="0"/>
                <a:cs typeface="Arial" panose="020B0604020202020204" pitchFamily="34" charset="0"/>
              </a:rPr>
              <a:t>Это Россия. </a:t>
            </a:r>
            <a:r>
              <a:rPr lang="ru-RU" sz="2400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Японские </a:t>
            </a:r>
            <a:r>
              <a:rPr lang="ru-RU" sz="2400" b="1" dirty="0">
                <a:latin typeface="Segoe UI Light" panose="020B0502040204020203" pitchFamily="34" charset="0"/>
                <a:cs typeface="Arial" panose="020B0604020202020204" pitchFamily="34" charset="0"/>
              </a:rPr>
              <a:t>штучки тут не прокатят. Я тут 40 лет работаю, знаю о чем говорю.</a:t>
            </a:r>
          </a:p>
        </p:txBody>
      </p:sp>
      <p:sp>
        <p:nvSpPr>
          <p:cNvPr id="18" name="Овальная выноска 17"/>
          <p:cNvSpPr/>
          <p:nvPr/>
        </p:nvSpPr>
        <p:spPr>
          <a:xfrm>
            <a:off x="3672348" y="2846439"/>
            <a:ext cx="4162597" cy="2100892"/>
          </a:xfrm>
          <a:prstGeom prst="wedgeEllipseCallout">
            <a:avLst>
              <a:gd name="adj1" fmla="val -61782"/>
              <a:gd name="adj2" fmla="val 70631"/>
            </a:avLst>
          </a:prstGeom>
          <a:noFill/>
          <a:ln>
            <a:solidFill>
              <a:srgbClr val="0D957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566158" y="3046584"/>
            <a:ext cx="438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Опять каких-то книжек начитались. Для нашей отрасли это не подходит. У нас главное ведь, чтобы всех вылечили!</a:t>
            </a:r>
            <a:endParaRPr lang="ru-RU" sz="2200" b="1" dirty="0"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ьная выноска 19"/>
          <p:cNvSpPr/>
          <p:nvPr/>
        </p:nvSpPr>
        <p:spPr>
          <a:xfrm>
            <a:off x="9589791" y="3756616"/>
            <a:ext cx="2484196" cy="1578113"/>
          </a:xfrm>
          <a:prstGeom prst="wedgeEllipseCallout">
            <a:avLst>
              <a:gd name="adj1" fmla="val -75570"/>
              <a:gd name="adj2" fmla="val 51290"/>
            </a:avLst>
          </a:prstGeom>
          <a:noFill/>
          <a:ln>
            <a:solidFill>
              <a:srgbClr val="0D957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917489" y="4106515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Какой такой кабан?</a:t>
            </a:r>
            <a:endParaRPr lang="ru-RU" sz="2400" b="1" dirty="0"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63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7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36" t="8922" r="495" b="5896"/>
          <a:stretch/>
        </p:blipFill>
        <p:spPr>
          <a:xfrm>
            <a:off x="0" y="766916"/>
            <a:ext cx="12192000" cy="60910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11901" y="180393"/>
            <a:ext cx="86180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СОСЧИТАЙТЕ КОЛИЧЕСТВО ДЕВЯТОК </a:t>
            </a:r>
          </a:p>
        </p:txBody>
      </p:sp>
    </p:spTree>
    <p:extLst>
      <p:ext uri="{BB962C8B-B14F-4D97-AF65-F5344CB8AC3E}">
        <p14:creationId xmlns:p14="http://schemas.microsoft.com/office/powerpoint/2010/main" val="42115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9669" y="1743575"/>
            <a:ext cx="86695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400" b="1" dirty="0" smtClean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СКОЛЬКО ДЕВЯТОК ПОЛУЧИЛОСЬ?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262749"/>
            <a:ext cx="12192000" cy="1595251"/>
          </a:xfrm>
          <a:prstGeom prst="rect">
            <a:avLst/>
          </a:prstGeom>
          <a:solidFill>
            <a:srgbClr val="42B3C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Картинки по запросу человечк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54977" r="70189" b="551"/>
          <a:stretch/>
        </p:blipFill>
        <p:spPr bwMode="auto">
          <a:xfrm>
            <a:off x="3792826" y="5262749"/>
            <a:ext cx="1305580" cy="15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7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7915" y="1814807"/>
            <a:ext cx="866956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 БЫЛО ЛИ УДОБНО СЧИТАТЬ ДЕВЯТКИ?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400" b="1" dirty="0" smtClean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ПОПРОБУЕМ ЕЩЕ РАЗ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262749"/>
            <a:ext cx="12192000" cy="1595251"/>
          </a:xfrm>
          <a:prstGeom prst="rect">
            <a:avLst/>
          </a:prstGeom>
          <a:solidFill>
            <a:srgbClr val="42B3C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Картинки по запросу человечк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54977" r="70189" b="551"/>
          <a:stretch/>
        </p:blipFill>
        <p:spPr bwMode="auto">
          <a:xfrm>
            <a:off x="3792826" y="5262749"/>
            <a:ext cx="1305580" cy="15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6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8045" r="-42" b="2923"/>
          <a:stretch/>
        </p:blipFill>
        <p:spPr>
          <a:xfrm>
            <a:off x="0" y="769545"/>
            <a:ext cx="12192000" cy="608845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2811901" y="180393"/>
            <a:ext cx="86180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СОСЧИТАЙТЕ КОЛИЧЕСТВО ДЕВЯТОК </a:t>
            </a:r>
          </a:p>
        </p:txBody>
      </p:sp>
    </p:spTree>
    <p:extLst>
      <p:ext uri="{BB962C8B-B14F-4D97-AF65-F5344CB8AC3E}">
        <p14:creationId xmlns:p14="http://schemas.microsoft.com/office/powerpoint/2010/main" val="34710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04920" y="2054860"/>
            <a:ext cx="86695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СТАЛО ЛИ УДОБНЕЕ СЧИТАТЬ ДЕВЯТКИ?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400" b="1" dirty="0" smtClean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62749"/>
            <a:ext cx="12192000" cy="1595251"/>
          </a:xfrm>
          <a:prstGeom prst="rect">
            <a:avLst/>
          </a:prstGeom>
          <a:solidFill>
            <a:srgbClr val="42B3C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Картинки по запросу человечк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54977" r="70189" b="551"/>
          <a:stretch/>
        </p:blipFill>
        <p:spPr bwMode="auto">
          <a:xfrm>
            <a:off x="3792826" y="5262749"/>
            <a:ext cx="1305580" cy="15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63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13090" y="2093771"/>
            <a:ext cx="86695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КАК ВЫ ДУМАЕТЕ, ПОЧЕМУ ТЕКСТА СТАЛО В 2 РАЗА МЕНЬШЕ? </a:t>
            </a:r>
            <a:endParaRPr lang="ru-RU" sz="34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62749"/>
            <a:ext cx="12192000" cy="1595251"/>
          </a:xfrm>
          <a:prstGeom prst="rect">
            <a:avLst/>
          </a:prstGeom>
          <a:solidFill>
            <a:srgbClr val="42B3C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Картинки по запросу человечк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54977" r="70189" b="551"/>
          <a:stretch/>
        </p:blipFill>
        <p:spPr bwMode="auto">
          <a:xfrm>
            <a:off x="3792826" y="5262749"/>
            <a:ext cx="1305580" cy="15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488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1" t="5746" r="502" b="83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51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8045" r="-42" b="29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792" y="4395967"/>
            <a:ext cx="8669263" cy="1457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4449" y="3705287"/>
            <a:ext cx="86695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РЕЗУЛЬТАТ</a:t>
            </a:r>
            <a:endParaRPr lang="ru-RU" sz="34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5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" y="0"/>
            <a:ext cx="12191999" cy="103209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2" name="Rectangle 2">
            <a:extLst>
              <a:ext uri="{FF2B5EF4-FFF2-40B4-BE49-F238E27FC236}">
                <a16:creationId xmlns:a16="http://schemas.microsoft.com/office/drawing/2014/main" xmlns="" id="{046E2A20-3973-401B-ADC9-35040C3FD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768" y="171350"/>
            <a:ext cx="12342763" cy="61554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latin typeface="Segoe UI Light" panose="020B0502040204020203" pitchFamily="34" charset="0"/>
              </a:rPr>
              <a:t>ПРЕИМУЩЕСТВА ВНЕДРЕНИЯ ПРОЕКТНОГО УПРАВЛЕНИЯ</a:t>
            </a:r>
            <a:endParaRPr lang="ru-RU" sz="3200" b="1" dirty="0">
              <a:latin typeface="Segoe UI Light" panose="020B0502040204020203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368321" y="2092501"/>
            <a:ext cx="3888843" cy="336488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21176182">
            <a:off x="3489124" y="2063593"/>
            <a:ext cx="2644403" cy="1738020"/>
          </a:xfrm>
          <a:prstGeom prst="triangle">
            <a:avLst>
              <a:gd name="adj" fmla="val 27727"/>
            </a:avLst>
          </a:prstGeom>
          <a:gradFill flip="none" rotWithShape="1">
            <a:gsLst>
              <a:gs pos="18000">
                <a:srgbClr val="33B098"/>
              </a:gs>
              <a:gs pos="95000">
                <a:srgbClr val="33B098">
                  <a:tint val="44500"/>
                  <a:satMod val="160000"/>
                </a:srgbClr>
              </a:gs>
              <a:gs pos="100000">
                <a:srgbClr val="C5E9D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 rot="16582626">
            <a:off x="6973216" y="1880390"/>
            <a:ext cx="1575472" cy="2515052"/>
          </a:xfrm>
          <a:custGeom>
            <a:avLst/>
            <a:gdLst>
              <a:gd name="connsiteX0" fmla="*/ 0 w 1212983"/>
              <a:gd name="connsiteY0" fmla="*/ 1832543 h 1832543"/>
              <a:gd name="connsiteX1" fmla="*/ 92963 w 1212983"/>
              <a:gd name="connsiteY1" fmla="*/ 0 h 1832543"/>
              <a:gd name="connsiteX2" fmla="*/ 1212983 w 1212983"/>
              <a:gd name="connsiteY2" fmla="*/ 1832543 h 1832543"/>
              <a:gd name="connsiteX3" fmla="*/ 0 w 1212983"/>
              <a:gd name="connsiteY3" fmla="*/ 1832543 h 1832543"/>
              <a:gd name="connsiteX0" fmla="*/ 0 w 1181604"/>
              <a:gd name="connsiteY0" fmla="*/ 1832543 h 1832543"/>
              <a:gd name="connsiteX1" fmla="*/ 92963 w 1181604"/>
              <a:gd name="connsiteY1" fmla="*/ 0 h 1832543"/>
              <a:gd name="connsiteX2" fmla="*/ 1181604 w 1181604"/>
              <a:gd name="connsiteY2" fmla="*/ 1414257 h 1832543"/>
              <a:gd name="connsiteX3" fmla="*/ 0 w 1181604"/>
              <a:gd name="connsiteY3" fmla="*/ 1832543 h 183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604" h="1832543">
                <a:moveTo>
                  <a:pt x="0" y="1832543"/>
                </a:moveTo>
                <a:lnTo>
                  <a:pt x="92963" y="0"/>
                </a:lnTo>
                <a:lnTo>
                  <a:pt x="1181604" y="1414257"/>
                </a:lnTo>
                <a:lnTo>
                  <a:pt x="0" y="1832543"/>
                </a:lnTo>
                <a:close/>
              </a:path>
            </a:pathLst>
          </a:custGeom>
          <a:gradFill flip="none" rotWithShape="1">
            <a:gsLst>
              <a:gs pos="18000">
                <a:srgbClr val="33B098"/>
              </a:gs>
              <a:gs pos="95000">
                <a:srgbClr val="33B098">
                  <a:tint val="44500"/>
                  <a:satMod val="160000"/>
                </a:srgbClr>
              </a:gs>
              <a:gs pos="100000">
                <a:srgbClr val="C5E9D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0" name="Равнобедренный треугольник 59"/>
          <p:cNvSpPr/>
          <p:nvPr/>
        </p:nvSpPr>
        <p:spPr>
          <a:xfrm rot="19291889">
            <a:off x="6578203" y="3559046"/>
            <a:ext cx="1922536" cy="2239417"/>
          </a:xfrm>
          <a:prstGeom prst="triangle">
            <a:avLst>
              <a:gd name="adj" fmla="val 29292"/>
            </a:avLst>
          </a:prstGeom>
          <a:gradFill flip="none" rotWithShape="1">
            <a:gsLst>
              <a:gs pos="18000">
                <a:srgbClr val="33B098"/>
              </a:gs>
              <a:gs pos="95000">
                <a:srgbClr val="33B098">
                  <a:tint val="44500"/>
                  <a:satMod val="160000"/>
                </a:srgbClr>
              </a:gs>
              <a:gs pos="100000">
                <a:srgbClr val="C5E9D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3" name="Равнобедренный треугольник 62"/>
          <p:cNvSpPr/>
          <p:nvPr/>
        </p:nvSpPr>
        <p:spPr>
          <a:xfrm rot="3457039">
            <a:off x="4328046" y="3674350"/>
            <a:ext cx="1928844" cy="2543133"/>
          </a:xfrm>
          <a:prstGeom prst="triangle">
            <a:avLst>
              <a:gd name="adj" fmla="val 35792"/>
            </a:avLst>
          </a:prstGeom>
          <a:gradFill flip="none" rotWithShape="1">
            <a:gsLst>
              <a:gs pos="18000">
                <a:srgbClr val="33B098"/>
              </a:gs>
              <a:gs pos="95000">
                <a:srgbClr val="33B098">
                  <a:tint val="44500"/>
                  <a:satMod val="160000"/>
                </a:srgbClr>
              </a:gs>
              <a:gs pos="100000">
                <a:srgbClr val="C5E9D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Равнобедренный треугольник 63"/>
          <p:cNvSpPr/>
          <p:nvPr/>
        </p:nvSpPr>
        <p:spPr>
          <a:xfrm rot="10800000">
            <a:off x="5086799" y="1197629"/>
            <a:ext cx="2362728" cy="1976552"/>
          </a:xfrm>
          <a:prstGeom prst="triangle">
            <a:avLst>
              <a:gd name="adj" fmla="val 47066"/>
            </a:avLst>
          </a:prstGeom>
          <a:gradFill flip="none" rotWithShape="1">
            <a:gsLst>
              <a:gs pos="18000">
                <a:srgbClr val="33B098"/>
              </a:gs>
              <a:gs pos="95000">
                <a:srgbClr val="33B098">
                  <a:tint val="44500"/>
                  <a:satMod val="160000"/>
                </a:srgbClr>
              </a:gs>
              <a:gs pos="100000">
                <a:srgbClr val="C5E9D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3"/>
          <p:cNvSpPr>
            <a:spLocks noChangeArrowheads="1"/>
          </p:cNvSpPr>
          <p:nvPr/>
        </p:nvSpPr>
        <p:spPr bwMode="auto">
          <a:xfrm>
            <a:off x="6306379" y="3240995"/>
            <a:ext cx="3231731" cy="45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Arial" panose="020B0604020202020204" pitchFamily="34" charset="0"/>
              </a:rPr>
              <a:t>Прозрачность</a:t>
            </a:r>
          </a:p>
        </p:txBody>
      </p:sp>
      <p:sp>
        <p:nvSpPr>
          <p:cNvPr id="67" name="Прямоугольник 12"/>
          <p:cNvSpPr>
            <a:spLocks noChangeArrowheads="1"/>
          </p:cNvSpPr>
          <p:nvPr/>
        </p:nvSpPr>
        <p:spPr bwMode="auto">
          <a:xfrm>
            <a:off x="8992918" y="1714948"/>
            <a:ext cx="297922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Персональная ответственность</a:t>
            </a:r>
          </a:p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Приемка </a:t>
            </a:r>
            <a: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результатов,</a:t>
            </a:r>
            <a:b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 </a:t>
            </a:r>
            <a:r>
              <a:rPr lang="ru-RU" altLang="ru-RU" b="1" dirty="0" err="1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т.ч</a:t>
            </a: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. с привлечением общественности </a:t>
            </a:r>
          </a:p>
        </p:txBody>
      </p:sp>
      <p:sp>
        <p:nvSpPr>
          <p:cNvPr id="68" name="Прямоугольник 3"/>
          <p:cNvSpPr>
            <a:spLocks noChangeArrowheads="1"/>
          </p:cNvSpPr>
          <p:nvPr/>
        </p:nvSpPr>
        <p:spPr bwMode="auto">
          <a:xfrm>
            <a:off x="6313019" y="4717711"/>
            <a:ext cx="3231731" cy="45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Arial" panose="020B0604020202020204" pitchFamily="34" charset="0"/>
              </a:rPr>
              <a:t>Оперативность</a:t>
            </a:r>
          </a:p>
        </p:txBody>
      </p:sp>
      <p:sp>
        <p:nvSpPr>
          <p:cNvPr id="69" name="Прямоугольник 12"/>
          <p:cNvSpPr>
            <a:spLocks noChangeArrowheads="1"/>
          </p:cNvSpPr>
          <p:nvPr/>
        </p:nvSpPr>
        <p:spPr bwMode="auto">
          <a:xfrm>
            <a:off x="9069982" y="4161915"/>
            <a:ext cx="3154287" cy="20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Современные средства коммуникаций</a:t>
            </a:r>
          </a:p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Повышение качества межведомственного взаимодействия</a:t>
            </a:r>
          </a:p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Быстрые согласования</a:t>
            </a:r>
            <a:endParaRPr lang="ru-RU" altLang="ru-RU" b="1" dirty="0">
              <a:solidFill>
                <a:srgbClr val="494949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3"/>
          <p:cNvSpPr>
            <a:spLocks noChangeArrowheads="1"/>
          </p:cNvSpPr>
          <p:nvPr/>
        </p:nvSpPr>
        <p:spPr bwMode="auto">
          <a:xfrm>
            <a:off x="3168862" y="3111271"/>
            <a:ext cx="3231731" cy="45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Arial" panose="020B0604020202020204" pitchFamily="34" charset="0"/>
              </a:rPr>
              <a:t>Результативность</a:t>
            </a:r>
          </a:p>
        </p:txBody>
      </p:sp>
      <p:sp>
        <p:nvSpPr>
          <p:cNvPr id="71" name="Прямоугольник 12"/>
          <p:cNvSpPr>
            <a:spLocks noChangeArrowheads="1"/>
          </p:cNvSpPr>
          <p:nvPr/>
        </p:nvSpPr>
        <p:spPr bwMode="auto">
          <a:xfrm>
            <a:off x="234503" y="1164614"/>
            <a:ext cx="4241660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Четкая последовательность работ</a:t>
            </a:r>
          </a:p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Концентрация </a:t>
            </a:r>
            <a: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ресурсов</a:t>
            </a:r>
            <a:b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 приоритетных задачах</a:t>
            </a:r>
            <a:endParaRPr lang="ru-RU" altLang="ru-RU" b="1" dirty="0">
              <a:solidFill>
                <a:srgbClr val="494949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4652297" y="1131712"/>
            <a:ext cx="3231731" cy="45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Arial" panose="020B0604020202020204" pitchFamily="34" charset="0"/>
              </a:rPr>
              <a:t>Приоритетность</a:t>
            </a:r>
          </a:p>
        </p:txBody>
      </p:sp>
      <p:sp>
        <p:nvSpPr>
          <p:cNvPr id="17" name="Прямоугольник 12"/>
          <p:cNvSpPr>
            <a:spLocks noChangeArrowheads="1"/>
          </p:cNvSpPr>
          <p:nvPr/>
        </p:nvSpPr>
        <p:spPr bwMode="auto">
          <a:xfrm>
            <a:off x="269273" y="2432993"/>
            <a:ext cx="3615288" cy="20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</a:t>
            </a:r>
            <a: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остижение </a:t>
            </a: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запланированных результатов</a:t>
            </a:r>
          </a:p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Соблюдение и сокращение сроков</a:t>
            </a:r>
          </a:p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Минимизация рисков</a:t>
            </a:r>
          </a:p>
        </p:txBody>
      </p:sp>
      <p:sp>
        <p:nvSpPr>
          <p:cNvPr id="18" name="Прямоугольник 12"/>
          <p:cNvSpPr>
            <a:spLocks noChangeArrowheads="1"/>
          </p:cNvSpPr>
          <p:nvPr/>
        </p:nvSpPr>
        <p:spPr bwMode="auto">
          <a:xfrm>
            <a:off x="252350" y="5187836"/>
            <a:ext cx="4338087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Своевременное </a:t>
            </a: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реагирование</a:t>
            </a:r>
          </a:p>
          <a:p>
            <a:pPr marL="380990" indent="-38099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Нестандартные и эффективные решения</a:t>
            </a:r>
          </a:p>
        </p:txBody>
      </p:sp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3276577" y="4675894"/>
            <a:ext cx="3231731" cy="45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Arial" panose="020B0604020202020204" pitchFamily="34" charset="0"/>
              </a:rPr>
              <a:t>Гибкость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451001" y="2938743"/>
            <a:ext cx="343667" cy="1436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523871" y="5059002"/>
            <a:ext cx="260947" cy="15002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646541" y="1495779"/>
            <a:ext cx="306668" cy="2636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8791266" y="3097115"/>
            <a:ext cx="293117" cy="816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641569" y="5323273"/>
            <a:ext cx="370619" cy="5901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027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262749"/>
            <a:ext cx="12192000" cy="1595251"/>
          </a:xfrm>
          <a:prstGeom prst="rect">
            <a:avLst/>
          </a:prstGeom>
          <a:solidFill>
            <a:srgbClr val="42B3C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Картинки по запросу человечк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54977" r="70189" b="551"/>
          <a:stretch/>
        </p:blipFill>
        <p:spPr bwMode="auto">
          <a:xfrm>
            <a:off x="3792826" y="5262749"/>
            <a:ext cx="1305580" cy="15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70678" y="1724953"/>
            <a:ext cx="866956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ЭТО ПРИМЕР ТОГО, КАК УСТОЯВШИЙСЯ ОПЫТ И ПРИВЫЧКИ НЕ ДАЮТ УЛУЧШАТЬ ПРОЦЕСС И ВИДЕТЬ ПОТЕРИ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3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33" b="1" cap="all" dirty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ПРИМЕНЕНИЕ ПРИНЦИПОВ </a:t>
            </a:r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«БЕРЕЖЛИВОГО ПРОИЗВОДСТВА»</a:t>
            </a:r>
            <a:endParaRPr lang="ru-RU" sz="2133" b="1" cap="all" dirty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89" y="873766"/>
            <a:ext cx="5017953" cy="5856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83" y="889977"/>
            <a:ext cx="5382334" cy="5706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5258" y="6231545"/>
            <a:ext cx="2844800" cy="365125"/>
          </a:xfrm>
        </p:spPr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92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Ð°Ð±Ð¾ÑÐ¸Ð¹ ÑÑÐ¾Ð» Ð²ÑÐ°ÑÐ° Ð¿Ð¾ ÑÐ¸ÑÑÐµÐ¼Ðµ 5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13" y="4096828"/>
            <a:ext cx="3682011" cy="207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442731" y="1517700"/>
            <a:ext cx="8900444" cy="37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2000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«ОТКРЫТАЯ РЕГИСТРАТУРА»</a:t>
            </a: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endParaRPr lang="ru-RU" altLang="ru-RU" sz="2000" b="1" dirty="0" smtClean="0">
              <a:solidFill>
                <a:srgbClr val="494949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2000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СИСТЕМА НАВИГАЦИИ ВНУТРИ ПОЛИКЛИНИКИ</a:t>
            </a: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endParaRPr lang="ru-RU" altLang="ru-RU" sz="2000" b="1" dirty="0" smtClean="0">
              <a:solidFill>
                <a:srgbClr val="494949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2000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ФОРМИРОВАНИЕ ЭЛЕКТРОННОГО РАСПИСАНИЯ</a:t>
            </a: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endParaRPr lang="ru-RU" altLang="ru-RU" sz="2000" b="1" dirty="0" smtClean="0">
              <a:solidFill>
                <a:srgbClr val="494949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2000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ВНЕДРЕНИЕ ЭЛЕКТРОННОЙ ОЧЕРЕДИ</a:t>
            </a: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endParaRPr lang="ru-RU" altLang="ru-RU" sz="2000" b="1" dirty="0" smtClean="0">
              <a:solidFill>
                <a:srgbClr val="494949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2000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ОРГАНИЗАЦИЯ РАБОЧЕГО ПРОСТРАНСТВА (5С)</a:t>
            </a:r>
            <a:endParaRPr lang="ru-RU" altLang="ru-RU" sz="2000" b="1" dirty="0">
              <a:solidFill>
                <a:srgbClr val="494949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462114" y="-99589"/>
            <a:ext cx="1195504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963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Приоритетный региональный проект «Создание новой модели медицинской организации, оказывающей первичную медико-санитарную помощь»</a:t>
            </a: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5819626" y="-587994"/>
            <a:ext cx="543515" cy="3524319"/>
          </a:xfrm>
          <a:prstGeom prst="rect">
            <a:avLst/>
          </a:prstGeom>
          <a:solidFill>
            <a:srgbClr val="42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4573398" y="980215"/>
            <a:ext cx="424166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НАПРАВЛЕНИЯ ПРОЕКТА</a:t>
            </a:r>
            <a:endParaRPr lang="ru-RU" altLang="ru-RU" dirty="0">
              <a:solidFill>
                <a:schemeClr val="bg1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User\Desktop\фото БП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78" y="919194"/>
            <a:ext cx="2574996" cy="1362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object 3"/>
          <p:cNvSpPr/>
          <p:nvPr/>
        </p:nvSpPr>
        <p:spPr>
          <a:xfrm>
            <a:off x="9301671" y="2359805"/>
            <a:ext cx="2471880" cy="115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208" y="3407164"/>
            <a:ext cx="2276765" cy="371893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7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C:\Users\volhinaiv\Desktop\ДОСТУПНАЯ ПОЛИКЛИНИКА\фото отбор\регистратура\P1140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5" y="4126484"/>
            <a:ext cx="4438439" cy="25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414601" y="856161"/>
            <a:ext cx="3344768" cy="363698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/>
              <a:t>ГБУЗ </a:t>
            </a:r>
            <a:r>
              <a:rPr lang="ru-RU" sz="2000" dirty="0"/>
              <a:t>СО «ГБ № 1 г. Асбест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1. Открытая регистратура</a:t>
            </a:r>
            <a:endParaRPr lang="ru-RU" sz="2133" b="1" cap="all" dirty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45" y="1241285"/>
            <a:ext cx="4486698" cy="26060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65" y="1249069"/>
            <a:ext cx="4705746" cy="255338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30881" y="3873530"/>
            <a:ext cx="4020024" cy="363698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/>
              <a:t>ГБУЗ </a:t>
            </a:r>
            <a:r>
              <a:rPr lang="ru-RU" sz="2000" dirty="0"/>
              <a:t>СО «ДГБ г. Первоуральск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240440" y="815498"/>
            <a:ext cx="198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</a:rPr>
              <a:t>БЫЛО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67960" y="795482"/>
            <a:ext cx="193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</a:rPr>
              <a:t>СТАЛО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pic>
        <p:nvPicPr>
          <p:cNvPr id="32" name="Picture 2" descr="C:\Users\volhinaiv\Desktop\фото БП для отбора\_PTV56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79" y="4281532"/>
            <a:ext cx="4535786" cy="25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48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7" y="26163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33" b="1" cap="all" dirty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2. СИСТЕМА НАВИГАЦИИ ВНУТРИ </a:t>
            </a:r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ПОЛИКЛИНИКИ</a:t>
            </a:r>
            <a:endParaRPr lang="ru-RU" sz="2133" b="1" cap="all" dirty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8826" y="697630"/>
            <a:ext cx="2633594" cy="353406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1799" t="3217" r="3470" b="2272"/>
          <a:stretch/>
        </p:blipFill>
        <p:spPr>
          <a:xfrm>
            <a:off x="6466796" y="3877760"/>
            <a:ext cx="3659698" cy="25716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649002" y="815498"/>
            <a:ext cx="198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</a:rPr>
              <a:t>БЫЛО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66012" y="766299"/>
            <a:ext cx="193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</a:rPr>
              <a:t>СТАЛО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pic>
        <p:nvPicPr>
          <p:cNvPr id="4098" name="Picture 2" descr="ÐÐ°ÑÑÐ¸Ð½ÐºÐ¸ Ð¿Ð¾ Ð·Ð°Ð¿ÑÐ¾ÑÑ ÐºÐ¾ÑÐ¸Ð´Ð¾Ñ Ð±Ð¾Ð»ÑÐ½Ð¸ÑÑ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" b="9886"/>
          <a:stretch/>
        </p:blipFill>
        <p:spPr bwMode="auto">
          <a:xfrm>
            <a:off x="534954" y="1298306"/>
            <a:ext cx="2597353" cy="34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¿Ð¾Ð»Ð¸ÐºÐ»Ð¸Ð½Ð¸ÐºÐ° ÐµÐºÐ°ÑÐµÑÐ¸Ð½Ð±ÑÑÐ³ ÐºÐ¾ÑÐ¸Ð´Ð¾Ñ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8994" r="56878" b="-3249"/>
          <a:stretch/>
        </p:blipFill>
        <p:spPr bwMode="auto">
          <a:xfrm>
            <a:off x="2928024" y="2606116"/>
            <a:ext cx="2918299" cy="42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sp>
        <p:nvSpPr>
          <p:cNvPr id="10" name="TextBox 9"/>
          <p:cNvSpPr txBox="1"/>
          <p:nvPr/>
        </p:nvSpPr>
        <p:spPr>
          <a:xfrm>
            <a:off x="8134913" y="3531138"/>
            <a:ext cx="2831401" cy="340469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400" dirty="0" smtClean="0"/>
              <a:t>ГБУЗ </a:t>
            </a:r>
            <a:r>
              <a:rPr lang="ru-RU" sz="1400" dirty="0"/>
              <a:t>СО «ДГБ г. Первоуральск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97042" y="6436467"/>
            <a:ext cx="2831401" cy="340469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400" dirty="0"/>
              <a:t>МБУ ЦГБ № 2, поликлиника № 2</a:t>
            </a:r>
          </a:p>
        </p:txBody>
      </p:sp>
    </p:spTree>
    <p:extLst>
      <p:ext uri="{BB962C8B-B14F-4D97-AF65-F5344CB8AC3E}">
        <p14:creationId xmlns:p14="http://schemas.microsoft.com/office/powerpoint/2010/main" val="17654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Юлия Александровна\Desktop\фото стало\IMG_17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682018" y="3340322"/>
            <a:ext cx="2504619" cy="40535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33" b="1" cap="all" dirty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ru-RU" sz="2133" b="1" cap="all" dirty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ФОРМИРОВАНИЕ ЭЛЕКТРОННОГО </a:t>
            </a:r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РАСПИСАНИЯ</a:t>
            </a:r>
            <a:endParaRPr lang="ru-RU" sz="2133" b="1" cap="all" dirty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99" y="1332225"/>
            <a:ext cx="4250985" cy="26172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Юлия Александровна\Desktop\фото было\IMG_3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582" y="4140803"/>
            <a:ext cx="4292872" cy="2386457"/>
          </a:xfrm>
          <a:prstGeom prst="rect">
            <a:avLst/>
          </a:prstGeom>
          <a:noFill/>
        </p:spPr>
      </p:pic>
      <p:pic>
        <p:nvPicPr>
          <p:cNvPr id="2052" name="Picture 4" descr="http://academy-piva.ru/caches/image/5595c0e29638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495" b="16201"/>
          <a:stretch/>
        </p:blipFill>
        <p:spPr bwMode="auto">
          <a:xfrm>
            <a:off x="1358499" y="1391054"/>
            <a:ext cx="4176540" cy="26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49002" y="815498"/>
            <a:ext cx="198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</a:rPr>
              <a:t>БЫЛО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04922" y="834393"/>
            <a:ext cx="193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</a:rPr>
              <a:t>СТАЛО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sp>
        <p:nvSpPr>
          <p:cNvPr id="12" name="TextBox 11"/>
          <p:cNvSpPr txBox="1"/>
          <p:nvPr/>
        </p:nvSpPr>
        <p:spPr>
          <a:xfrm>
            <a:off x="8485109" y="3745147"/>
            <a:ext cx="2831401" cy="340469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400" dirty="0" smtClean="0"/>
              <a:t>ГБУЗ </a:t>
            </a:r>
            <a:r>
              <a:rPr lang="ru-RU" sz="1400" dirty="0"/>
              <a:t>СО «ДГБ г. Первоуральск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063578" y="6361889"/>
            <a:ext cx="3152415" cy="330741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ru-RU" sz="1400" dirty="0" smtClean="0"/>
          </a:p>
          <a:p>
            <a:r>
              <a:rPr lang="ru-RU" sz="1400" dirty="0" smtClean="0"/>
              <a:t>МАУ </a:t>
            </a:r>
            <a:r>
              <a:rPr lang="ru-RU" sz="1400" dirty="0"/>
              <a:t>«ДГБ № 15</a:t>
            </a:r>
            <a:r>
              <a:rPr lang="ru-RU" sz="1400" dirty="0" smtClean="0"/>
              <a:t>», г. </a:t>
            </a:r>
            <a:r>
              <a:rPr lang="ru-RU" sz="1400" dirty="0"/>
              <a:t>Екатеринбург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072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4. </a:t>
            </a:r>
            <a:r>
              <a:rPr lang="ru-RU" sz="2133" b="1" cap="all" dirty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ВНЕДРЕНИЕ ЭЛЕКТРОННОЙ </a:t>
            </a:r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ОЧЕРЕДИ</a:t>
            </a:r>
            <a:endParaRPr lang="ru-RU" sz="2133" b="1" cap="all" dirty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2" descr="Z:\Тимошенко\БЕРЕЖЛИВАЯ ПОЛИКЛИНИКА\Презентации\Фото\регистратура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41" y="1259187"/>
            <a:ext cx="3965640" cy="24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332" t="3805" r="2421" b="4582"/>
          <a:stretch/>
        </p:blipFill>
        <p:spPr>
          <a:xfrm>
            <a:off x="6950676" y="1196100"/>
            <a:ext cx="3939596" cy="25116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97" y="3837301"/>
            <a:ext cx="3959158" cy="2639436"/>
          </a:xfrm>
          <a:prstGeom prst="rect">
            <a:avLst/>
          </a:prstGeom>
          <a:ln w="19050">
            <a:noFill/>
          </a:ln>
        </p:spPr>
      </p:pic>
      <p:pic>
        <p:nvPicPr>
          <p:cNvPr id="3074" name="Picture 2" descr="ÐÐ°ÑÑÐ¸Ð½ÐºÐ¸ Ð¿Ð¾ Ð·Ð°Ð¿ÑÐ¾ÑÑ Ð¾ÑÐµÑÐµÐ´Ð¸ Ð² Ð¿Ð¾Ð»Ð¸ÐºÐ»Ð¸Ð½Ð¸ÐºÑ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8" y="3858958"/>
            <a:ext cx="3686851" cy="276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49002" y="815498"/>
            <a:ext cx="198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</a:rPr>
              <a:t>БЫЛО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5740" y="805210"/>
            <a:ext cx="193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</a:rPr>
              <a:t>СТАЛО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  <p:sp>
        <p:nvSpPr>
          <p:cNvPr id="12" name="TextBox 11"/>
          <p:cNvSpPr txBox="1"/>
          <p:nvPr/>
        </p:nvSpPr>
        <p:spPr>
          <a:xfrm>
            <a:off x="8020067" y="3701997"/>
            <a:ext cx="2860583" cy="411806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400" dirty="0"/>
              <a:t>МБУ ЦГБ № 2, поликлиника № </a:t>
            </a:r>
            <a:r>
              <a:rPr lang="ru-RU" sz="1400" dirty="0" smtClean="0"/>
              <a:t>2, г. Екатеринбург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098640" y="6214567"/>
            <a:ext cx="2860583" cy="411806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400" dirty="0"/>
              <a:t>МБУ ЦГБ № </a:t>
            </a:r>
            <a:r>
              <a:rPr lang="ru-RU" sz="1400" dirty="0" smtClean="0"/>
              <a:t>13,  г. Екатеринбург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374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" y="1"/>
            <a:ext cx="12191923" cy="795708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5. ОРГАНИЗАЦИЯ </a:t>
            </a:r>
            <a:r>
              <a:rPr lang="ru-RU" sz="2133" b="1" cap="all" dirty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РАБОЧЕГО ПРОСТРАНСТВА (5С)</a:t>
            </a:r>
          </a:p>
        </p:txBody>
      </p:sp>
      <p:pic>
        <p:nvPicPr>
          <p:cNvPr id="1026" name="Picture 2" descr="https://static.tildacdn.com/tild3965-3036-4966-a232-373133316166/5C_Volgodon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5" y="1542382"/>
            <a:ext cx="8004238" cy="373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967" y="933439"/>
            <a:ext cx="3060113" cy="54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64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971350">
            <a:off x="3634785" y="235913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 rot="3205424">
            <a:off x="943511" y="1251678"/>
            <a:ext cx="53091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67" b="1" dirty="0"/>
              <a:t>13</a:t>
            </a:r>
          </a:p>
        </p:txBody>
      </p:sp>
      <p:sp>
        <p:nvSpPr>
          <p:cNvPr id="10" name="Прямоугольник 9"/>
          <p:cNvSpPr/>
          <p:nvPr/>
        </p:nvSpPr>
        <p:spPr>
          <a:xfrm rot="17985990">
            <a:off x="3832218" y="901873"/>
            <a:ext cx="30649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 b="1" dirty="0"/>
              <a:t>9</a:t>
            </a:r>
          </a:p>
        </p:txBody>
      </p:sp>
      <p:sp>
        <p:nvSpPr>
          <p:cNvPr id="11" name="Прямоугольник 10"/>
          <p:cNvSpPr/>
          <p:nvPr/>
        </p:nvSpPr>
        <p:spPr>
          <a:xfrm rot="4080091">
            <a:off x="5607931" y="162505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32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573720" y="110709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13" name="Прямоугольник 12"/>
          <p:cNvSpPr/>
          <p:nvPr/>
        </p:nvSpPr>
        <p:spPr>
          <a:xfrm rot="18279609">
            <a:off x="8323222" y="917786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15</a:t>
            </a:r>
          </a:p>
        </p:txBody>
      </p:sp>
      <p:sp>
        <p:nvSpPr>
          <p:cNvPr id="14" name="Прямоугольник 13"/>
          <p:cNvSpPr/>
          <p:nvPr/>
        </p:nvSpPr>
        <p:spPr>
          <a:xfrm rot="16518484">
            <a:off x="8359828" y="1856732"/>
            <a:ext cx="1889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brima" panose="02000000000000000000" pitchFamily="2" charset="0"/>
                <a:cs typeface="Ebrima" panose="02000000000000000000" pitchFamily="2" charset="0"/>
              </a:rPr>
              <a:t>Регистратура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8105282">
            <a:off x="824406" y="4713770"/>
            <a:ext cx="86914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67" dirty="0">
                <a:solidFill>
                  <a:schemeClr val="accent6">
                    <a:lumMod val="75000"/>
                  </a:schemeClr>
                </a:solidFill>
              </a:rPr>
              <a:t>Бинт</a:t>
            </a:r>
          </a:p>
        </p:txBody>
      </p:sp>
      <p:sp>
        <p:nvSpPr>
          <p:cNvPr id="16" name="Прямоугольник 15"/>
          <p:cNvSpPr/>
          <p:nvPr/>
        </p:nvSpPr>
        <p:spPr>
          <a:xfrm rot="4298895">
            <a:off x="1236035" y="2544240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Операция</a:t>
            </a:r>
          </a:p>
        </p:txBody>
      </p:sp>
      <p:sp>
        <p:nvSpPr>
          <p:cNvPr id="18" name="Прямоугольник 17"/>
          <p:cNvSpPr/>
          <p:nvPr/>
        </p:nvSpPr>
        <p:spPr>
          <a:xfrm rot="2230153">
            <a:off x="4729305" y="3307470"/>
            <a:ext cx="2737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Постельный режим</a:t>
            </a:r>
          </a:p>
        </p:txBody>
      </p:sp>
      <p:sp>
        <p:nvSpPr>
          <p:cNvPr id="19" name="Прямоугольник 18"/>
          <p:cNvSpPr/>
          <p:nvPr/>
        </p:nvSpPr>
        <p:spPr>
          <a:xfrm rot="19521430">
            <a:off x="5826753" y="5486870"/>
            <a:ext cx="1217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7030A0"/>
                </a:solidFill>
              </a:rPr>
              <a:t>Карточка</a:t>
            </a:r>
          </a:p>
        </p:txBody>
      </p:sp>
      <p:sp>
        <p:nvSpPr>
          <p:cNvPr id="20" name="Прямоугольник 19"/>
          <p:cNvSpPr/>
          <p:nvPr/>
        </p:nvSpPr>
        <p:spPr>
          <a:xfrm rot="4792975">
            <a:off x="8253120" y="4751104"/>
            <a:ext cx="1319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Больной</a:t>
            </a:r>
          </a:p>
        </p:txBody>
      </p:sp>
      <p:sp>
        <p:nvSpPr>
          <p:cNvPr id="21" name="Прямоугольник 20"/>
          <p:cNvSpPr/>
          <p:nvPr/>
        </p:nvSpPr>
        <p:spPr>
          <a:xfrm rot="3235099">
            <a:off x="9934145" y="2525718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17</a:t>
            </a:r>
          </a:p>
        </p:txBody>
      </p:sp>
      <p:sp>
        <p:nvSpPr>
          <p:cNvPr id="22" name="Прямоугольник 21"/>
          <p:cNvSpPr/>
          <p:nvPr/>
        </p:nvSpPr>
        <p:spPr>
          <a:xfrm rot="4872262">
            <a:off x="10337003" y="1224473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23" name="Прямоугольник 22"/>
          <p:cNvSpPr/>
          <p:nvPr/>
        </p:nvSpPr>
        <p:spPr>
          <a:xfrm rot="4426458">
            <a:off x="745881" y="330747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24" name="Прямоугольник 23"/>
          <p:cNvSpPr/>
          <p:nvPr/>
        </p:nvSpPr>
        <p:spPr>
          <a:xfrm rot="18227341">
            <a:off x="3785264" y="3667109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81</a:t>
            </a:r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 rot="3979311">
            <a:off x="2077824" y="4544089"/>
            <a:ext cx="42832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 b="1" dirty="0">
                <a:solidFill>
                  <a:srgbClr val="00B0F0"/>
                </a:solidFill>
              </a:rPr>
              <a:t>20</a:t>
            </a:r>
          </a:p>
        </p:txBody>
      </p:sp>
      <p:sp>
        <p:nvSpPr>
          <p:cNvPr id="26" name="Прямоугольник 25"/>
          <p:cNvSpPr/>
          <p:nvPr/>
        </p:nvSpPr>
        <p:spPr>
          <a:xfrm rot="2688764">
            <a:off x="6412190" y="2746149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7" name="Прямоугольник 26"/>
          <p:cNvSpPr/>
          <p:nvPr/>
        </p:nvSpPr>
        <p:spPr>
          <a:xfrm rot="17830805">
            <a:off x="5501012" y="4304778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9EBE5E"/>
                </a:solidFill>
              </a:rPr>
              <a:t>100</a:t>
            </a:r>
            <a:endParaRPr lang="ru-RU" sz="2400" dirty="0">
              <a:solidFill>
                <a:srgbClr val="9EBE5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017326">
            <a:off x="7155374" y="487280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21</a:t>
            </a:r>
            <a:endParaRPr lang="ru-RU" sz="3200" dirty="0"/>
          </a:p>
        </p:txBody>
      </p:sp>
      <p:sp>
        <p:nvSpPr>
          <p:cNvPr id="29" name="Прямоугольник 28"/>
          <p:cNvSpPr/>
          <p:nvPr/>
        </p:nvSpPr>
        <p:spPr>
          <a:xfrm rot="19372386">
            <a:off x="4172813" y="1320926"/>
            <a:ext cx="1092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  <a:ea typeface="MingLiU-ExtB" panose="02020500000000000000" pitchFamily="18" charset="-120"/>
                <a:cs typeface="Aharoni" panose="02010803020104030203" pitchFamily="2" charset="-79"/>
              </a:rPr>
              <a:t>Палата</a:t>
            </a:r>
          </a:p>
        </p:txBody>
      </p:sp>
      <p:sp>
        <p:nvSpPr>
          <p:cNvPr id="30" name="Прямоугольник 29"/>
          <p:cNvSpPr/>
          <p:nvPr/>
        </p:nvSpPr>
        <p:spPr>
          <a:xfrm rot="782477">
            <a:off x="8014919" y="3588203"/>
            <a:ext cx="42832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 dirty="0"/>
              <a:t>16</a:t>
            </a:r>
          </a:p>
        </p:txBody>
      </p:sp>
      <p:sp>
        <p:nvSpPr>
          <p:cNvPr id="31" name="Прямоугольник 30"/>
          <p:cNvSpPr/>
          <p:nvPr/>
        </p:nvSpPr>
        <p:spPr>
          <a:xfrm rot="4243477">
            <a:off x="9830141" y="5612174"/>
            <a:ext cx="301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32" name="Прямоугольник 31"/>
          <p:cNvSpPr/>
          <p:nvPr/>
        </p:nvSpPr>
        <p:spPr>
          <a:xfrm rot="18194484">
            <a:off x="10363469" y="3596158"/>
            <a:ext cx="394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3" name="Прямоугольник 32"/>
          <p:cNvSpPr/>
          <p:nvPr/>
        </p:nvSpPr>
        <p:spPr>
          <a:xfrm rot="21066351">
            <a:off x="9267151" y="4074919"/>
            <a:ext cx="53091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67" dirty="0">
                <a:solidFill>
                  <a:srgbClr val="FFC000"/>
                </a:solidFill>
              </a:rPr>
              <a:t>19</a:t>
            </a:r>
          </a:p>
        </p:txBody>
      </p:sp>
      <p:sp>
        <p:nvSpPr>
          <p:cNvPr id="36" name="Прямоугольник 35"/>
          <p:cNvSpPr/>
          <p:nvPr/>
        </p:nvSpPr>
        <p:spPr>
          <a:xfrm rot="18580719">
            <a:off x="2449869" y="5448222"/>
            <a:ext cx="35779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67" b="1" dirty="0">
                <a:solidFill>
                  <a:schemeClr val="accent4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651030" y="4911292"/>
            <a:ext cx="35779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67" dirty="0"/>
              <a:t>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15" y="1578800"/>
            <a:ext cx="1296000" cy="12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41" y="3398304"/>
            <a:ext cx="1392000" cy="928000"/>
          </a:xfrm>
          <a:prstGeom prst="rect">
            <a:avLst/>
          </a:prstGeom>
        </p:spPr>
      </p:pic>
      <p:pic>
        <p:nvPicPr>
          <p:cNvPr id="39" name="Picture 58" descr="ÐÐ°ÑÑÐ¸Ð½ÐºÐ¸ Ð¿Ð¾ Ð·Ð°Ð¿ÑÐ¾ÑÑ ÐÑÐ°ÑÐ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68" y="5174551"/>
            <a:ext cx="786504" cy="9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bject 25"/>
          <p:cNvSpPr/>
          <p:nvPr/>
        </p:nvSpPr>
        <p:spPr>
          <a:xfrm rot="2365785">
            <a:off x="2127093" y="1070602"/>
            <a:ext cx="1526067" cy="1273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1" name="Прямоугольник 40"/>
          <p:cNvSpPr/>
          <p:nvPr/>
        </p:nvSpPr>
        <p:spPr>
          <a:xfrm rot="2246034">
            <a:off x="7602795" y="1487833"/>
            <a:ext cx="1256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Болезнь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1AFC6-7942-4580-8D39-2A8A0E0864FA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sp>
        <p:nvSpPr>
          <p:cNvPr id="38" name="TextBox 37"/>
          <p:cNvSpPr txBox="1"/>
          <p:nvPr/>
        </p:nvSpPr>
        <p:spPr>
          <a:xfrm>
            <a:off x="1689197" y="276399"/>
            <a:ext cx="86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СОЕДИНИТЕ НЕПРЕРЫВНОЙ ЛИНИЕЙ ПОСЛЕДОВАТЕЛЬНО ЦИФРЫ от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 до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92099" y="4633225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/>
              <a:t>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21585" y="707029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/>
              <a:t>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78007" y="2782437"/>
            <a:ext cx="744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 smtClean="0"/>
              <a:t>8</a:t>
            </a:r>
            <a:endParaRPr lang="ru-RU" sz="9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33323" y="2792013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/>
              <a:t>1</a:t>
            </a:r>
            <a:endParaRPr lang="ru-RU" sz="9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42738" y="4633227"/>
            <a:ext cx="1357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/>
              <a:t>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90145" y="707028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/>
              <a:t>6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39363" y="2782439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/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342738" y="739843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/>
              <a:t>4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03926" y="4633227"/>
            <a:ext cx="11351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/>
              <a:t>3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1AFC6-7942-4580-8D39-2A8A0E0864FA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  <p:sp>
        <p:nvSpPr>
          <p:cNvPr id="12" name="TextBox 11"/>
          <p:cNvSpPr txBox="1"/>
          <p:nvPr/>
        </p:nvSpPr>
        <p:spPr>
          <a:xfrm>
            <a:off x="1689197" y="276399"/>
            <a:ext cx="86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СОЕДИНИТЕ НЕПРЕРЫВНОЙ ЛИНИЕЙ ПОСЛЕДОВАТЕЛЬНО ЦИФРЫ от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 до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/>
          <p:cNvSpPr/>
          <p:nvPr/>
        </p:nvSpPr>
        <p:spPr>
          <a:xfrm>
            <a:off x="1" y="0"/>
            <a:ext cx="12191999" cy="103209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2313434" y="955415"/>
            <a:ext cx="526220" cy="3628773"/>
          </a:xfrm>
          <a:prstGeom prst="rect">
            <a:avLst/>
          </a:prstGeom>
          <a:solidFill>
            <a:srgbClr val="42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3307" y="2564799"/>
            <a:ext cx="3750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ОПЕРАЦИОННАЯ ДЕЯТЕЛЬНОСТЬ</a:t>
            </a:r>
            <a:endParaRPr lang="ru-RU" b="1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9333185" y="982373"/>
            <a:ext cx="565265" cy="3552293"/>
          </a:xfrm>
          <a:prstGeom prst="rect">
            <a:avLst/>
          </a:prstGeom>
          <a:solidFill>
            <a:srgbClr val="42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77168" y="2558884"/>
            <a:ext cx="313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ПРОЕКТНАЯ ДЕЯТЕЛЬНОСТЬ</a:t>
            </a:r>
            <a:endParaRPr lang="ru-RU" b="1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0077" y="3417851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14" name="Овал 13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12173" y="165187"/>
            <a:ext cx="115131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latin typeface="Segoe UI Light" panose="020B0502040204020203" pitchFamily="34" charset="0"/>
              </a:rPr>
              <a:t>ОРИЕНТИРЫ ПРОЕКТНОГО УПРАВЛЕНИЯ</a:t>
            </a:r>
            <a:endParaRPr lang="ru-RU" sz="3400" b="1" dirty="0">
              <a:latin typeface="Segoe UI 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81181" y="3223532"/>
            <a:ext cx="445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Направлена на развитие (совершенствование)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241130" y="3358584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19" name="Овал 18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861865" y="4917594"/>
            <a:ext cx="404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Срок точно определен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81183" y="5579067"/>
            <a:ext cx="427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Выполняется временными командами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3733" y="3231345"/>
            <a:ext cx="428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Направлена на поддержание жизнедеятельности (стабильности)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83732" y="4066629"/>
            <a:ext cx="428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Уровень неопределенности (рисков</a:t>
            </a:r>
            <a:r>
              <a:rPr lang="ru-RU" b="1" dirty="0" smtClean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) - </a:t>
            </a:r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низкий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3732" y="4917594"/>
            <a:ext cx="416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Срок завершения точно не определен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3733" y="5474544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Выполняется постоянными группами людей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81183" y="4045194"/>
            <a:ext cx="369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Уровень неопределенности (рисков) - высокий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630077" y="4217019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30" name="Овал 29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42244" y="4958401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33" name="Овал 32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30077" y="5640309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36" name="Овал 35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243251" y="4238454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39" name="Овал 38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256478" y="4947819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42" name="Овал 41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7245371" y="5620334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45" name="Овал 44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010" y="1297975"/>
            <a:ext cx="1093821" cy="109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82" y="1279521"/>
            <a:ext cx="1130730" cy="113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войная стрелка влево/вправо 2"/>
          <p:cNvSpPr/>
          <p:nvPr/>
        </p:nvSpPr>
        <p:spPr>
          <a:xfrm>
            <a:off x="4440474" y="1236543"/>
            <a:ext cx="3340710" cy="1337310"/>
          </a:xfrm>
          <a:prstGeom prst="leftRightArrow">
            <a:avLst/>
          </a:prstGeom>
          <a:noFill/>
          <a:ln>
            <a:solidFill>
              <a:srgbClr val="82DE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184072" y="1689754"/>
            <a:ext cx="3823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СООТНОШЕНИЕ</a:t>
            </a:r>
            <a:endParaRPr lang="ru-RU" sz="22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99728" y="3967768"/>
            <a:ext cx="11331027" cy="0"/>
          </a:xfrm>
          <a:prstGeom prst="line">
            <a:avLst/>
          </a:prstGeom>
          <a:ln w="19050">
            <a:solidFill>
              <a:srgbClr val="10B0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30486" y="4793968"/>
            <a:ext cx="11331027" cy="0"/>
          </a:xfrm>
          <a:prstGeom prst="line">
            <a:avLst/>
          </a:prstGeom>
          <a:ln w="19050">
            <a:solidFill>
              <a:srgbClr val="10B0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99728" y="5416638"/>
            <a:ext cx="11331027" cy="0"/>
          </a:xfrm>
          <a:prstGeom prst="line">
            <a:avLst/>
          </a:prstGeom>
          <a:ln w="19050">
            <a:solidFill>
              <a:srgbClr val="10B0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110829" y="2573853"/>
            <a:ext cx="0" cy="4111955"/>
          </a:xfrm>
          <a:prstGeom prst="line">
            <a:avLst/>
          </a:prstGeom>
          <a:ln w="19050">
            <a:solidFill>
              <a:srgbClr val="10B0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83536" y="1122227"/>
            <a:ext cx="3580233" cy="1375412"/>
          </a:xfrm>
          <a:prstGeom prst="rect">
            <a:avLst/>
          </a:prstGeom>
          <a:noFill/>
          <a:ln w="38100">
            <a:solidFill>
              <a:srgbClr val="82DEC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7861865" y="1100474"/>
            <a:ext cx="3530100" cy="1375412"/>
          </a:xfrm>
          <a:prstGeom prst="rect">
            <a:avLst/>
          </a:prstGeom>
          <a:noFill/>
          <a:ln w="38100">
            <a:solidFill>
              <a:srgbClr val="82DEC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83732" y="6211468"/>
            <a:ext cx="416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Четкая регламентация процессов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61865" y="6176515"/>
            <a:ext cx="389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Применение гибких инструментов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566267" y="6132934"/>
            <a:ext cx="11331027" cy="0"/>
          </a:xfrm>
          <a:prstGeom prst="line">
            <a:avLst/>
          </a:prstGeom>
          <a:ln w="19050">
            <a:solidFill>
              <a:srgbClr val="10B0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Группа 52"/>
          <p:cNvGrpSpPr/>
          <p:nvPr/>
        </p:nvGrpSpPr>
        <p:grpSpPr>
          <a:xfrm>
            <a:off x="640789" y="6250084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54" name="Овал 53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7256083" y="6230109"/>
            <a:ext cx="304800" cy="292100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57" name="Овал 56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22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ая выноска 16"/>
          <p:cNvSpPr/>
          <p:nvPr/>
        </p:nvSpPr>
        <p:spPr>
          <a:xfrm>
            <a:off x="923454" y="5278170"/>
            <a:ext cx="688064" cy="443620"/>
          </a:xfrm>
          <a:prstGeom prst="wedgeRectCallout">
            <a:avLst>
              <a:gd name="adj1" fmla="val -53156"/>
              <a:gd name="adj2" fmla="val 72704"/>
            </a:avLst>
          </a:prstGeom>
          <a:solidFill>
            <a:srgbClr val="82D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7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462114" y="-54764"/>
            <a:ext cx="1195504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963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Приоритетный региональный проект «Создание новой модели медицинской организации, оказывающей первичную медико-санитарную помощь»</a:t>
            </a: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1498023" y="-685729"/>
            <a:ext cx="543515" cy="3524319"/>
          </a:xfrm>
          <a:prstGeom prst="rect">
            <a:avLst/>
          </a:prstGeom>
          <a:solidFill>
            <a:srgbClr val="42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2"/>
          <p:cNvSpPr>
            <a:spLocks noChangeArrowheads="1"/>
          </p:cNvSpPr>
          <p:nvPr/>
        </p:nvSpPr>
        <p:spPr bwMode="auto">
          <a:xfrm>
            <a:off x="7621" y="878715"/>
            <a:ext cx="2996807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УЧАСТНИКИ ПРОЕКТА</a:t>
            </a:r>
            <a:endParaRPr lang="ru-RU" altLang="ru-RU" b="1" dirty="0">
              <a:solidFill>
                <a:schemeClr val="bg1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29312" y="4490865"/>
            <a:ext cx="4193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Медицинские организации Свердловской области </a:t>
            </a:r>
            <a:endParaRPr lang="ru-RU" sz="2000" b="1" dirty="0">
              <a:solidFill>
                <a:srgbClr val="0D957B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1375" y="1021603"/>
            <a:ext cx="3585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Министерство </a:t>
            </a:r>
            <a:r>
              <a:rPr lang="ru-RU" sz="2000" b="1" cap="all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/>
            </a:r>
            <a:br>
              <a:rPr lang="ru-RU" sz="2000" b="1" cap="all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000" b="1" cap="all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здравоохранения СО</a:t>
            </a:r>
            <a:endParaRPr lang="ru-RU" sz="2000" b="1" cap="al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839" y="2523145"/>
            <a:ext cx="347587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latin typeface="Segoe UI Light" panose="020B0502040204020203" pitchFamily="34" charset="0"/>
                <a:cs typeface="Arial" panose="020B0604020202020204" pitchFamily="34" charset="0"/>
              </a:rPr>
              <a:t>Департамент информатизации и связи СО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Segoe UI Light" panose="020B0502040204020203" pitchFamily="34" charset="0"/>
                <a:cs typeface="Arial" panose="020B0604020202020204" pitchFamily="34" charset="0"/>
              </a:rPr>
              <a:t>Медицинский информационно-аналитический центр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7046" y="4038313"/>
            <a:ext cx="3583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Arial" panose="020B0604020202020204" pitchFamily="34" charset="0"/>
              </a:rPr>
              <a:t>Управление здравоохранения </a:t>
            </a:r>
            <a:r>
              <a:rPr lang="ru-RU" dirty="0" smtClean="0"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dirty="0">
                <a:latin typeface="Segoe UI Light" panose="020B0502040204020203" pitchFamily="34" charset="0"/>
                <a:cs typeface="Arial" panose="020B0604020202020204" pitchFamily="34" charset="0"/>
              </a:rPr>
              <a:t>г. Екатеринбурга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29069" y="4028903"/>
            <a:ext cx="2483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Росздравнадзор СО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69624" y="2242812"/>
            <a:ext cx="411497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latin typeface="Segoe UI Light" panose="020B0502040204020203" pitchFamily="34" charset="0"/>
                <a:cs typeface="Arial" panose="020B0604020202020204" pitchFamily="34" charset="0"/>
              </a:rPr>
              <a:t>Уральский государственный медицинский университет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Segoe UI Light" panose="020B0502040204020203" pitchFamily="34" charset="0"/>
                <a:cs typeface="Arial" panose="020B0604020202020204" pitchFamily="34" charset="0"/>
              </a:rPr>
              <a:t>Свердловский областной медицинский колледж</a:t>
            </a:r>
          </a:p>
        </p:txBody>
      </p:sp>
      <p:pic>
        <p:nvPicPr>
          <p:cNvPr id="1026" name="Picture 2" descr="ÐÐ°ÑÑÐ¸Ð½ÐºÐ¸ Ð¿Ð¾ Ð·Ð°Ð¿ÑÐ¾ÑÑ Ð¸ÐºÐ¾Ð½ÐºÐ° Ð¾Ð±ÑÐ°Ð·Ð¾Ð²Ð°Ð½Ð¸Ðµ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776" y="1583889"/>
            <a:ext cx="781363" cy="6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¸ÐºÐ¾Ð½ÐºÐ° ÐºÐ¾Ð½ÑÑÐ¾Ð»Ñ Ð¸ Ð½Ð°Ð´Ð·Ð¾Ñ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20" y="3394291"/>
            <a:ext cx="964323" cy="60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45" y="3345320"/>
            <a:ext cx="1047451" cy="69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79457" y="4031202"/>
            <a:ext cx="1434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ТФОМС СО</a:t>
            </a:r>
          </a:p>
        </p:txBody>
      </p:sp>
      <p:sp>
        <p:nvSpPr>
          <p:cNvPr id="9" name="AutoShape 10" descr="ÐÐ°ÑÑÐ¸Ð½ÐºÐ¸ Ð¿Ð¾ Ð·Ð°Ð¿ÑÐ¾ÑÑ Ð¸ÐºÐ¾Ð½ÐºÐ° Ð¸Ð½ÑÐ¾ÑÐ¼Ð°ÑÐ¸Ð¾Ð½Ð½ÑÐµ ÑÐ¸ÑÑÐµ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ÐÐ°ÑÑÐ¸Ð½ÐºÐ¸ Ð¿Ð¾ Ð·Ð°Ð¿ÑÐ¾ÑÑ Ð¸ÐºÐ¾Ð½ÐºÐ° Ð¸Ð½ÑÐ¾ÑÐ¼Ð°ÑÐ¸Ð¾Ð½Ð½ÑÐµ ÑÐ¸ÑÑÐµ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ÐÐ°ÑÑÐ¸Ð½ÐºÐ¸ Ð¿Ð¾ Ð·Ð°Ð¿ÑÐ¾ÑÑ Ð¸ÐºÐ¾Ð½ÐºÐ° Ð¸Ð½ÑÐ¾ÑÐ¼Ð°ÑÐ¸Ð¾Ð½Ð½ÑÐµ ÑÐ¸ÑÑÐµÐ¼Ñ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97" y="1609633"/>
            <a:ext cx="973838" cy="9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2581837" y="1671391"/>
            <a:ext cx="1981198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581837" y="1706073"/>
            <a:ext cx="0" cy="24047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7602071" y="1648436"/>
            <a:ext cx="199024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9605796" y="1689574"/>
            <a:ext cx="0" cy="24047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5610485" y="1857012"/>
            <a:ext cx="10302" cy="148088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6713144" y="1857012"/>
            <a:ext cx="0" cy="148088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5490800" y="3364634"/>
            <a:ext cx="129987" cy="4743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749004" y="3355824"/>
            <a:ext cx="64993" cy="4743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ÐÐ°ÑÑÐ¸Ð½ÐºÐ¸ Ð¿Ð¾ Ð·Ð°Ð¿ÑÐ¾ÑÑ Ð¸ÐºÐ¾Ð½ÐºÐ° Ð²ÑÐ°ÑÐ¸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19126"/>
          <a:stretch/>
        </p:blipFill>
        <p:spPr bwMode="auto">
          <a:xfrm>
            <a:off x="10844465" y="4579061"/>
            <a:ext cx="524372" cy="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8" descr="ÐÐ°ÑÑÐ¸Ð½ÐºÐ¸ Ð¿Ð¾ Ð·Ð°Ð¿ÑÐ¾ÑÑ Ð¸ÐºÐ¾Ð½ÐºÐ° Ð²ÑÐ°ÑÐ¸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19126"/>
          <a:stretch/>
        </p:blipFill>
        <p:spPr bwMode="auto">
          <a:xfrm>
            <a:off x="10149287" y="4584034"/>
            <a:ext cx="521345" cy="85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ÐÐ°ÑÑÐ¸Ð½ÐºÐ¸ Ð¿Ð¾ Ð·Ð°Ð¿ÑÐ¾ÑÑ Ð¸ÐºÐ¾Ð½ÐºÐ° Ð²ÑÐ°ÑÐ¸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19126"/>
          <a:stretch/>
        </p:blipFill>
        <p:spPr bwMode="auto">
          <a:xfrm>
            <a:off x="9447495" y="4584160"/>
            <a:ext cx="540290" cy="8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531294" y="5904772"/>
            <a:ext cx="8249197" cy="196842"/>
          </a:xfrm>
          <a:prstGeom prst="rect">
            <a:avLst/>
          </a:prstGeom>
          <a:gradFill>
            <a:gsLst>
              <a:gs pos="32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 rot="5400000">
            <a:off x="8713117" y="5845919"/>
            <a:ext cx="440100" cy="35038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6168864" y="1830021"/>
            <a:ext cx="59920" cy="276913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4649309" y="1855503"/>
            <a:ext cx="31333" cy="134037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313568" y="3204928"/>
            <a:ext cx="1385181" cy="70616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21255" y="6173184"/>
            <a:ext cx="1153638" cy="399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rgbClr val="0D957B"/>
                </a:solidFill>
              </a:rPr>
              <a:t>2017</a:t>
            </a:r>
            <a:endParaRPr lang="ru-RU" dirty="0">
              <a:solidFill>
                <a:srgbClr val="0D957B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68712" y="6171674"/>
            <a:ext cx="1153638" cy="399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rgbClr val="0D957B"/>
                </a:solidFill>
              </a:rPr>
              <a:t>2018</a:t>
            </a:r>
            <a:endParaRPr lang="ru-RU" dirty="0">
              <a:solidFill>
                <a:srgbClr val="0D957B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15759" y="6197325"/>
            <a:ext cx="1153638" cy="399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rgbClr val="0D957B"/>
                </a:solidFill>
              </a:rPr>
              <a:t>2019</a:t>
            </a:r>
            <a:endParaRPr lang="ru-RU" dirty="0">
              <a:solidFill>
                <a:srgbClr val="0D957B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90375" y="6186763"/>
            <a:ext cx="1153638" cy="399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rgbClr val="0D957B"/>
                </a:solidFill>
              </a:rPr>
              <a:t>2020</a:t>
            </a:r>
            <a:endParaRPr lang="ru-RU" dirty="0">
              <a:solidFill>
                <a:srgbClr val="0D957B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55938" y="6194310"/>
            <a:ext cx="1153638" cy="399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rgbClr val="0D957B"/>
                </a:solidFill>
              </a:rPr>
              <a:t>2021</a:t>
            </a:r>
            <a:endParaRPr lang="ru-RU" dirty="0">
              <a:solidFill>
                <a:srgbClr val="0D957B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57718" y="6192801"/>
            <a:ext cx="1153638" cy="399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rgbClr val="0D957B"/>
                </a:solidFill>
              </a:rPr>
              <a:t>2022</a:t>
            </a:r>
            <a:endParaRPr lang="ru-RU" dirty="0">
              <a:solidFill>
                <a:srgbClr val="0D957B"/>
              </a:solidFill>
            </a:endParaRPr>
          </a:p>
        </p:txBody>
      </p:sp>
      <p:pic>
        <p:nvPicPr>
          <p:cNvPr id="53" name="Объект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2311" y="3534860"/>
            <a:ext cx="1222767" cy="98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88063" y="5830431"/>
            <a:ext cx="307818" cy="316872"/>
          </a:xfrm>
          <a:prstGeom prst="ellipse">
            <a:avLst/>
          </a:prstGeom>
          <a:solidFill>
            <a:srgbClr val="0D957B"/>
          </a:solidFill>
          <a:ln>
            <a:solidFill>
              <a:srgbClr val="064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2071734" y="5856083"/>
            <a:ext cx="307818" cy="316872"/>
          </a:xfrm>
          <a:prstGeom prst="ellipse">
            <a:avLst/>
          </a:prstGeom>
          <a:solidFill>
            <a:srgbClr val="0D957B"/>
          </a:solidFill>
          <a:ln>
            <a:solidFill>
              <a:srgbClr val="064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502182" y="5856084"/>
            <a:ext cx="307818" cy="316872"/>
          </a:xfrm>
          <a:prstGeom prst="ellipse">
            <a:avLst/>
          </a:prstGeom>
          <a:solidFill>
            <a:srgbClr val="0D957B"/>
          </a:solidFill>
          <a:ln>
            <a:solidFill>
              <a:srgbClr val="064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4867746" y="5836467"/>
            <a:ext cx="307818" cy="316872"/>
          </a:xfrm>
          <a:prstGeom prst="ellipse">
            <a:avLst/>
          </a:prstGeom>
          <a:solidFill>
            <a:srgbClr val="0D957B"/>
          </a:solidFill>
          <a:ln>
            <a:solidFill>
              <a:srgbClr val="064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6215203" y="5816851"/>
            <a:ext cx="307818" cy="316872"/>
          </a:xfrm>
          <a:prstGeom prst="ellipse">
            <a:avLst/>
          </a:prstGeom>
          <a:solidFill>
            <a:srgbClr val="0D957B"/>
          </a:solidFill>
          <a:ln>
            <a:solidFill>
              <a:srgbClr val="064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7654703" y="5834959"/>
            <a:ext cx="307818" cy="316872"/>
          </a:xfrm>
          <a:prstGeom prst="ellipse">
            <a:avLst/>
          </a:prstGeom>
          <a:solidFill>
            <a:srgbClr val="0D957B"/>
          </a:solidFill>
          <a:ln>
            <a:solidFill>
              <a:srgbClr val="064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1117275" y="5196689"/>
            <a:ext cx="503295" cy="579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Прямоугольная выноска 60"/>
          <p:cNvSpPr/>
          <p:nvPr/>
        </p:nvSpPr>
        <p:spPr>
          <a:xfrm>
            <a:off x="2252805" y="5294768"/>
            <a:ext cx="688064" cy="443620"/>
          </a:xfrm>
          <a:prstGeom prst="wedgeRectCallout">
            <a:avLst>
              <a:gd name="adj1" fmla="val -53156"/>
              <a:gd name="adj2" fmla="val 72704"/>
            </a:avLst>
          </a:prstGeom>
          <a:solidFill>
            <a:srgbClr val="82D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Прямоугольная выноска 61"/>
          <p:cNvSpPr/>
          <p:nvPr/>
        </p:nvSpPr>
        <p:spPr>
          <a:xfrm>
            <a:off x="3672690" y="5275152"/>
            <a:ext cx="688064" cy="443620"/>
          </a:xfrm>
          <a:prstGeom prst="wedgeRectCallout">
            <a:avLst>
              <a:gd name="adj1" fmla="val -53156"/>
              <a:gd name="adj2" fmla="val 72704"/>
            </a:avLst>
          </a:prstGeom>
          <a:solidFill>
            <a:srgbClr val="82D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375964" y="5412024"/>
            <a:ext cx="24082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Количество мед. организаций </a:t>
            </a:r>
          </a:p>
          <a:p>
            <a:pPr algn="ctr"/>
            <a:r>
              <a:rPr lang="ru-RU" sz="1100" b="1" dirty="0" smtClean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(нарастающим итогом)</a:t>
            </a:r>
            <a:endParaRPr lang="ru-RU" sz="1100" b="1" dirty="0">
              <a:solidFill>
                <a:srgbClr val="0D957B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ая выноска 64"/>
          <p:cNvSpPr/>
          <p:nvPr/>
        </p:nvSpPr>
        <p:spPr>
          <a:xfrm>
            <a:off x="5056361" y="5273643"/>
            <a:ext cx="688064" cy="443620"/>
          </a:xfrm>
          <a:prstGeom prst="wedgeRectCallout">
            <a:avLst>
              <a:gd name="adj1" fmla="val -53156"/>
              <a:gd name="adj2" fmla="val 72704"/>
            </a:avLst>
          </a:prstGeom>
          <a:solidFill>
            <a:srgbClr val="82D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164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" name="Прямоугольная выноска 65"/>
          <p:cNvSpPr/>
          <p:nvPr/>
        </p:nvSpPr>
        <p:spPr>
          <a:xfrm>
            <a:off x="6430979" y="5263081"/>
            <a:ext cx="688064" cy="443620"/>
          </a:xfrm>
          <a:prstGeom prst="wedgeRectCallout">
            <a:avLst>
              <a:gd name="adj1" fmla="val -53156"/>
              <a:gd name="adj2" fmla="val 72704"/>
            </a:avLst>
          </a:prstGeom>
          <a:solidFill>
            <a:srgbClr val="82D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247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7" name="Прямоугольная выноска 66"/>
          <p:cNvSpPr/>
          <p:nvPr/>
        </p:nvSpPr>
        <p:spPr>
          <a:xfrm>
            <a:off x="7778436" y="5261572"/>
            <a:ext cx="688064" cy="443620"/>
          </a:xfrm>
          <a:prstGeom prst="wedgeRectCallout">
            <a:avLst>
              <a:gd name="adj1" fmla="val -53156"/>
              <a:gd name="adj2" fmla="val 72704"/>
            </a:avLst>
          </a:prstGeom>
          <a:solidFill>
            <a:srgbClr val="82D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329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01469" y="5783292"/>
            <a:ext cx="1313370" cy="439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 smtClean="0">
                <a:solidFill>
                  <a:srgbClr val="C00000"/>
                </a:solidFill>
              </a:rPr>
              <a:t>100%</a:t>
            </a:r>
            <a:endParaRPr lang="ru-RU" sz="2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77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2654221" y="988502"/>
          <a:ext cx="8026439" cy="5430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Группа 8"/>
          <p:cNvGrpSpPr/>
          <p:nvPr/>
        </p:nvGrpSpPr>
        <p:grpSpPr>
          <a:xfrm rot="5400000">
            <a:off x="10457403" y="1344114"/>
            <a:ext cx="940898" cy="1091268"/>
            <a:chOff x="8529027" y="321072"/>
            <a:chExt cx="940898" cy="1353113"/>
          </a:xfrm>
        </p:grpSpPr>
        <p:sp>
          <p:nvSpPr>
            <p:cNvPr id="6" name="Прямоугольник 5"/>
            <p:cNvSpPr/>
            <p:nvPr/>
          </p:nvSpPr>
          <p:spPr>
            <a:xfrm rot="16200000">
              <a:off x="8328034" y="532294"/>
              <a:ext cx="1342883" cy="940898"/>
            </a:xfrm>
            <a:prstGeom prst="rect">
              <a:avLst/>
            </a:prstGeom>
            <a:solidFill>
              <a:srgbClr val="F4F7ED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8322919" y="759102"/>
              <a:ext cx="135311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</a:t>
              </a:r>
              <a:endParaRPr lang="ru-RU" sz="2400" b="1" cap="all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 rot="5400000">
            <a:off x="9814855" y="2649812"/>
            <a:ext cx="1078312" cy="2238952"/>
            <a:chOff x="8529027" y="331301"/>
            <a:chExt cx="1071178" cy="1355517"/>
          </a:xfrm>
        </p:grpSpPr>
        <p:sp>
          <p:nvSpPr>
            <p:cNvPr id="11" name="Прямоугольник 10"/>
            <p:cNvSpPr/>
            <p:nvPr/>
          </p:nvSpPr>
          <p:spPr>
            <a:xfrm rot="16200000">
              <a:off x="8328034" y="544928"/>
              <a:ext cx="1342883" cy="940898"/>
            </a:xfrm>
            <a:prstGeom prst="rect">
              <a:avLst/>
            </a:prstGeom>
            <a:solidFill>
              <a:srgbClr val="F4F7ED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8510898" y="595108"/>
              <a:ext cx="1353113" cy="82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</a:t>
              </a:r>
              <a:endParaRPr lang="ru-RU" sz="2400" b="1" cap="all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 rot="5400000">
            <a:off x="8723920" y="3669353"/>
            <a:ext cx="1548261" cy="3950870"/>
            <a:chOff x="8529027" y="318668"/>
            <a:chExt cx="940898" cy="1355515"/>
          </a:xfrm>
        </p:grpSpPr>
        <p:sp>
          <p:nvSpPr>
            <p:cNvPr id="14" name="Прямоугольник 13"/>
            <p:cNvSpPr/>
            <p:nvPr/>
          </p:nvSpPr>
          <p:spPr>
            <a:xfrm rot="16200000">
              <a:off x="8328034" y="532293"/>
              <a:ext cx="1342883" cy="940898"/>
            </a:xfrm>
            <a:prstGeom prst="rect">
              <a:avLst/>
            </a:prstGeom>
            <a:solidFill>
              <a:srgbClr val="F4F7ED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8266661" y="598851"/>
              <a:ext cx="1353113" cy="79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Показатели</a:t>
              </a:r>
            </a:p>
            <a:p>
              <a:pPr algn="ctr"/>
              <a:r>
                <a:rPr lang="ru-RU" sz="24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Контрольные Точки</a:t>
              </a:r>
            </a:p>
            <a:p>
              <a:pPr algn="ctr"/>
              <a:r>
                <a:rPr lang="ru-RU" sz="24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БЮДЖЕТ</a:t>
              </a:r>
            </a:p>
            <a:p>
              <a:pPr algn="ctr"/>
              <a:r>
                <a:rPr lang="ru-RU" sz="24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риски</a:t>
              </a:r>
              <a:endParaRPr lang="ru-RU" sz="2400" b="1" cap="all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 rot="5400000">
            <a:off x="-1554736" y="3197624"/>
            <a:ext cx="5385608" cy="1091268"/>
            <a:chOff x="8602538" y="321071"/>
            <a:chExt cx="871312" cy="1353113"/>
          </a:xfrm>
        </p:grpSpPr>
        <p:sp>
          <p:nvSpPr>
            <p:cNvPr id="20" name="Прямоугольник 19"/>
            <p:cNvSpPr/>
            <p:nvPr/>
          </p:nvSpPr>
          <p:spPr>
            <a:xfrm rot="16200000">
              <a:off x="8364789" y="569050"/>
              <a:ext cx="1342883" cy="867386"/>
            </a:xfrm>
            <a:prstGeom prst="rect">
              <a:avLst/>
            </a:prstGeom>
            <a:solidFill>
              <a:srgbClr val="F4F7ED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8391474" y="591809"/>
              <a:ext cx="1353113" cy="81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</a:p>
            <a:p>
              <a:pPr algn="ctr"/>
              <a:r>
                <a:rPr lang="ru-RU" sz="40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</a:p>
            <a:p>
              <a:pPr algn="ctr"/>
              <a:r>
                <a:rPr lang="ru-RU" sz="40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</a:p>
            <a:p>
              <a:pPr algn="ctr"/>
              <a:r>
                <a:rPr lang="ru-RU" sz="40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  <a:p>
              <a:pPr algn="ctr"/>
              <a:r>
                <a:rPr lang="ru-RU" sz="40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</a:t>
              </a:r>
            </a:p>
            <a:p>
              <a:pPr algn="ctr"/>
              <a:r>
                <a:rPr lang="ru-RU" sz="40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</a:p>
            <a:p>
              <a:pPr algn="ctr"/>
              <a:r>
                <a:rPr lang="ru-RU" sz="4000" b="1" cap="all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  <a:p>
              <a:pPr algn="ctr"/>
              <a:endParaRPr lang="ru-RU" sz="4000" b="1" cap="all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 flipH="1">
            <a:off x="1801640" y="5234169"/>
            <a:ext cx="786252" cy="473135"/>
            <a:chOff x="2812580" y="1177420"/>
            <a:chExt cx="404454" cy="473135"/>
          </a:xfrm>
        </p:grpSpPr>
        <p:sp>
          <p:nvSpPr>
            <p:cNvPr id="23" name="Стрелка вправо 22"/>
            <p:cNvSpPr/>
            <p:nvPr/>
          </p:nvSpPr>
          <p:spPr>
            <a:xfrm>
              <a:off x="2812580" y="1177420"/>
              <a:ext cx="404454" cy="47313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5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трелка вправо 4"/>
            <p:cNvSpPr/>
            <p:nvPr/>
          </p:nvSpPr>
          <p:spPr>
            <a:xfrm>
              <a:off x="2812580" y="1272047"/>
              <a:ext cx="283118" cy="2838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801640" y="3465972"/>
            <a:ext cx="786252" cy="473135"/>
            <a:chOff x="2812580" y="1177420"/>
            <a:chExt cx="404454" cy="473135"/>
          </a:xfrm>
        </p:grpSpPr>
        <p:sp>
          <p:nvSpPr>
            <p:cNvPr id="26" name="Стрелка вправо 25"/>
            <p:cNvSpPr/>
            <p:nvPr/>
          </p:nvSpPr>
          <p:spPr>
            <a:xfrm>
              <a:off x="2812580" y="1177420"/>
              <a:ext cx="404454" cy="47313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5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трелка вправо 4"/>
            <p:cNvSpPr/>
            <p:nvPr/>
          </p:nvSpPr>
          <p:spPr>
            <a:xfrm>
              <a:off x="2812580" y="1272047"/>
              <a:ext cx="283118" cy="2838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801640" y="1559560"/>
            <a:ext cx="786252" cy="473135"/>
            <a:chOff x="2812580" y="1177420"/>
            <a:chExt cx="404454" cy="473135"/>
          </a:xfrm>
        </p:grpSpPr>
        <p:sp>
          <p:nvSpPr>
            <p:cNvPr id="29" name="Стрелка вправо 28"/>
            <p:cNvSpPr/>
            <p:nvPr/>
          </p:nvSpPr>
          <p:spPr>
            <a:xfrm>
              <a:off x="2812580" y="1177420"/>
              <a:ext cx="404454" cy="47313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5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трелка вправо 4"/>
            <p:cNvSpPr/>
            <p:nvPr/>
          </p:nvSpPr>
          <p:spPr>
            <a:xfrm>
              <a:off x="2812580" y="1272047"/>
              <a:ext cx="283118" cy="2838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-462114" y="129902"/>
            <a:ext cx="1195504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963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СОДЕРЖАНИЕ ПРОЕКТА</a:t>
            </a:r>
            <a:endParaRPr lang="ru-RU" sz="2400" b="1" dirty="0">
              <a:latin typeface="Segoe UI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03C17-39CB-44C5-8603-942DCFEA9732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26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749397" y="842252"/>
            <a:ext cx="3698032" cy="397827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г. Екатеринбург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394862" y="3398336"/>
            <a:ext cx="2049153" cy="424172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/>
              <a:t>г. </a:t>
            </a:r>
            <a:r>
              <a:rPr lang="ru-RU" sz="2000" dirty="0"/>
              <a:t>Первоуральск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360" y="820715"/>
            <a:ext cx="3093583" cy="20187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040" t="5590" r="2884" b="3193"/>
          <a:stretch/>
        </p:blipFill>
        <p:spPr>
          <a:xfrm>
            <a:off x="6053279" y="1371245"/>
            <a:ext cx="2788300" cy="19097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799" t="3217" r="3470" b="2272"/>
          <a:stretch/>
        </p:blipFill>
        <p:spPr>
          <a:xfrm>
            <a:off x="2611094" y="1343594"/>
            <a:ext cx="2796488" cy="19650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1332" t="3805" r="2421" b="4582"/>
          <a:stretch/>
        </p:blipFill>
        <p:spPr>
          <a:xfrm>
            <a:off x="222722" y="843245"/>
            <a:ext cx="2711228" cy="17307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053279" y="3398336"/>
            <a:ext cx="1334400" cy="424172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г. Асбест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269" t="4710" r="2729" b="5498"/>
          <a:stretch/>
        </p:blipFill>
        <p:spPr>
          <a:xfrm>
            <a:off x="8532360" y="3455725"/>
            <a:ext cx="3152994" cy="20794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5538" t="2784" r="3326" b="11825"/>
          <a:stretch/>
        </p:blipFill>
        <p:spPr>
          <a:xfrm>
            <a:off x="6053279" y="3926259"/>
            <a:ext cx="2632891" cy="20251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1752" y="3882742"/>
            <a:ext cx="2664463" cy="20686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r="190" b="3809"/>
          <a:stretch/>
        </p:blipFill>
        <p:spPr>
          <a:xfrm>
            <a:off x="193499" y="3517963"/>
            <a:ext cx="2740451" cy="20022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-42720" y="6134290"/>
            <a:ext cx="12234720" cy="748795"/>
          </a:xfrm>
          <a:prstGeom prst="rect">
            <a:avLst/>
          </a:prstGeom>
          <a:solidFill>
            <a:srgbClr val="A9DFD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buSzPct val="120000"/>
            </a:pPr>
            <a:r>
              <a:rPr lang="ru-RU" sz="2133" b="1" cap="all" dirty="0" smtClean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ПРИМЕНЕНИЕ </a:t>
            </a:r>
            <a:r>
              <a:rPr lang="ru-RU" sz="2133" b="1" cap="all" dirty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ПРИНЦИПОВ </a:t>
            </a:r>
            <a:r>
              <a:rPr lang="ru-RU" sz="2133" b="1" cap="all" dirty="0" smtClean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«БЕРЕЖЛИВОГО ПРОИЗВОДСТВА» - ПОВЫШЕНИЕ Уровня удовлетворенности пациентов </a:t>
            </a:r>
            <a:r>
              <a:rPr lang="ru-RU" sz="2133" b="1" cap="all" dirty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качеством оказания </a:t>
            </a:r>
            <a:r>
              <a:rPr lang="ru-RU" sz="2133" b="1" cap="all" dirty="0" smtClean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медицинской ПОМОЩИ</a:t>
            </a:r>
            <a:endParaRPr lang="ru-RU" sz="2133" b="1" dirty="0">
              <a:latin typeface="Segoe UI Light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42720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Любые изменения начинаются с ОТВЕТА НА вопрос «зачем?» </a:t>
            </a:r>
            <a:endParaRPr lang="ru-RU" sz="2133" b="1" cap="all" dirty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65104" y="6390406"/>
            <a:ext cx="2844800" cy="365125"/>
          </a:xfrm>
        </p:spPr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32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802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8" y="5951931"/>
            <a:ext cx="12191846" cy="904376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r">
              <a:buClr>
                <a:schemeClr val="accent3"/>
              </a:buClr>
              <a:buSzPct val="120000"/>
            </a:pPr>
            <a:r>
              <a:rPr lang="ru-RU" sz="2133" b="1" cap="all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ВНЕДРЕНИЕ ПРИНЦИПОВ </a:t>
            </a:r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«БЕРЕЖЛИВОГО ПРОИЗВОДСТВА» </a:t>
            </a:r>
            <a:r>
              <a:rPr lang="ru-RU" sz="2133" b="1" cap="all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= работа с командой проекта</a:t>
            </a:r>
            <a:endParaRPr lang="ru-RU" sz="2133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>
              <a:buClr>
                <a:schemeClr val="accent3"/>
              </a:buClr>
              <a:buSzPct val="120000"/>
            </a:pPr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Удовлетворенность пациентов качеством оказания медицинской помощи</a:t>
            </a:r>
            <a:endParaRPr lang="ru-RU" sz="2133" b="1" cap="all" dirty="0">
              <a:solidFill>
                <a:schemeClr val="tx1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3" y="3925173"/>
            <a:ext cx="2454784" cy="17557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8070" y="744726"/>
            <a:ext cx="6441300" cy="568508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/>
              <a:t>Удовлетворенность у каждого пациента - своя</a:t>
            </a:r>
            <a:endParaRPr lang="ru-RU" sz="2000" dirty="0"/>
          </a:p>
        </p:txBody>
      </p:sp>
      <p:sp>
        <p:nvSpPr>
          <p:cNvPr id="4" name="Овал 3"/>
          <p:cNvSpPr/>
          <p:nvPr/>
        </p:nvSpPr>
        <p:spPr>
          <a:xfrm>
            <a:off x="4202349" y="2295726"/>
            <a:ext cx="3929974" cy="2198451"/>
          </a:xfrm>
          <a:prstGeom prst="ellipse">
            <a:avLst/>
          </a:prstGeom>
          <a:noFill/>
          <a:ln>
            <a:solidFill>
              <a:srgbClr val="064A3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ьная выноска 22"/>
          <p:cNvSpPr/>
          <p:nvPr/>
        </p:nvSpPr>
        <p:spPr>
          <a:xfrm>
            <a:off x="3093395" y="1361875"/>
            <a:ext cx="2062932" cy="1050587"/>
          </a:xfrm>
          <a:prstGeom prst="wedgeEllipseCallout">
            <a:avLst>
              <a:gd name="adj1" fmla="val -63775"/>
              <a:gd name="adj2" fmla="val 35868"/>
            </a:avLst>
          </a:prstGeom>
          <a:noFill/>
          <a:ln>
            <a:solidFill>
              <a:srgbClr val="0D957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53224" y="4639354"/>
            <a:ext cx="205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UI Light" panose="020B0502040204020203" pitchFamily="34" charset="0"/>
                <a:cs typeface="Arial" panose="020B0604020202020204" pitchFamily="34" charset="0"/>
              </a:rPr>
              <a:t>Чтобы </a:t>
            </a:r>
            <a:r>
              <a:rPr lang="ru-RU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выслушали</a:t>
            </a:r>
          </a:p>
          <a:p>
            <a:pPr algn="ctr"/>
            <a:r>
              <a:rPr lang="ru-RU" b="1" dirty="0">
                <a:latin typeface="Segoe UI Light" panose="020B0502040204020203" pitchFamily="34" charset="0"/>
                <a:cs typeface="Arial" panose="020B0604020202020204" pitchFamily="34" charset="0"/>
              </a:rPr>
              <a:t>в</a:t>
            </a:r>
            <a:r>
              <a:rPr lang="ru-RU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се жалобы</a:t>
            </a:r>
            <a:endParaRPr lang="ru-RU" b="1" dirty="0"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31" y="1791005"/>
            <a:ext cx="3014831" cy="1701226"/>
          </a:xfrm>
          <a:prstGeom prst="rect">
            <a:avLst/>
          </a:prstGeom>
        </p:spPr>
      </p:pic>
      <p:sp>
        <p:nvSpPr>
          <p:cNvPr id="25" name="Овальная выноска 24"/>
          <p:cNvSpPr/>
          <p:nvPr/>
        </p:nvSpPr>
        <p:spPr>
          <a:xfrm>
            <a:off x="6702356" y="1400783"/>
            <a:ext cx="2091447" cy="933855"/>
          </a:xfrm>
          <a:prstGeom prst="wedgeEllipseCallout">
            <a:avLst>
              <a:gd name="adj1" fmla="val 45058"/>
              <a:gd name="adj2" fmla="val 57648"/>
            </a:avLst>
          </a:prstGeom>
          <a:noFill/>
          <a:ln>
            <a:solidFill>
              <a:srgbClr val="0D957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776939" y="1533727"/>
            <a:ext cx="205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UI Light" panose="020B0502040204020203" pitchFamily="34" charset="0"/>
                <a:cs typeface="Arial" panose="020B0604020202020204" pitchFamily="34" charset="0"/>
              </a:rPr>
              <a:t>Удобная входная группа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60136" y="2683481"/>
            <a:ext cx="3343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UI Light" panose="020B0502040204020203" pitchFamily="34" charset="0"/>
                <a:cs typeface="Arial" panose="020B0604020202020204" pitchFamily="34" charset="0"/>
              </a:rPr>
              <a:t>Уровень удовлетворенности пациента качеством оказания </a:t>
            </a:r>
            <a:r>
              <a:rPr lang="ru-RU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медицинской помощи</a:t>
            </a:r>
            <a:endParaRPr lang="ru-RU" b="1" dirty="0"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77446" y="3560325"/>
            <a:ext cx="3764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70% </a:t>
            </a:r>
            <a:r>
              <a:rPr lang="ru-RU" sz="2400" b="1" dirty="0">
                <a:solidFill>
                  <a:srgbClr val="C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 концу 2022 года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824" y="4133621"/>
            <a:ext cx="3020197" cy="1685270"/>
          </a:xfrm>
          <a:prstGeom prst="rect">
            <a:avLst/>
          </a:prstGeom>
        </p:spPr>
      </p:pic>
      <p:sp>
        <p:nvSpPr>
          <p:cNvPr id="30" name="Овальная выноска 29"/>
          <p:cNvSpPr/>
          <p:nvPr/>
        </p:nvSpPr>
        <p:spPr>
          <a:xfrm>
            <a:off x="6281768" y="4421496"/>
            <a:ext cx="2278025" cy="1259416"/>
          </a:xfrm>
          <a:prstGeom prst="wedgeEllipseCallout">
            <a:avLst>
              <a:gd name="adj1" fmla="val 68314"/>
              <a:gd name="adj2" fmla="val -17352"/>
            </a:avLst>
          </a:prstGeom>
          <a:noFill/>
          <a:ln>
            <a:solidFill>
              <a:srgbClr val="0D957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394512" y="4580662"/>
            <a:ext cx="2052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Лечить не надо! Мне только печать поставить!</a:t>
            </a:r>
            <a:endParaRPr lang="ru-RU" b="1" dirty="0"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7" y="1519542"/>
            <a:ext cx="2531130" cy="1690586"/>
          </a:xfrm>
          <a:prstGeom prst="rect">
            <a:avLst/>
          </a:prstGeom>
        </p:spPr>
      </p:pic>
      <p:sp>
        <p:nvSpPr>
          <p:cNvPr id="33" name="Овальная выноска 32"/>
          <p:cNvSpPr/>
          <p:nvPr/>
        </p:nvSpPr>
        <p:spPr>
          <a:xfrm>
            <a:off x="3226340" y="4383934"/>
            <a:ext cx="2062932" cy="1050587"/>
          </a:xfrm>
          <a:prstGeom prst="wedgeEllipseCallout">
            <a:avLst>
              <a:gd name="adj1" fmla="val -65190"/>
              <a:gd name="adj2" fmla="val -39132"/>
            </a:avLst>
          </a:prstGeom>
          <a:noFill/>
          <a:ln>
            <a:solidFill>
              <a:srgbClr val="0D957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070696" y="1562910"/>
            <a:ext cx="205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Дозвониться с первой попытки</a:t>
            </a:r>
            <a:endParaRPr lang="ru-RU" b="1" dirty="0"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7600" y="6495620"/>
            <a:ext cx="3029680" cy="225856"/>
          </a:xfrm>
        </p:spPr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33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0040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066" t="25304" r="17229" b="9880"/>
          <a:stretch/>
        </p:blipFill>
        <p:spPr>
          <a:xfrm>
            <a:off x="835643" y="865061"/>
            <a:ext cx="10383557" cy="58219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62" y="-7242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33" b="1" cap="all" dirty="0" smtClean="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Чтобы реализовать организационные изменения, надо работать с людьми</a:t>
            </a:r>
            <a:endParaRPr lang="ru-RU" sz="2133" b="1" cap="all" dirty="0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5603" y="3237330"/>
            <a:ext cx="102197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88009" y="2824247"/>
            <a:ext cx="102197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35705" y="2249360"/>
            <a:ext cx="102197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497181" y="1760398"/>
            <a:ext cx="102197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341223" y="1362635"/>
            <a:ext cx="102197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845924" y="3738283"/>
            <a:ext cx="397455" cy="2218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AutoShape 2" descr="ÐÐ°ÑÑÐ¸Ð½ÐºÐ¸ Ð¿Ð¾ Ð·Ð°Ð¿ÑÐ¾ÑÑ ÑÐµÐ»Ð¾Ð²ÐµÑÐµÐº Ñ Ð³Ð°Ð»Ð¾ÑÐºÐ°Ð¼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888507" y="3840212"/>
            <a:ext cx="300318" cy="26562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897472" y="4209425"/>
            <a:ext cx="300318" cy="26562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897472" y="4584282"/>
            <a:ext cx="300318" cy="26562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897472" y="4970928"/>
            <a:ext cx="300318" cy="26562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906437" y="5346282"/>
            <a:ext cx="300318" cy="26562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ÐÐ°ÑÑÐ¸Ð½ÐºÐ¸ Ð¿Ð¾ Ð·Ð°Ð¿ÑÐ¾ÑÑ Ð³Ð°Ð»Ð¾Ñ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24" y="3780281"/>
            <a:ext cx="385483" cy="3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ÐÐ°ÑÑÐ¸Ð½ÐºÐ¸ Ð¿Ð¾ Ð·Ð°Ð¿ÑÐ¾ÑÑ Ð³Ð°Ð»Ð¾Ñ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54" y="4149494"/>
            <a:ext cx="385483" cy="3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ÐÐ°ÑÑÐ¸Ð½ÐºÐ¸ Ð¿Ð¾ Ð·Ð°Ð¿ÑÐ¾ÑÑ Ð³Ð°Ð»Ð¾Ñ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53" y="4524351"/>
            <a:ext cx="385483" cy="3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ÐÐ°ÑÑÐ¸Ð½ÐºÐ¸ Ð¿Ð¾ Ð·Ð°Ð¿ÑÐ¾ÑÑ Ð³Ð°Ð»Ð¾Ñ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128" y="4910997"/>
            <a:ext cx="385483" cy="3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ÐÐ°ÑÑÐ¸Ð½ÐºÐ¸ Ð¿Ð¾ Ð·Ð°Ð¿ÑÐ¾ÑÑ Ð³Ð°Ð»Ð¾Ñ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541" y="5286351"/>
            <a:ext cx="385483" cy="3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47047" y="3483228"/>
            <a:ext cx="71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9288" y="2953553"/>
            <a:ext cx="71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43914" y="2434224"/>
            <a:ext cx="71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26552" y="1950895"/>
            <a:ext cx="71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61147" y="1538597"/>
            <a:ext cx="71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5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  <p:sp>
        <p:nvSpPr>
          <p:cNvPr id="19" name="TextBox 18"/>
          <p:cNvSpPr txBox="1"/>
          <p:nvPr/>
        </p:nvSpPr>
        <p:spPr>
          <a:xfrm>
            <a:off x="1495603" y="5956553"/>
            <a:ext cx="1611517" cy="646331"/>
          </a:xfrm>
          <a:prstGeom prst="rect">
            <a:avLst/>
          </a:prstGeom>
          <a:noFill/>
          <a:ln w="19050">
            <a:solidFill>
              <a:srgbClr val="0D957B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Зачем нужны изменения? 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331553" y="5023116"/>
            <a:ext cx="1799462" cy="646331"/>
          </a:xfrm>
          <a:prstGeom prst="rect">
            <a:avLst/>
          </a:prstGeom>
          <a:noFill/>
          <a:ln w="19050">
            <a:solidFill>
              <a:srgbClr val="0D957B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Как это касается меня лично? 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377543" y="4509263"/>
            <a:ext cx="1624438" cy="923330"/>
          </a:xfrm>
          <a:prstGeom prst="rect">
            <a:avLst/>
          </a:prstGeom>
          <a:noFill/>
          <a:ln w="19050">
            <a:solidFill>
              <a:srgbClr val="0D957B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Важно понять,</a:t>
            </a:r>
            <a:br>
              <a:rPr lang="ru-RU" dirty="0" smtClean="0"/>
            </a:br>
            <a:r>
              <a:rPr lang="ru-RU" dirty="0" smtClean="0"/>
              <a:t>как работать </a:t>
            </a:r>
            <a:br>
              <a:rPr lang="ru-RU" dirty="0" smtClean="0"/>
            </a:br>
            <a:r>
              <a:rPr lang="ru-RU" dirty="0" smtClean="0"/>
              <a:t>по-новому 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292769" y="4045673"/>
            <a:ext cx="1443338" cy="1077218"/>
          </a:xfrm>
          <a:prstGeom prst="rect">
            <a:avLst/>
          </a:prstGeom>
          <a:noFill/>
          <a:ln w="19050">
            <a:solidFill>
              <a:srgbClr val="0D957B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Новые знания можно применить </a:t>
            </a:r>
            <a:br>
              <a:rPr lang="ru-RU" sz="1600" dirty="0" smtClean="0"/>
            </a:br>
            <a:r>
              <a:rPr lang="ru-RU" sz="1600" dirty="0" smtClean="0"/>
              <a:t>на практике</a:t>
            </a:r>
            <a:endParaRPr lang="ru-RU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9310048" y="3153367"/>
            <a:ext cx="2596206" cy="553998"/>
          </a:xfrm>
          <a:prstGeom prst="rect">
            <a:avLst/>
          </a:prstGeom>
          <a:noFill/>
          <a:ln w="19050">
            <a:solidFill>
              <a:srgbClr val="0D957B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/>
              <a:t>Мотивация помогает сделать изменения устойчивыми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7532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21" y="3581727"/>
            <a:ext cx="3551601" cy="2624575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7401738" y="2475634"/>
            <a:ext cx="905569" cy="417820"/>
          </a:xfrm>
          <a:prstGeom prst="line">
            <a:avLst/>
          </a:prstGeom>
          <a:ln w="76200">
            <a:solidFill>
              <a:schemeClr val="tx2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9" y="754835"/>
            <a:ext cx="3118068" cy="2167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13" y="769477"/>
            <a:ext cx="2745791" cy="21677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198227" y="4503355"/>
            <a:ext cx="1133589" cy="8312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75131">
            <a:off x="3130282" y="2301535"/>
            <a:ext cx="1254047" cy="91963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043956">
            <a:off x="7523270" y="4346904"/>
            <a:ext cx="1148092" cy="84193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28" y="3747358"/>
            <a:ext cx="2474719" cy="2038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7788" y="5077226"/>
            <a:ext cx="3942479" cy="4770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врач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6A2843-A40F-423C-8BA4-7F79646984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5280" y="0"/>
            <a:ext cx="10972800" cy="603548"/>
          </a:xfrm>
        </p:spPr>
        <p:txBody>
          <a:bodyPr/>
          <a:lstStyle/>
          <a:p>
            <a:r>
              <a:rPr lang="ru-RU" sz="2500" b="1" dirty="0">
                <a:latin typeface="Segoe UI Light" panose="020B0502040204020203" pitchFamily="34" charset="0"/>
                <a:ea typeface="+mn-ea"/>
                <a:cs typeface="+mn-cs"/>
              </a:rPr>
              <a:t>ВЗАИМОДЕЙСТВИЕ В ПРОЕКТЕ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50345" y="2848565"/>
            <a:ext cx="3942479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000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Рабочая группа, курирующая проект в медицинской организации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711252"/>
            <a:ext cx="4282289" cy="78482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000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Направление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документов в Минздрав СО (</a:t>
            </a:r>
            <a:r>
              <a:rPr lang="ru-RU" sz="2000" b="1" dirty="0" err="1" smtClean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сметы,ТПР</a:t>
            </a:r>
            <a:r>
              <a:rPr lang="ru-RU" sz="2000" b="1" dirty="0" smtClean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, и др.)</a:t>
            </a:r>
            <a:endParaRPr lang="ru-RU" sz="2000" b="1" dirty="0">
              <a:solidFill>
                <a:srgbClr val="0D957B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2775" y="5346710"/>
            <a:ext cx="3942479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800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Консультации </a:t>
            </a:r>
            <a:endParaRPr lang="ru-RU" sz="2800" b="1" dirty="0" smtClean="0">
              <a:solidFill>
                <a:srgbClr val="0D957B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РЦПМСП, </a:t>
            </a:r>
            <a:r>
              <a:rPr lang="ru-RU" sz="1600" b="1" dirty="0" smtClean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выполняющего функции администрирования проекта</a:t>
            </a:r>
            <a:endParaRPr lang="ru-RU" sz="1600" b="1" dirty="0">
              <a:solidFill>
                <a:srgbClr val="0D957B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13034" y="5807539"/>
            <a:ext cx="3942479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000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Обмен опытом с другими участниками проекта</a:t>
            </a:r>
          </a:p>
        </p:txBody>
      </p:sp>
      <p:pic>
        <p:nvPicPr>
          <p:cNvPr id="6146" name="Picture 2" descr="ÐÐ°ÑÑÐ¸Ð½ÐºÐ¸ Ð¿Ð¾ Ð·Ð°Ð¿ÑÐ¾ÑÑ Ð²ÑÐ°Ñ Ð¸ÐºÐ¾Ð½ÐºÐ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19" y="1688289"/>
            <a:ext cx="3317200" cy="33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7" y="26163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9349" y="3472445"/>
            <a:ext cx="5776651" cy="2232361"/>
          </a:xfrm>
          <a:prstGeom prst="rect">
            <a:avLst/>
          </a:prstGeom>
          <a:ln>
            <a:solidFill>
              <a:srgbClr val="064A3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Администрирование проектов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Методическое </a:t>
            </a:r>
            <a:r>
              <a:rPr lang="ru-RU" sz="2000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сопровождение проектов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Разработка алгоритмов работы и организационных стандартов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Привлечение практического здравоохранения и науки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Мониторинг и анализ реализации проектов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388" y="911012"/>
            <a:ext cx="11664602" cy="1367493"/>
          </a:xfrm>
          <a:prstGeom prst="rect">
            <a:avLst/>
          </a:prstGeom>
          <a:ln>
            <a:solidFill>
              <a:srgbClr val="0D957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52000"/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Региональный центр организации первичной медико-санитарной помощи создан 29 декабря 2017 года </a:t>
            </a:r>
            <a: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базе </a:t>
            </a:r>
            <a: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ГБУ ДПО «Уральский </a:t>
            </a:r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научно - практический центр </a:t>
            </a:r>
            <a:r>
              <a:rPr lang="ru-RU" b="1" dirty="0" err="1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медико</a:t>
            </a:r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- социальных и экономических проблем </a:t>
            </a:r>
            <a: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здравоохранения» приказом </a:t>
            </a:r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Министерства здравоохранения Свердловской области от 29.12.2017 №</a:t>
            </a:r>
            <a: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2494-п</a:t>
            </a:r>
            <a:b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(руководитель - </a:t>
            </a:r>
            <a:r>
              <a:rPr lang="ru-RU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Серебренников Валерий </a:t>
            </a:r>
            <a:r>
              <a:rPr lang="ru-RU" b="1" dirty="0" smtClean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Александрович</a:t>
            </a:r>
            <a:r>
              <a:rPr lang="ru-RU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chemeClr val="tx1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856" y="115836"/>
            <a:ext cx="1195504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963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ЦЕНТР ПЕРВИЧНОЙ МЕДИКО-САНИТАРНОЙ ПОМОЩИ (РЦПМСП)</a:t>
            </a:r>
            <a:endParaRPr lang="ru-RU" sz="2400" b="1" dirty="0">
              <a:latin typeface="Segoe UI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069" y="2412413"/>
            <a:ext cx="3950018" cy="76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/>
              <a:t>ФУНКЦИИ РЦПМСП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9087" y="6071423"/>
            <a:ext cx="3347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http://rc.mis66.ru/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090721"/>
            <a:ext cx="12192000" cy="767279"/>
          </a:xfrm>
          <a:prstGeom prst="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94577" y="2406639"/>
            <a:ext cx="4283413" cy="777448"/>
          </a:xfrm>
          <a:prstGeom prst="rect">
            <a:avLst/>
          </a:prstGeom>
          <a:solidFill>
            <a:srgbClr val="42B3C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52942" y="2542719"/>
            <a:ext cx="4166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КОНТАКТНОЕ ЛИЦО</a:t>
            </a:r>
            <a:endParaRPr lang="ru-RU" sz="2400" b="1" dirty="0">
              <a:latin typeface="Segoe UI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01339" y="3464479"/>
            <a:ext cx="5776651" cy="2232361"/>
          </a:xfrm>
          <a:prstGeom prst="rect">
            <a:avLst/>
          </a:prstGeom>
          <a:ln>
            <a:solidFill>
              <a:srgbClr val="064A3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Медвинская Дарья Игоревна</a:t>
            </a:r>
          </a:p>
          <a:p>
            <a:r>
              <a:rPr lang="ru-RU" sz="2000" dirty="0" smtClean="0"/>
              <a:t>Заместитель руководителя РЦПМСП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Тел.</a:t>
            </a:r>
            <a:r>
              <a:rPr lang="ru-RU" sz="20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+7 912 682-95-12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e-mail</a:t>
            </a:r>
            <a:r>
              <a:rPr lang="ru-RU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>
                <a:solidFill>
                  <a:schemeClr val="accent1"/>
                </a:solidFill>
              </a:rPr>
              <a:t>dariasanmedvin@mail.ru</a:t>
            </a:r>
            <a:endParaRPr lang="ru-RU" sz="2000" b="1" dirty="0" smtClean="0">
              <a:solidFill>
                <a:schemeClr val="accent1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tx1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08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905437"/>
            <a:ext cx="12192000" cy="2708619"/>
          </a:xfrm>
          <a:prstGeom prst="rect">
            <a:avLst/>
          </a:prstGeom>
          <a:solidFill>
            <a:srgbClr val="42B3C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80" y="4686581"/>
            <a:ext cx="5229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>
                <a:solidFill>
                  <a:srgbClr val="42B3CA"/>
                </a:solidFill>
                <a:latin typeface="Segoe UI Light" panose="020B0502040204020203" pitchFamily="34" charset="0"/>
              </a:rPr>
              <a:t>www.facebook.com/uralprojectoffice</a:t>
            </a:r>
            <a:endParaRPr lang="ru-RU" sz="2600" b="1" u="sng" dirty="0">
              <a:solidFill>
                <a:srgbClr val="42B3CA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0" name="Picture 4" descr="http://rock-for-russia.ru/wp-content/uploads/2016/02/photo010216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15" y="4649231"/>
            <a:ext cx="601936" cy="5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1428" y="3912503"/>
            <a:ext cx="42954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>
                <a:solidFill>
                  <a:srgbClr val="42B3CA"/>
                </a:solidFill>
                <a:latin typeface="Segoe UI Light" panose="020B0502040204020203" pitchFamily="34" charset="0"/>
              </a:rPr>
              <a:t>www.midural.ru/project_office</a:t>
            </a:r>
            <a:endParaRPr lang="ru-RU" sz="2600" b="1" u="sng" dirty="0">
              <a:solidFill>
                <a:srgbClr val="42B3CA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2" name="Picture 2" descr="http://gerb.rossel.ru/data/Image/catalog_symb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5415" y="3703219"/>
            <a:ext cx="1100505" cy="81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35278" y="1337184"/>
            <a:ext cx="122625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</a:rPr>
              <a:t>ДЕПАРТАМЕНТ  УПРАВЛЕНИЯ ПРОЕКТАМИ ГУБЕРНАТОРА СВЕРДЛОВСКОЙ ОБЛАСТИ И ПРАВИТЕЛЬСТВА СВЕРДЛОВСКОЙ 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4505" y="6083495"/>
            <a:ext cx="6117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solidFill>
                  <a:srgbClr val="42B3CA"/>
                </a:solidFill>
                <a:latin typeface="Segoe UI Light" panose="020B0502040204020203" pitchFamily="34" charset="0"/>
              </a:rPr>
              <a:t>ПЛОЩАДКА ДЛЯ КОММУНИКАЦИЙ</a:t>
            </a:r>
            <a:endParaRPr lang="ru-RU" sz="2600" dirty="0">
              <a:solidFill>
                <a:srgbClr val="42B3CA"/>
              </a:solidFill>
              <a:latin typeface="Segoe UI Light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6090721"/>
            <a:ext cx="12192000" cy="767279"/>
          </a:xfrm>
          <a:prstGeom prst="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58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" y="0"/>
            <a:ext cx="12191999" cy="103209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TextBox 2"/>
          <p:cNvSpPr txBox="1"/>
          <p:nvPr/>
        </p:nvSpPr>
        <p:spPr>
          <a:xfrm>
            <a:off x="-95939" y="18873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Segoe UI Light" panose="020B0502040204020203" pitchFamily="34" charset="0"/>
                <a:ea typeface="+mj-ea"/>
                <a:cs typeface="+mj-cs"/>
              </a:rPr>
              <a:t>ПОНЯТИЕ «ПРОЕКТ»</a:t>
            </a:r>
            <a:endParaRPr lang="ru-RU" sz="3600" b="1" dirty="0">
              <a:latin typeface="Segoe UI Light" panose="020B0502040204020203" pitchFamily="34" charset="0"/>
              <a:ea typeface="+mj-ea"/>
              <a:cs typeface="+mj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95196" y="3233843"/>
            <a:ext cx="6531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u="sng" dirty="0" smtClean="0">
                <a:solidFill>
                  <a:srgbClr val="10B090"/>
                </a:solidFill>
              </a:rPr>
              <a:t>ОСНОВНЫЕ ПРИЗНАКИ ПРОЕКТА</a:t>
            </a:r>
            <a:r>
              <a:rPr lang="ru-RU" sz="2000" b="1" dirty="0" smtClean="0">
                <a:solidFill>
                  <a:srgbClr val="10B090"/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Наличие новизны (уникальности)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Наличие конкретной измеримой цели и результатов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Ограниченность во времени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Ограниченность по ресурсам</a:t>
            </a:r>
          </a:p>
        </p:txBody>
      </p:sp>
      <p:grpSp>
        <p:nvGrpSpPr>
          <p:cNvPr id="2" name="Группа 29"/>
          <p:cNvGrpSpPr/>
          <p:nvPr/>
        </p:nvGrpSpPr>
        <p:grpSpPr>
          <a:xfrm>
            <a:off x="865623" y="3694352"/>
            <a:ext cx="223155" cy="186131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32" name="Овал 31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33"/>
          <p:cNvGrpSpPr/>
          <p:nvPr/>
        </p:nvGrpSpPr>
        <p:grpSpPr>
          <a:xfrm>
            <a:off x="865623" y="4110273"/>
            <a:ext cx="223155" cy="186131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35" name="Овал 34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Овал 35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36"/>
          <p:cNvGrpSpPr/>
          <p:nvPr/>
        </p:nvGrpSpPr>
        <p:grpSpPr>
          <a:xfrm>
            <a:off x="884475" y="4474585"/>
            <a:ext cx="223155" cy="186131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38" name="Овал 37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42"/>
          <p:cNvGrpSpPr/>
          <p:nvPr/>
        </p:nvGrpSpPr>
        <p:grpSpPr>
          <a:xfrm>
            <a:off x="884475" y="4868182"/>
            <a:ext cx="223155" cy="186131"/>
            <a:chOff x="7351184" y="2757472"/>
            <a:chExt cx="304800" cy="292100"/>
          </a:xfrm>
          <a:solidFill>
            <a:schemeClr val="accent3"/>
          </a:solidFill>
        </p:grpSpPr>
        <p:sp>
          <p:nvSpPr>
            <p:cNvPr id="44" name="Овал 43"/>
            <p:cNvSpPr/>
            <p:nvPr/>
          </p:nvSpPr>
          <p:spPr>
            <a:xfrm>
              <a:off x="7351184" y="2757472"/>
              <a:ext cx="304800" cy="292100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7444320" y="2844255"/>
              <a:ext cx="120649" cy="129116"/>
            </a:xfrm>
            <a:prstGeom prst="ellipse">
              <a:avLst/>
            </a:prstGeom>
            <a:noFill/>
            <a:ln>
              <a:solidFill>
                <a:srgbClr val="0D9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198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682226" y="1395667"/>
            <a:ext cx="2353973" cy="729180"/>
          </a:xfrm>
          <a:prstGeom prst="rect">
            <a:avLst/>
          </a:prstGeom>
          <a:solidFill>
            <a:srgbClr val="F4F7ED"/>
          </a:solidFill>
          <a:ln>
            <a:solidFill>
              <a:srgbClr val="0D9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D957B"/>
                </a:solidFill>
                <a:latin typeface="Segoe UI Light" panose="020B0502040204020203" pitchFamily="34" charset="0"/>
                <a:ea typeface="+mj-ea"/>
                <a:cs typeface="+mj-cs"/>
              </a:rPr>
              <a:t>ПРОЕКТ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843192" y="1330159"/>
            <a:ext cx="78771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комплекс взаимосвязанных мероприятий, направленных </a:t>
            </a:r>
            <a:br>
              <a:rPr lang="ru-RU" sz="2000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494949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 достижение </a:t>
            </a:r>
            <a:r>
              <a:rPr lang="ru-RU" sz="2000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уникальных результатов в условиях временных </a:t>
            </a:r>
            <a:br>
              <a:rPr lang="ru-RU" sz="2000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D957B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и ресурсных ограничений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221281" y="1760256"/>
            <a:ext cx="352426" cy="1"/>
          </a:xfrm>
          <a:prstGeom prst="line">
            <a:avLst/>
          </a:prstGeom>
          <a:ln w="38100">
            <a:solidFill>
              <a:srgbClr val="0D95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Схема 56"/>
          <p:cNvGraphicFramePr/>
          <p:nvPr>
            <p:extLst>
              <p:ext uri="{D42A27DB-BD31-4B8C-83A1-F6EECF244321}">
                <p14:modId xmlns:p14="http://schemas.microsoft.com/office/powerpoint/2010/main" val="33071239"/>
              </p:ext>
            </p:extLst>
          </p:nvPr>
        </p:nvGraphicFramePr>
        <p:xfrm>
          <a:off x="6526715" y="2585624"/>
          <a:ext cx="4916944" cy="349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03C17-39CB-44C5-8603-942DCFEA9732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27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5825905"/>
            <a:ext cx="12191999" cy="103209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Прямоугольник 11"/>
          <p:cNvSpPr/>
          <p:nvPr/>
        </p:nvSpPr>
        <p:spPr>
          <a:xfrm>
            <a:off x="1" y="0"/>
            <a:ext cx="12191999" cy="103209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152" name="Заголовок 1"/>
          <p:cNvSpPr>
            <a:spLocks noGrp="1"/>
          </p:cNvSpPr>
          <p:nvPr>
            <p:ph type="title"/>
          </p:nvPr>
        </p:nvSpPr>
        <p:spPr>
          <a:xfrm>
            <a:off x="1561881" y="182852"/>
            <a:ext cx="9262860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3600" b="1" dirty="0">
                <a:latin typeface="Segoe UI Light" panose="020B0502040204020203" pitchFamily="34" charset="0"/>
                <a:cs typeface="Arial" panose="020B0604020202020204" pitchFamily="34" charset="0"/>
              </a:rPr>
              <a:t>ПРЕОДОЛЕНИЕ БАРЬЕРОВ</a:t>
            </a:r>
          </a:p>
        </p:txBody>
      </p:sp>
      <p:sp>
        <p:nvSpPr>
          <p:cNvPr id="6157" name="Прямоугольник 4"/>
          <p:cNvSpPr>
            <a:spLocks noChangeArrowheads="1"/>
          </p:cNvSpPr>
          <p:nvPr/>
        </p:nvSpPr>
        <p:spPr bwMode="auto">
          <a:xfrm>
            <a:off x="3286021" y="4231554"/>
            <a:ext cx="34407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ФОРМИРОВАНИЕ И РАЗВИТИЕ КОМПЕТЕНЦИЙ</a:t>
            </a:r>
          </a:p>
        </p:txBody>
      </p:sp>
      <p:sp>
        <p:nvSpPr>
          <p:cNvPr id="6158" name="Прямоугольник 8"/>
          <p:cNvSpPr>
            <a:spLocks noChangeArrowheads="1"/>
          </p:cNvSpPr>
          <p:nvPr/>
        </p:nvSpPr>
        <p:spPr bwMode="auto">
          <a:xfrm>
            <a:off x="2845148" y="2696372"/>
            <a:ext cx="43070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ЖЕЛАНИЕ МЕНЯТЬСЯ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(ПОНИМАНИЕ ПРЕИМУЩЕСТВ НОВЫХ ИНСТРУМЕНТОВ)</a:t>
            </a:r>
          </a:p>
        </p:txBody>
      </p:sp>
      <p:sp>
        <p:nvSpPr>
          <p:cNvPr id="6160" name="Прямоугольник 12"/>
          <p:cNvSpPr>
            <a:spLocks noChangeArrowheads="1"/>
          </p:cNvSpPr>
          <p:nvPr/>
        </p:nvSpPr>
        <p:spPr bwMode="auto">
          <a:xfrm>
            <a:off x="2857320" y="1539923"/>
            <a:ext cx="44940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НЕИЗБЕЖНОСТЬ ИЗМЕНЕНИЙ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(ПОВЕДЕНИЕ РУКОВОДИТЕЛЕЙ)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495772" y="5847753"/>
            <a:ext cx="125371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latin typeface="Segoe UI Light" panose="020B0502040204020203" pitchFamily="34" charset="0"/>
              </a:rPr>
              <a:t>ОСНОВНОЙ «ФАКТОР УСПЕХА» – </a:t>
            </a:r>
            <a:br>
              <a:rPr lang="ru-RU" sz="2600" dirty="0" smtClean="0">
                <a:latin typeface="Segoe UI Light" panose="020B0502040204020203" pitchFamily="34" charset="0"/>
              </a:rPr>
            </a:br>
            <a:r>
              <a:rPr lang="ru-RU" sz="2600" dirty="0" smtClean="0">
                <a:latin typeface="Segoe UI Light" panose="020B0502040204020203" pitchFamily="34" charset="0"/>
              </a:rPr>
              <a:t>ЛИЧНАЯ ЗАИНТЕРЕСОВАННОСТЬ РУКОВОДИТЕЛЯ</a:t>
            </a:r>
            <a:endParaRPr lang="ru-RU" sz="2600" dirty="0">
              <a:latin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733" r="1789"/>
          <a:stretch/>
        </p:blipFill>
        <p:spPr>
          <a:xfrm>
            <a:off x="1453506" y="2679367"/>
            <a:ext cx="1189681" cy="1227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26" y="4120279"/>
            <a:ext cx="1183651" cy="1020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86193" y="1366655"/>
            <a:ext cx="1160168" cy="11762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9241" r="9457" b="11419"/>
          <a:stretch/>
        </p:blipFill>
        <p:spPr>
          <a:xfrm>
            <a:off x="8419723" y="1165232"/>
            <a:ext cx="3331674" cy="433927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897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Прямоугольник 246"/>
          <p:cNvSpPr/>
          <p:nvPr/>
        </p:nvSpPr>
        <p:spPr>
          <a:xfrm>
            <a:off x="9051846" y="2829994"/>
            <a:ext cx="3041964" cy="5173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7" name="Прямоугольник 116"/>
          <p:cNvSpPr/>
          <p:nvPr/>
        </p:nvSpPr>
        <p:spPr>
          <a:xfrm>
            <a:off x="27272" y="28526"/>
            <a:ext cx="6035819" cy="873102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6" name="Прямоугольник 115"/>
          <p:cNvSpPr/>
          <p:nvPr/>
        </p:nvSpPr>
        <p:spPr>
          <a:xfrm>
            <a:off x="6192570" y="5522615"/>
            <a:ext cx="5999430" cy="1335386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5" name="Прямоугольник 94"/>
          <p:cNvSpPr/>
          <p:nvPr/>
        </p:nvSpPr>
        <p:spPr>
          <a:xfrm>
            <a:off x="58905" y="2398715"/>
            <a:ext cx="5674868" cy="443279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1" name="Прямоугольник 90"/>
          <p:cNvSpPr/>
          <p:nvPr/>
        </p:nvSpPr>
        <p:spPr>
          <a:xfrm>
            <a:off x="6257568" y="1440185"/>
            <a:ext cx="2877585" cy="422912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8" name="Прямоугольник 217"/>
          <p:cNvSpPr/>
          <p:nvPr/>
        </p:nvSpPr>
        <p:spPr>
          <a:xfrm>
            <a:off x="2938207" y="4135730"/>
            <a:ext cx="3207168" cy="457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67" b="1" dirty="0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комплексной </a:t>
            </a:r>
            <a:br>
              <a:rPr lang="ru-RU" sz="1067" b="1" dirty="0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67" b="1" dirty="0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системы развития МСП</a:t>
            </a:r>
          </a:p>
        </p:txBody>
      </p:sp>
      <p:sp>
        <p:nvSpPr>
          <p:cNvPr id="245" name="Прямоугольник 244"/>
          <p:cNvSpPr/>
          <p:nvPr/>
        </p:nvSpPr>
        <p:spPr>
          <a:xfrm>
            <a:off x="6369177" y="2891232"/>
            <a:ext cx="2800684" cy="502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3" name="Прямоугольник 242"/>
          <p:cNvSpPr/>
          <p:nvPr/>
        </p:nvSpPr>
        <p:spPr>
          <a:xfrm>
            <a:off x="6414444" y="4086863"/>
            <a:ext cx="5690039" cy="502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7" name="Прямоугольник 236"/>
          <p:cNvSpPr/>
          <p:nvPr/>
        </p:nvSpPr>
        <p:spPr>
          <a:xfrm>
            <a:off x="6252469" y="947835"/>
            <a:ext cx="2896827" cy="4229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6" name="Прямоугольник 235"/>
          <p:cNvSpPr/>
          <p:nvPr/>
        </p:nvSpPr>
        <p:spPr>
          <a:xfrm>
            <a:off x="6257618" y="533086"/>
            <a:ext cx="2882048" cy="37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3" name="Прямоугольник 232"/>
          <p:cNvSpPr/>
          <p:nvPr/>
        </p:nvSpPr>
        <p:spPr>
          <a:xfrm>
            <a:off x="2935201" y="4923003"/>
            <a:ext cx="3275476" cy="1500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chemeClr val="accent6">
                  <a:lumMod val="50000"/>
                </a:schemeClr>
              </a:solidFill>
              <a:latin typeface="Segoe UI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Прямоугольник 230"/>
          <p:cNvSpPr/>
          <p:nvPr/>
        </p:nvSpPr>
        <p:spPr>
          <a:xfrm>
            <a:off x="2927325" y="1354041"/>
            <a:ext cx="3135767" cy="1796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7" name="Прямоугольник 216"/>
          <p:cNvSpPr/>
          <p:nvPr/>
        </p:nvSpPr>
        <p:spPr>
          <a:xfrm>
            <a:off x="2917059" y="1999923"/>
            <a:ext cx="3122523" cy="3416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2400" dirty="0"/>
          </a:p>
        </p:txBody>
      </p:sp>
      <p:sp>
        <p:nvSpPr>
          <p:cNvPr id="216" name="Прямоугольник 215"/>
          <p:cNvSpPr/>
          <p:nvPr/>
        </p:nvSpPr>
        <p:spPr>
          <a:xfrm>
            <a:off x="58904" y="2899695"/>
            <a:ext cx="5902017" cy="542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5" name="Прямоугольник 214"/>
          <p:cNvSpPr/>
          <p:nvPr/>
        </p:nvSpPr>
        <p:spPr>
          <a:xfrm>
            <a:off x="58904" y="3469697"/>
            <a:ext cx="5923845" cy="5021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4" name="Прямоугольник 213"/>
          <p:cNvSpPr/>
          <p:nvPr/>
        </p:nvSpPr>
        <p:spPr>
          <a:xfrm>
            <a:off x="2927323" y="1773996"/>
            <a:ext cx="3135768" cy="1847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2" name="Прямоугольник 91"/>
          <p:cNvSpPr/>
          <p:nvPr/>
        </p:nvSpPr>
        <p:spPr>
          <a:xfrm>
            <a:off x="53528" y="4011807"/>
            <a:ext cx="5302609" cy="1609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4" name="Прямоугольник 93"/>
          <p:cNvSpPr/>
          <p:nvPr/>
        </p:nvSpPr>
        <p:spPr>
          <a:xfrm>
            <a:off x="6304333" y="3447157"/>
            <a:ext cx="5872767" cy="5451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3" name="Прямоугольник 92"/>
          <p:cNvSpPr/>
          <p:nvPr/>
        </p:nvSpPr>
        <p:spPr>
          <a:xfrm>
            <a:off x="6240224" y="61826"/>
            <a:ext cx="2882049" cy="417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2927322" y="1566072"/>
            <a:ext cx="3135769" cy="180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E7DD1D1D-BBDF-46DE-8975-831EA6418B42}"/>
              </a:ext>
            </a:extLst>
          </p:cNvPr>
          <p:cNvSpPr/>
          <p:nvPr/>
        </p:nvSpPr>
        <p:spPr>
          <a:xfrm>
            <a:off x="-717" y="1052449"/>
            <a:ext cx="252767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Средняя продолжительность жизни</a:t>
            </a:r>
            <a:endParaRPr lang="ru-RU" sz="1200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xmlns="" id="{39FE6076-C025-443E-AE4A-26EBBD5F884C}"/>
              </a:ext>
            </a:extLst>
          </p:cNvPr>
          <p:cNvSpPr/>
          <p:nvPr/>
        </p:nvSpPr>
        <p:spPr>
          <a:xfrm>
            <a:off x="1" y="2400097"/>
            <a:ext cx="239122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учащихся </a:t>
            </a:r>
            <a: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общеобразовательных </a:t>
            </a:r>
            <a:b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организаций</a:t>
            </a:r>
            <a:r>
              <a:rPr lang="ru-RU" sz="12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в одну смену</a:t>
            </a: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xmlns="" id="{84C12697-3A28-4742-9D85-E966AAA0D92C}"/>
              </a:ext>
            </a:extLst>
          </p:cNvPr>
          <p:cNvSpPr/>
          <p:nvPr/>
        </p:nvSpPr>
        <p:spPr>
          <a:xfrm>
            <a:off x="-4071" y="2858362"/>
            <a:ext cx="2672376" cy="568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Удельный вес трудоустроившихся </a:t>
            </a:r>
            <a:r>
              <a:rPr lang="ru-RU" sz="1067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выпускников </a:t>
            </a:r>
            <a: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образовательных организаций </a:t>
            </a:r>
            <a:b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со средним проф. или высшим образованием </a:t>
            </a:r>
            <a:b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 1-й год после окончания обучения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xmlns="" id="{DBE011C8-4761-4EDB-B5E3-A04CD778A12A}"/>
              </a:ext>
            </a:extLst>
          </p:cNvPr>
          <p:cNvSpPr/>
          <p:nvPr/>
        </p:nvSpPr>
        <p:spPr>
          <a:xfrm>
            <a:off x="-716" y="3452526"/>
            <a:ext cx="2527669" cy="46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Удовлетворение спроса </a:t>
            </a:r>
            <a:br>
              <a:rPr lang="ru-RU" sz="12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1067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на услуги доп. образования</a:t>
            </a:r>
            <a:r>
              <a:rPr lang="ru-RU" sz="1067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для детей и молодежи в возрасте 5–18 лет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D70585D0-8C50-4BE2-9972-69C794D5D589}"/>
              </a:ext>
            </a:extLst>
          </p:cNvPr>
          <p:cNvSpPr txBox="1"/>
          <p:nvPr/>
        </p:nvSpPr>
        <p:spPr>
          <a:xfrm>
            <a:off x="2340063" y="1105322"/>
            <a:ext cx="682660" cy="336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74 </a:t>
            </a:r>
            <a:b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1067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года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BFF88C82-945D-4310-B98F-A25C2AB341DA}"/>
              </a:ext>
            </a:extLst>
          </p:cNvPr>
          <p:cNvSpPr txBox="1"/>
          <p:nvPr/>
        </p:nvSpPr>
        <p:spPr>
          <a:xfrm>
            <a:off x="2377435" y="1630371"/>
            <a:ext cx="604631" cy="240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100%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D7F47F7C-CE1C-40E5-953A-51E880DCAEB4}"/>
              </a:ext>
            </a:extLst>
          </p:cNvPr>
          <p:cNvSpPr txBox="1"/>
          <p:nvPr/>
        </p:nvSpPr>
        <p:spPr>
          <a:xfrm>
            <a:off x="2408023" y="2458537"/>
            <a:ext cx="574043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91%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75F840C-725A-48DB-B169-9295CD4FDB22}"/>
              </a:ext>
            </a:extLst>
          </p:cNvPr>
          <p:cNvSpPr txBox="1"/>
          <p:nvPr/>
        </p:nvSpPr>
        <p:spPr>
          <a:xfrm>
            <a:off x="2401577" y="2923321"/>
            <a:ext cx="574043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80%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D4FBA566-8ADF-4379-BE06-0F128A724735}"/>
              </a:ext>
            </a:extLst>
          </p:cNvPr>
          <p:cNvSpPr txBox="1"/>
          <p:nvPr/>
        </p:nvSpPr>
        <p:spPr>
          <a:xfrm>
            <a:off x="2366126" y="3550248"/>
            <a:ext cx="604361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100%</a:t>
            </a: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F3DE2D3F-EA4C-4DA2-9C5E-6859F66E0523}"/>
              </a:ext>
            </a:extLst>
          </p:cNvPr>
          <p:cNvSpPr/>
          <p:nvPr/>
        </p:nvSpPr>
        <p:spPr>
          <a:xfrm>
            <a:off x="-4071" y="1533685"/>
            <a:ext cx="2590747" cy="46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населения</a:t>
            </a:r>
            <a:r>
              <a:rPr lang="ru-RU" sz="12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ru-RU" sz="1067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обеспеченного первичной и скорой </a:t>
            </a:r>
            <a:r>
              <a:rPr lang="ru-RU" sz="1067" b="1" dirty="0" err="1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мед.помощью</a:t>
            </a:r>
            <a:r>
              <a:rPr lang="ru-RU" sz="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соответствующей стандартам доступности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0BF6F761-BC66-4368-A3E0-0BE8CF63E3D9}"/>
              </a:ext>
            </a:extLst>
          </p:cNvPr>
          <p:cNvSpPr txBox="1"/>
          <p:nvPr/>
        </p:nvSpPr>
        <p:spPr>
          <a:xfrm>
            <a:off x="2160009" y="4341265"/>
            <a:ext cx="775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73 </a:t>
            </a:r>
            <a:r>
              <a:rPr lang="ru-RU" sz="1067" b="1" dirty="0">
                <a:latin typeface="Segoe UI Semilight" panose="020B0402040204020203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ед.</a:t>
            </a:r>
            <a:endParaRPr lang="ru-RU" sz="1200" b="1" dirty="0">
              <a:latin typeface="Segoe UI Semilight" panose="020B0402040204020203" pitchFamily="34" charset="0"/>
              <a:ea typeface="Batang" panose="02030600000101010101" pitchFamily="18" charset="-127"/>
              <a:cs typeface="Segoe UI Semilight" panose="020B0402040204020203" pitchFamily="34" charset="0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xmlns="" id="{0B8B132F-97BE-43C2-B5B8-F433101E5C5D}"/>
              </a:ext>
            </a:extLst>
          </p:cNvPr>
          <p:cNvSpPr/>
          <p:nvPr/>
        </p:nvSpPr>
        <p:spPr>
          <a:xfrm>
            <a:off x="1087" y="4172771"/>
            <a:ext cx="2389423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Кол-во муниципальных образований, 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имеющих</a:t>
            </a:r>
            <a:r>
              <a:rPr lang="ru-RU" sz="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ru-RU" sz="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стратегии 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социально-экономического развития до 2030 года</a:t>
            </a: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xmlns="" id="{7B5CB3CE-4C64-4AAA-9F44-4C54F10CF6EC}"/>
              </a:ext>
            </a:extLst>
          </p:cNvPr>
          <p:cNvSpPr/>
          <p:nvPr/>
        </p:nvSpPr>
        <p:spPr>
          <a:xfrm>
            <a:off x="-4070" y="4788077"/>
            <a:ext cx="2571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населения</a:t>
            </a:r>
            <a:r>
              <a:rPr lang="ru-RU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получающих гос. </a:t>
            </a:r>
            <a:b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и </a:t>
            </a:r>
            <a:r>
              <a:rPr lang="ru-RU" sz="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мун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услуги в МФЦ и в электронном виде</a:t>
            </a:r>
            <a:endParaRPr lang="en-US" sz="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xmlns="" id="{3B0B5AF8-254B-4762-9DC1-66ECBA9201E0}"/>
              </a:ext>
            </a:extLst>
          </p:cNvPr>
          <p:cNvSpPr/>
          <p:nvPr/>
        </p:nvSpPr>
        <p:spPr>
          <a:xfrm>
            <a:off x="1087" y="5128556"/>
            <a:ext cx="2446259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молодежи</a:t>
            </a:r>
            <a:r>
              <a:rPr lang="ru-RU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участвующей в деятельности общественных объединений, различных формах общественного самоуправления, от общей численности молодых граждан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xmlns="" id="{47614DC3-D597-47A5-A15D-8F34AE415093}"/>
              </a:ext>
            </a:extLst>
          </p:cNvPr>
          <p:cNvSpPr/>
          <p:nvPr/>
        </p:nvSpPr>
        <p:spPr>
          <a:xfrm>
            <a:off x="1087" y="5766450"/>
            <a:ext cx="2461643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населения</a:t>
            </a:r>
            <a:r>
              <a:rPr lang="ru-RU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участвующего в общественно значимых мероприятиях, в общей численности населения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xmlns="" id="{7CAD02B9-48C6-4BCA-A853-941D6122862D}"/>
              </a:ext>
            </a:extLst>
          </p:cNvPr>
          <p:cNvSpPr/>
          <p:nvPr/>
        </p:nvSpPr>
        <p:spPr>
          <a:xfrm>
            <a:off x="1" y="6196199"/>
            <a:ext cx="2340063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муниципальных образований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охваченных инициативным бюджетированием</a:t>
            </a:r>
            <a:endParaRPr lang="ru-RU" sz="800" dirty="0">
              <a:latin typeface="Segoe UI Semilight" panose="020B0402040204020203" pitchFamily="34" charset="0"/>
              <a:ea typeface="Calibri"/>
              <a:cs typeface="Segoe UI Semilight" panose="020B04020402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B72F6E57-001F-457F-9753-6AA4B7DE81A4}"/>
              </a:ext>
            </a:extLst>
          </p:cNvPr>
          <p:cNvSpPr txBox="1"/>
          <p:nvPr/>
        </p:nvSpPr>
        <p:spPr>
          <a:xfrm>
            <a:off x="2131191" y="4869725"/>
            <a:ext cx="632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 70%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66D00BAE-F00D-42A7-8518-741210CAC8D8}"/>
              </a:ext>
            </a:extLst>
          </p:cNvPr>
          <p:cNvSpPr txBox="1"/>
          <p:nvPr/>
        </p:nvSpPr>
        <p:spPr>
          <a:xfrm>
            <a:off x="2134019" y="5316365"/>
            <a:ext cx="651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 43%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B4329F65-36B0-4EC6-9F61-D1A4064387B5}"/>
              </a:ext>
            </a:extLst>
          </p:cNvPr>
          <p:cNvSpPr txBox="1"/>
          <p:nvPr/>
        </p:nvSpPr>
        <p:spPr>
          <a:xfrm>
            <a:off x="2134884" y="5836203"/>
            <a:ext cx="716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 50%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2A186278-C915-4A18-A486-965CAFE288EB}"/>
              </a:ext>
            </a:extLst>
          </p:cNvPr>
          <p:cNvSpPr txBox="1"/>
          <p:nvPr/>
        </p:nvSpPr>
        <p:spPr>
          <a:xfrm>
            <a:off x="2132445" y="6205433"/>
            <a:ext cx="673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 75%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8994035" y="11190"/>
            <a:ext cx="3300175" cy="2591800"/>
            <a:chOff x="8991414" y="732549"/>
            <a:chExt cx="3300175" cy="2591800"/>
          </a:xfrm>
        </p:grpSpPr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xmlns="" id="{6C335940-FF06-443B-9924-B89FDF825B0D}"/>
                </a:ext>
              </a:extLst>
            </p:cNvPr>
            <p:cNvSpPr/>
            <p:nvPr/>
          </p:nvSpPr>
          <p:spPr>
            <a:xfrm>
              <a:off x="9693499" y="732549"/>
              <a:ext cx="2498501" cy="240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Валовой региональный продукт</a:t>
              </a:r>
              <a:endParaRPr lang="ru-RU" sz="12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xmlns="" id="{42994FCA-B9DB-4BBD-8B2C-3145F245F7BB}"/>
                </a:ext>
              </a:extLst>
            </p:cNvPr>
            <p:cNvSpPr/>
            <p:nvPr/>
          </p:nvSpPr>
          <p:spPr>
            <a:xfrm>
              <a:off x="9688749" y="1020399"/>
              <a:ext cx="2503251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Среднедушевые денежные доходы</a:t>
              </a:r>
              <a:endParaRPr lang="ru-RU" altLang="ru-RU" sz="12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xmlns="" id="{4001F356-091D-4ADE-B566-617332B2CF58}"/>
                </a:ext>
              </a:extLst>
            </p:cNvPr>
            <p:cNvSpPr/>
            <p:nvPr/>
          </p:nvSpPr>
          <p:spPr>
            <a:xfrm>
              <a:off x="9688749" y="1476413"/>
              <a:ext cx="2503251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Рост валовой добавленной стоимости </a:t>
              </a:r>
              <a:r>
                <a:rPr lang="ru-RU" altLang="ru-RU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по виду экономической деятельности «транспорт»</a:t>
              </a:r>
              <a:endPara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xmlns="" id="{150EFBC5-17D8-4B51-A804-2D48131CAAD0}"/>
                </a:ext>
              </a:extLst>
            </p:cNvPr>
            <p:cNvSpPr/>
            <p:nvPr/>
          </p:nvSpPr>
          <p:spPr>
            <a:xfrm>
              <a:off x="9688749" y="2015036"/>
              <a:ext cx="2503251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Объем инвестиций в основной капитал</a:t>
              </a:r>
              <a:endParaRPr lang="ru-RU" sz="12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xmlns="" id="{FFABE529-C893-4503-B00F-85A71C4DA649}"/>
                </a:ext>
              </a:extLst>
            </p:cNvPr>
            <p:cNvSpPr/>
            <p:nvPr/>
          </p:nvSpPr>
          <p:spPr>
            <a:xfrm>
              <a:off x="9688749" y="2392701"/>
              <a:ext cx="2503251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Объем отгруженной промышленной продукции</a:t>
              </a:r>
              <a:r>
                <a:rPr lang="ru-RU" altLang="ru-RU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, </a:t>
              </a:r>
              <a:r>
                <a:rPr lang="ru-RU" altLang="ru-RU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произведенной в Свердловской области</a:t>
              </a:r>
              <a:endPara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8BBEE1FF-97F1-4DE5-A80E-5A2221D74845}"/>
                </a:ext>
              </a:extLst>
            </p:cNvPr>
            <p:cNvSpPr txBox="1"/>
            <p:nvPr/>
          </p:nvSpPr>
          <p:spPr>
            <a:xfrm>
              <a:off x="9015951" y="1136915"/>
              <a:ext cx="917071" cy="37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42 450 </a:t>
              </a:r>
              <a:r>
                <a:rPr lang="ru-RU" sz="1067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₽</a:t>
              </a:r>
              <a:r>
                <a:rPr lang="en-US" sz="1067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/</a:t>
              </a:r>
              <a:r>
                <a:rPr lang="ru-RU" sz="1067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мес.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51B13B88-5A96-4C68-ACA9-CD3126669BE3}"/>
                </a:ext>
              </a:extLst>
            </p:cNvPr>
            <p:cNvSpPr txBox="1"/>
            <p:nvPr/>
          </p:nvSpPr>
          <p:spPr>
            <a:xfrm>
              <a:off x="9116600" y="1605658"/>
              <a:ext cx="715773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137%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4A8962F4-3C8F-43FD-9D0F-0FF0351B0FA2}"/>
                </a:ext>
              </a:extLst>
            </p:cNvPr>
            <p:cNvSpPr txBox="1"/>
            <p:nvPr/>
          </p:nvSpPr>
          <p:spPr>
            <a:xfrm>
              <a:off x="9036682" y="749885"/>
              <a:ext cx="917071" cy="37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ts val="600"/>
                </a:lnSpc>
                <a:defRPr sz="700" b="1">
                  <a:solidFill>
                    <a:schemeClr val="bg1"/>
                  </a:solidFill>
                </a:defRPr>
              </a:lvl1pPr>
            </a:lstStyle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2 610,7 </a:t>
              </a:r>
              <a:r>
                <a:rPr lang="ru-RU" sz="1067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млрд ₽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F57DDE49-E72C-4FC8-ADEF-85AA2C4E97CB}"/>
                </a:ext>
              </a:extLst>
            </p:cNvPr>
            <p:cNvSpPr txBox="1"/>
            <p:nvPr/>
          </p:nvSpPr>
          <p:spPr>
            <a:xfrm>
              <a:off x="8991414" y="1983096"/>
              <a:ext cx="917071" cy="37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ts val="600"/>
                </a:lnSpc>
                <a:defRPr sz="700" b="1">
                  <a:solidFill>
                    <a:schemeClr val="bg1"/>
                  </a:solidFill>
                </a:defRPr>
              </a:lvl1pPr>
            </a:lstStyle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559,6</a:t>
              </a:r>
              <a:br>
                <a:rPr lang="ru-RU" sz="1200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ru-RU" sz="1067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млрд ₽ </a:t>
              </a:r>
              <a:endParaRPr lang="ru-RU" sz="1067" dirty="0"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E84EFCEB-239F-4ECE-9B1A-BB11F27CEE72}"/>
                </a:ext>
              </a:extLst>
            </p:cNvPr>
            <p:cNvSpPr txBox="1"/>
            <p:nvPr/>
          </p:nvSpPr>
          <p:spPr>
            <a:xfrm>
              <a:off x="9009521" y="2419180"/>
              <a:ext cx="917071" cy="37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ts val="600"/>
                </a:lnSpc>
                <a:defRPr sz="700" b="1">
                  <a:solidFill>
                    <a:schemeClr val="bg1"/>
                  </a:solidFill>
                </a:defRPr>
              </a:lvl1pPr>
            </a:lstStyle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</a:t>
              </a:r>
              <a:r>
                <a:rPr lang="ru-RU" sz="400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 </a:t>
              </a:r>
              <a:r>
                <a:rPr lang="ru-RU" sz="1200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373,6</a:t>
              </a:r>
              <a:br>
                <a:rPr lang="ru-RU" sz="1200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ru-RU" sz="1067" dirty="0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млрд ₽</a:t>
              </a:r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xmlns="" id="{E07265C2-609D-47B6-8289-1B80E2868152}"/>
                </a:ext>
              </a:extLst>
            </p:cNvPr>
            <p:cNvSpPr/>
            <p:nvPr/>
          </p:nvSpPr>
          <p:spPr>
            <a:xfrm>
              <a:off x="9793088" y="3030463"/>
              <a:ext cx="2498501" cy="240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Ввод жилья эконом-класса</a:t>
              </a:r>
              <a:endParaRPr lang="ru-RU" sz="12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DE12086B-2708-45B8-8784-530D3AF3C2A1}"/>
                </a:ext>
              </a:extLst>
            </p:cNvPr>
            <p:cNvSpPr txBox="1"/>
            <p:nvPr/>
          </p:nvSpPr>
          <p:spPr>
            <a:xfrm>
              <a:off x="9072895" y="2987782"/>
              <a:ext cx="832789" cy="33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1,88 </a:t>
              </a:r>
              <a:b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ru-RU" sz="1067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млн.</a:t>
              </a:r>
              <a:r>
                <a:rPr lang="ru-RU" sz="4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ru-RU" sz="1067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м</a:t>
              </a:r>
              <a:r>
                <a:rPr lang="ru-RU" sz="1067" b="1" baseline="300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063143" y="2881754"/>
            <a:ext cx="3253276" cy="2057216"/>
            <a:chOff x="9083580" y="3512941"/>
            <a:chExt cx="3253276" cy="2057216"/>
          </a:xfrm>
        </p:grpSpPr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xmlns="" id="{2113F123-C348-4728-9E17-46A10F7D9656}"/>
                </a:ext>
              </a:extLst>
            </p:cNvPr>
            <p:cNvSpPr/>
            <p:nvPr/>
          </p:nvSpPr>
          <p:spPr>
            <a:xfrm>
              <a:off x="9693499" y="3512941"/>
              <a:ext cx="2498501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Доля переработки твердых коммунальных отходов </a:t>
              </a:r>
              <a:r>
                <a:rPr lang="ru-RU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по отношению к общему объему их образования в год</a:t>
              </a:r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xmlns="" id="{2E63010B-A2DC-479E-84E0-5472D88E826F}"/>
                </a:ext>
              </a:extLst>
            </p:cNvPr>
            <p:cNvSpPr/>
            <p:nvPr/>
          </p:nvSpPr>
          <p:spPr>
            <a:xfrm>
              <a:off x="9795711" y="5182359"/>
              <a:ext cx="2498499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Доля населения, обеспеченного доступом к «Системе-112»</a:t>
              </a:r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xmlns="" id="{3BD9F58B-1D00-4D39-AEA0-2E9DF2E5E29D}"/>
                </a:ext>
              </a:extLst>
            </p:cNvPr>
            <p:cNvSpPr/>
            <p:nvPr/>
          </p:nvSpPr>
          <p:spPr>
            <a:xfrm>
              <a:off x="9779729" y="4125717"/>
              <a:ext cx="2498501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Снижение кол-ва аварий </a:t>
              </a:r>
              <a:b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ru-RU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на объектах коммунальной инфраструктуры</a:t>
              </a: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ru-RU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в сфере водо-, теплоснабжения и водоотведения</a:t>
              </a:r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xmlns="" id="{5F52ED4D-E71A-49A6-AA40-D1C38E84A0A7}"/>
                </a:ext>
              </a:extLst>
            </p:cNvPr>
            <p:cNvSpPr/>
            <p:nvPr/>
          </p:nvSpPr>
          <p:spPr>
            <a:xfrm>
              <a:off x="9838359" y="4680363"/>
              <a:ext cx="2498497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Кол-во муниципальных образований</a:t>
              </a:r>
              <a:r>
                <a:rPr lang="ru-RU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, в которых </a:t>
              </a:r>
              <a:r>
                <a:rPr lang="ru-RU" sz="1067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ГИС ЖКХ </a:t>
              </a:r>
              <a:r>
                <a:rPr lang="ru-RU" sz="8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доступно для граждан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B9476255-BD9F-40BA-A2A2-1CDD40B640DB}"/>
                </a:ext>
              </a:extLst>
            </p:cNvPr>
            <p:cNvSpPr txBox="1"/>
            <p:nvPr/>
          </p:nvSpPr>
          <p:spPr>
            <a:xfrm>
              <a:off x="9192162" y="3592484"/>
              <a:ext cx="626445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53%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BED88D34-CCB7-441B-9AB4-D36BFA6B2F18}"/>
                </a:ext>
              </a:extLst>
            </p:cNvPr>
            <p:cNvSpPr txBox="1"/>
            <p:nvPr/>
          </p:nvSpPr>
          <p:spPr>
            <a:xfrm>
              <a:off x="9169284" y="5230936"/>
              <a:ext cx="670053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100%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923DFDF2-D49F-4187-81AC-3CA5B95CBFDA}"/>
                </a:ext>
              </a:extLst>
            </p:cNvPr>
            <p:cNvSpPr txBox="1"/>
            <p:nvPr/>
          </p:nvSpPr>
          <p:spPr>
            <a:xfrm>
              <a:off x="9083580" y="4243601"/>
              <a:ext cx="841325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2 135 </a:t>
              </a:r>
              <a:r>
                <a:rPr lang="ru-RU" sz="1067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ед.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D5A8555B-35A7-4130-A58E-9F3B545A53C8}"/>
                </a:ext>
              </a:extLst>
            </p:cNvPr>
            <p:cNvSpPr txBox="1"/>
            <p:nvPr/>
          </p:nvSpPr>
          <p:spPr>
            <a:xfrm>
              <a:off x="9221863" y="4761923"/>
              <a:ext cx="746373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94 </a:t>
              </a:r>
              <a:r>
                <a:rPr lang="ru-RU" sz="1067" b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ед.</a:t>
              </a:r>
              <a:endPara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xmlns="" id="{4602DECB-3CF9-418A-B9E2-751C13AAEEFD}"/>
              </a:ext>
            </a:extLst>
          </p:cNvPr>
          <p:cNvSpPr/>
          <p:nvPr/>
        </p:nvSpPr>
        <p:spPr>
          <a:xfrm>
            <a:off x="3472769" y="5528004"/>
            <a:ext cx="2869617" cy="552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67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среднесписочной численности работников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занятых на малых, средних предприятиях и у индивидуальных предпринимателей, в общей численности занятого населения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xmlns="" id="{505674A2-0E24-4FC3-BDA2-3E0E6A31B030}"/>
              </a:ext>
            </a:extLst>
          </p:cNvPr>
          <p:cNvSpPr/>
          <p:nvPr/>
        </p:nvSpPr>
        <p:spPr>
          <a:xfrm>
            <a:off x="3472769" y="5220483"/>
            <a:ext cx="286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Количество субъектов МСП 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на 1 тыс. </a:t>
            </a:r>
            <a:b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чел. населения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xmlns="" id="{BF3122D7-2159-4AA9-BAEA-F26C164CB8FD}"/>
              </a:ext>
            </a:extLst>
          </p:cNvPr>
          <p:cNvSpPr/>
          <p:nvPr/>
        </p:nvSpPr>
        <p:spPr>
          <a:xfrm>
            <a:off x="3472768" y="4958629"/>
            <a:ext cx="3337233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Оборот продукции субъектов МСП </a:t>
            </a:r>
            <a:endParaRPr lang="ru-RU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xmlns="" id="{6457F075-0B74-4E0F-9582-29E91943714B}"/>
              </a:ext>
            </a:extLst>
          </p:cNvPr>
          <p:cNvSpPr/>
          <p:nvPr/>
        </p:nvSpPr>
        <p:spPr>
          <a:xfrm>
            <a:off x="3472769" y="6053990"/>
            <a:ext cx="2869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субъектов МСП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воспользовавшихся мерами государственной поддержки</a:t>
            </a:r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xmlns="" id="{30ED2B64-28FA-4B72-ABE6-BEB0BC8E6B07}"/>
              </a:ext>
            </a:extLst>
          </p:cNvPr>
          <p:cNvSpPr/>
          <p:nvPr/>
        </p:nvSpPr>
        <p:spPr>
          <a:xfrm>
            <a:off x="3472769" y="6370234"/>
            <a:ext cx="2869617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закупок </a:t>
            </a:r>
            <a:r>
              <a:rPr lang="ru-RU" sz="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у субъектов МП, социально ориентированных НКО в совокупном годовом объеме закупок для обеспечения гос. нужд СО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8EB9F108-0771-47FC-A210-7AFF89BECAB1}"/>
              </a:ext>
            </a:extLst>
          </p:cNvPr>
          <p:cNvSpPr txBox="1"/>
          <p:nvPr/>
        </p:nvSpPr>
        <p:spPr>
          <a:xfrm>
            <a:off x="2974954" y="5634523"/>
            <a:ext cx="6360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40%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55546E9B-5F8C-48BD-8777-FB7B61745971}"/>
              </a:ext>
            </a:extLst>
          </p:cNvPr>
          <p:cNvSpPr txBox="1"/>
          <p:nvPr/>
        </p:nvSpPr>
        <p:spPr>
          <a:xfrm>
            <a:off x="2892395" y="5269240"/>
            <a:ext cx="71862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55 </a:t>
            </a:r>
            <a:r>
              <a:rPr lang="ru-RU" sz="1067" b="1" dirty="0">
                <a:latin typeface="Segoe UI Semilight" panose="020B0402040204020203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ед.</a:t>
            </a:r>
            <a:endParaRPr lang="ru-RU" sz="1067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761A543A-80FA-4BC8-91EB-B4D4A73B7D6F}"/>
              </a:ext>
            </a:extLst>
          </p:cNvPr>
          <p:cNvSpPr txBox="1"/>
          <p:nvPr/>
        </p:nvSpPr>
        <p:spPr>
          <a:xfrm>
            <a:off x="2974956" y="6445729"/>
            <a:ext cx="6360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20%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9F9DC14A-15B5-4CCB-9AD9-4E38F4F0BF37}"/>
              </a:ext>
            </a:extLst>
          </p:cNvPr>
          <p:cNvSpPr txBox="1"/>
          <p:nvPr/>
        </p:nvSpPr>
        <p:spPr>
          <a:xfrm>
            <a:off x="2974956" y="6072251"/>
            <a:ext cx="6360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15%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862B93C1-5D5C-4F6B-A72F-EA93D02F3697}"/>
              </a:ext>
            </a:extLst>
          </p:cNvPr>
          <p:cNvSpPr txBox="1"/>
          <p:nvPr/>
        </p:nvSpPr>
        <p:spPr>
          <a:xfrm>
            <a:off x="2805114" y="4982779"/>
            <a:ext cx="82288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</a:t>
            </a:r>
            <a:r>
              <a:rPr lang="ru-RU" sz="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1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687,4 </a:t>
            </a:r>
            <a:r>
              <a:rPr lang="ru-RU" sz="1067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млрд </a:t>
            </a:r>
            <a:r>
              <a:rPr lang="ru-RU" sz="1067" dirty="0"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₽</a:t>
            </a:r>
            <a:r>
              <a:rPr lang="ru-RU" sz="1067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:a16="http://schemas.microsoft.com/office/drawing/2014/main" xmlns="" id="{F4E9D294-1FEB-4DB7-9EFF-AE8B7F089BA6}"/>
              </a:ext>
            </a:extLst>
          </p:cNvPr>
          <p:cNvSpPr/>
          <p:nvPr/>
        </p:nvSpPr>
        <p:spPr>
          <a:xfrm>
            <a:off x="2927323" y="1490944"/>
            <a:ext cx="3076959" cy="281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Технологии и комфорт – матерям и детям</a:t>
            </a:r>
          </a:p>
        </p:txBody>
      </p:sp>
      <p:sp>
        <p:nvSpPr>
          <p:cNvPr id="210" name="Прямоугольник 209">
            <a:extLst>
              <a:ext uri="{FF2B5EF4-FFF2-40B4-BE49-F238E27FC236}">
                <a16:creationId xmlns:a16="http://schemas.microsoft.com/office/drawing/2014/main" xmlns="" id="{E6D2471E-5D7D-4173-B6D4-DF1C84307D27}"/>
              </a:ext>
            </a:extLst>
          </p:cNvPr>
          <p:cNvSpPr/>
          <p:nvPr/>
        </p:nvSpPr>
        <p:spPr>
          <a:xfrm>
            <a:off x="2935202" y="1716289"/>
            <a:ext cx="2915653" cy="281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Электронное здравоохранение</a:t>
            </a:r>
          </a:p>
        </p:txBody>
      </p:sp>
      <p:sp>
        <p:nvSpPr>
          <p:cNvPr id="211" name="Прямоугольник 210">
            <a:extLst>
              <a:ext uri="{FF2B5EF4-FFF2-40B4-BE49-F238E27FC236}">
                <a16:creationId xmlns:a16="http://schemas.microsoft.com/office/drawing/2014/main" xmlns="" id="{B8B14F53-D3FC-4D9F-AE61-5AD9B7F6EC26}"/>
              </a:ext>
            </a:extLst>
          </p:cNvPr>
          <p:cNvSpPr/>
          <p:nvPr/>
        </p:nvSpPr>
        <p:spPr>
          <a:xfrm>
            <a:off x="2892393" y="3459968"/>
            <a:ext cx="2191928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Доступное дополнительное </a:t>
            </a:r>
            <a:b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образование для детей</a:t>
            </a:r>
          </a:p>
        </p:txBody>
      </p:sp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xmlns="" id="{A4E0B756-9C40-44F3-97F5-427D2C86AD65}"/>
              </a:ext>
            </a:extLst>
          </p:cNvPr>
          <p:cNvSpPr/>
          <p:nvPr/>
        </p:nvSpPr>
        <p:spPr>
          <a:xfrm>
            <a:off x="2892395" y="2891287"/>
            <a:ext cx="3439795" cy="535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Рабочие кадры </a:t>
            </a:r>
            <a:b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передовых </a:t>
            </a:r>
            <a:b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технологий</a:t>
            </a:r>
          </a:p>
        </p:txBody>
      </p:sp>
      <p:sp>
        <p:nvSpPr>
          <p:cNvPr id="213" name="Прямоугольник 212">
            <a:extLst>
              <a:ext uri="{FF2B5EF4-FFF2-40B4-BE49-F238E27FC236}">
                <a16:creationId xmlns:a16="http://schemas.microsoft.com/office/drawing/2014/main" xmlns="" id="{E5026465-C841-4F1E-9B1E-409EBD66BD59}"/>
              </a:ext>
            </a:extLst>
          </p:cNvPr>
          <p:cNvSpPr/>
          <p:nvPr/>
        </p:nvSpPr>
        <p:spPr>
          <a:xfrm>
            <a:off x="2927322" y="1932784"/>
            <a:ext cx="1897228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spc="-53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Современная цифровая </a:t>
            </a:r>
            <a:br>
              <a:rPr lang="ru-RU" altLang="ru-RU" sz="1067" b="1" spc="-53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067" b="1" spc="-53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образовательная среда</a:t>
            </a:r>
            <a:endParaRPr lang="ru-RU" sz="1067" b="1" spc="-53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xmlns="" id="{124DA2A7-20DF-431B-9FBE-DC2ECD070996}"/>
              </a:ext>
            </a:extLst>
          </p:cNvPr>
          <p:cNvSpPr/>
          <p:nvPr/>
        </p:nvSpPr>
        <p:spPr>
          <a:xfrm>
            <a:off x="6492398" y="935335"/>
            <a:ext cx="2533465" cy="3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dirty="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Вузы как центры пространства создания инноваций</a:t>
            </a:r>
            <a:endParaRPr lang="ru-RU" sz="1067" b="1" dirty="0">
              <a:solidFill>
                <a:schemeClr val="accent3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xmlns="" id="{49A58210-E802-439F-B499-8DC161F8F49D}"/>
              </a:ext>
            </a:extLst>
          </p:cNvPr>
          <p:cNvSpPr/>
          <p:nvPr/>
        </p:nvSpPr>
        <p:spPr>
          <a:xfrm>
            <a:off x="6530100" y="103368"/>
            <a:ext cx="2476964" cy="3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dirty="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уровня самообеспечения с/х продукцией</a:t>
            </a:r>
            <a:endParaRPr lang="ru-RU" sz="1067" b="1" dirty="0">
              <a:solidFill>
                <a:schemeClr val="accent3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xmlns="" id="{992C0CB7-A3E5-4515-946D-F2FA03228BEC}"/>
              </a:ext>
            </a:extLst>
          </p:cNvPr>
          <p:cNvSpPr/>
          <p:nvPr/>
        </p:nvSpPr>
        <p:spPr>
          <a:xfrm>
            <a:off x="6539000" y="639920"/>
            <a:ext cx="2459703" cy="240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dirty="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Комплексное развитие моногородов</a:t>
            </a:r>
            <a:endParaRPr lang="ru-RU" sz="1067" b="1" dirty="0">
              <a:solidFill>
                <a:schemeClr val="accent3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2927321" y="918745"/>
            <a:ext cx="3135771" cy="186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28" name="Прямоугольник 227">
            <a:extLst>
              <a:ext uri="{FF2B5EF4-FFF2-40B4-BE49-F238E27FC236}">
                <a16:creationId xmlns:a16="http://schemas.microsoft.com/office/drawing/2014/main" xmlns="" id="{F4E9D294-1FEB-4DB7-9EFF-AE8B7F089BA6}"/>
              </a:ext>
            </a:extLst>
          </p:cNvPr>
          <p:cNvSpPr/>
          <p:nvPr/>
        </p:nvSpPr>
        <p:spPr>
          <a:xfrm>
            <a:off x="2917059" y="850639"/>
            <a:ext cx="3093268" cy="281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Новая модель медицинской организации 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927329" y="1131772"/>
            <a:ext cx="3135764" cy="1906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30" name="Прямоугольник 229">
            <a:extLst>
              <a:ext uri="{FF2B5EF4-FFF2-40B4-BE49-F238E27FC236}">
                <a16:creationId xmlns:a16="http://schemas.microsoft.com/office/drawing/2014/main" xmlns="" id="{F4E9D294-1FEB-4DB7-9EFF-AE8B7F089BA6}"/>
              </a:ext>
            </a:extLst>
          </p:cNvPr>
          <p:cNvSpPr/>
          <p:nvPr/>
        </p:nvSpPr>
        <p:spPr>
          <a:xfrm>
            <a:off x="2927327" y="1055257"/>
            <a:ext cx="3088739" cy="281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здорового образа жизни</a:t>
            </a:r>
          </a:p>
        </p:txBody>
      </p:sp>
      <p:sp>
        <p:nvSpPr>
          <p:cNvPr id="232" name="Прямоугольник 231">
            <a:extLst>
              <a:ext uri="{FF2B5EF4-FFF2-40B4-BE49-F238E27FC236}">
                <a16:creationId xmlns:a16="http://schemas.microsoft.com/office/drawing/2014/main" xmlns="" id="{F4E9D294-1FEB-4DB7-9EFF-AE8B7F089BA6}"/>
              </a:ext>
            </a:extLst>
          </p:cNvPr>
          <p:cNvSpPr/>
          <p:nvPr/>
        </p:nvSpPr>
        <p:spPr>
          <a:xfrm>
            <a:off x="2927326" y="1285935"/>
            <a:ext cx="3088740" cy="281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Новые кадры современного здравоохранения</a:t>
            </a:r>
          </a:p>
        </p:txBody>
      </p:sp>
      <p:sp>
        <p:nvSpPr>
          <p:cNvPr id="240" name="Прямоугольник 239">
            <a:extLst>
              <a:ext uri="{FF2B5EF4-FFF2-40B4-BE49-F238E27FC236}">
                <a16:creationId xmlns:a16="http://schemas.microsoft.com/office/drawing/2014/main" xmlns="" id="{D2828FC0-624B-48C7-B024-40D03B6B684F}"/>
              </a:ext>
            </a:extLst>
          </p:cNvPr>
          <p:cNvSpPr/>
          <p:nvPr/>
        </p:nvSpPr>
        <p:spPr>
          <a:xfrm>
            <a:off x="7253680" y="4093291"/>
            <a:ext cx="1911381" cy="535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dirty="0">
                <a:solidFill>
                  <a:schemeClr val="accent4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качества жилищно-коммунальных услуг</a:t>
            </a:r>
            <a:endParaRPr lang="ru-RU" sz="1067" b="1" dirty="0">
              <a:solidFill>
                <a:schemeClr val="accent4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41" name="Прямоугольник 240">
            <a:extLst>
              <a:ext uri="{FF2B5EF4-FFF2-40B4-BE49-F238E27FC236}">
                <a16:creationId xmlns:a16="http://schemas.microsoft.com/office/drawing/2014/main" xmlns="" id="{77078886-0996-4C7C-A0EB-D49E151E67EB}"/>
              </a:ext>
            </a:extLst>
          </p:cNvPr>
          <p:cNvSpPr/>
          <p:nvPr/>
        </p:nvSpPr>
        <p:spPr>
          <a:xfrm>
            <a:off x="7334577" y="3437880"/>
            <a:ext cx="1853391" cy="535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dirty="0">
                <a:solidFill>
                  <a:schemeClr val="accent4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Снижение негативного воздействия на окружающую среду</a:t>
            </a:r>
            <a:endParaRPr lang="ru-RU" sz="1067" b="1" dirty="0">
              <a:solidFill>
                <a:schemeClr val="accent4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09543" y="2885507"/>
            <a:ext cx="2090792" cy="535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067" b="1" dirty="0">
                <a:solidFill>
                  <a:schemeClr val="accent4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</a:t>
            </a:r>
            <a:br>
              <a:rPr lang="ru-RU" altLang="ru-RU" sz="1067" b="1" dirty="0">
                <a:solidFill>
                  <a:schemeClr val="accent4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067" b="1" dirty="0">
                <a:solidFill>
                  <a:schemeClr val="accent4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комфортной городской </a:t>
            </a:r>
            <a:br>
              <a:rPr lang="ru-RU" altLang="ru-RU" sz="1067" b="1" dirty="0">
                <a:solidFill>
                  <a:schemeClr val="accent4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067" b="1" dirty="0">
                <a:solidFill>
                  <a:schemeClr val="accent4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среды</a:t>
            </a:r>
          </a:p>
        </p:txBody>
      </p:sp>
      <p:sp>
        <p:nvSpPr>
          <p:cNvPr id="246" name="Прямоугольник 245"/>
          <p:cNvSpPr/>
          <p:nvPr/>
        </p:nvSpPr>
        <p:spPr>
          <a:xfrm flipH="1">
            <a:off x="-7433" y="3955075"/>
            <a:ext cx="60959" cy="26574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0" name="Прямоугольник 89"/>
          <p:cNvSpPr/>
          <p:nvPr/>
        </p:nvSpPr>
        <p:spPr>
          <a:xfrm>
            <a:off x="2935202" y="4620729"/>
            <a:ext cx="2051353" cy="2798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67" b="1" dirty="0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экспорта 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124DA2A7-20DF-431B-9FBE-DC2ECD070996}"/>
              </a:ext>
            </a:extLst>
          </p:cNvPr>
          <p:cNvSpPr/>
          <p:nvPr/>
        </p:nvSpPr>
        <p:spPr>
          <a:xfrm>
            <a:off x="7512512" y="1501745"/>
            <a:ext cx="1618677" cy="3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67" b="1" dirty="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Безопасные и качественные дороги</a:t>
            </a:r>
            <a:endParaRPr lang="ru-RU" sz="1067" b="1" dirty="0">
              <a:solidFill>
                <a:schemeClr val="accent3">
                  <a:lumMod val="5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F4E9D294-1FEB-4DB7-9EFF-AE8B7F089BA6}"/>
              </a:ext>
            </a:extLst>
          </p:cNvPr>
          <p:cNvSpPr/>
          <p:nvPr/>
        </p:nvSpPr>
        <p:spPr>
          <a:xfrm>
            <a:off x="2917059" y="2369645"/>
            <a:ext cx="2069496" cy="48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современной образовательной среды </a:t>
            </a:r>
            <a:b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067" b="1" spc="-27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школьников</a:t>
            </a:r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D6D8E0C8-2B32-434F-9C8A-BC0EF2C2D2F0}"/>
              </a:ext>
            </a:extLst>
          </p:cNvPr>
          <p:cNvGrpSpPr/>
          <p:nvPr/>
        </p:nvGrpSpPr>
        <p:grpSpPr>
          <a:xfrm>
            <a:off x="4417234" y="1840327"/>
            <a:ext cx="3323308" cy="3098643"/>
            <a:chOff x="2547115" y="1446049"/>
            <a:chExt cx="4319587" cy="3816351"/>
          </a:xfrm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xmlns="" id="{D17DE66C-3017-4240-8D5A-FEA8301D5722}"/>
                </a:ext>
              </a:extLst>
            </p:cNvPr>
            <p:cNvGrpSpPr/>
            <p:nvPr/>
          </p:nvGrpSpPr>
          <p:grpSpPr>
            <a:xfrm>
              <a:off x="2547115" y="1446049"/>
              <a:ext cx="4319587" cy="3816351"/>
              <a:chOff x="2547115" y="1446049"/>
              <a:chExt cx="4319587" cy="3816351"/>
            </a:xfrm>
          </p:grpSpPr>
          <p:pic>
            <p:nvPicPr>
              <p:cNvPr id="108" name="Рисунок 4">
                <a:extLst/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4" t="1636" r="8588" b="7327"/>
              <a:stretch>
                <a:fillRect/>
              </a:stretch>
            </p:blipFill>
            <p:spPr bwMode="auto">
              <a:xfrm>
                <a:off x="2547115" y="1446049"/>
                <a:ext cx="4319587" cy="3816351"/>
              </a:xfrm>
              <a:prstGeom prst="pentagon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" name="Правильный пятиугольник 109"/>
              <p:cNvSpPr/>
              <p:nvPr/>
            </p:nvSpPr>
            <p:spPr>
              <a:xfrm>
                <a:off x="3893426" y="2786859"/>
                <a:ext cx="1652587" cy="1349376"/>
              </a:xfrm>
              <a:prstGeom prst="pentagon">
                <a:avLst/>
              </a:prstGeom>
              <a:solidFill>
                <a:srgbClr val="FCF89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Прямоугольник 11"/>
            <p:cNvSpPr>
              <a:spLocks noChangeArrowheads="1"/>
            </p:cNvSpPr>
            <p:nvPr/>
          </p:nvSpPr>
          <p:spPr bwMode="auto">
            <a:xfrm>
              <a:off x="3820853" y="3065301"/>
              <a:ext cx="1818171" cy="87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altLang="ru-RU" sz="1333" b="1" dirty="0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Губернатор 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altLang="ru-RU" sz="1333" b="1" dirty="0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Свердловской области</a:t>
              </a:r>
              <a:endParaRPr lang="ru-RU" altLang="ru-RU" sz="1333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63431" y="54093"/>
            <a:ext cx="5976151" cy="746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9600"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ru-RU" sz="2133" b="1" cap="all" dirty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ПРОГРАММА </a:t>
            </a:r>
            <a:r>
              <a:rPr lang="ru-RU" sz="2133" b="1" cap="all" dirty="0" smtClean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«</a:t>
            </a:r>
            <a:r>
              <a:rPr lang="ru-RU" sz="2133" b="1" cap="all" dirty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ПЯТИЛЕТКА </a:t>
            </a:r>
            <a:r>
              <a:rPr lang="ru-RU" sz="2133" b="1" cap="all" dirty="0" smtClean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РАЗВИТИЯ» </a:t>
            </a:r>
          </a:p>
          <a:p>
            <a:pPr algn="ctr"/>
            <a:r>
              <a:rPr lang="ru-RU" sz="2133" b="1" cap="all" dirty="0" smtClean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на 2017-2021 годы</a:t>
            </a:r>
            <a:endParaRPr lang="ru-RU" altLang="ru-RU" sz="2133" b="1" cap="all" dirty="0"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6214103" y="5568840"/>
            <a:ext cx="5947730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3475" indent="-353475"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Приоритиция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задач в проектах с четкой последовательностью работ</a:t>
            </a:r>
          </a:p>
          <a:p>
            <a:pPr marL="353475" indent="-353475"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Определены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проекты с социально значимым результатом</a:t>
            </a:r>
          </a:p>
          <a:p>
            <a:pPr marL="353475" indent="-353475"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Концентрация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ресурсов преимущественно на приоритетных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направленияхза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90273" y="6347298"/>
            <a:ext cx="2844800" cy="365125"/>
          </a:xfrm>
        </p:spPr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22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 rot="5400000">
            <a:off x="10300246" y="1746228"/>
            <a:ext cx="751441" cy="2254943"/>
          </a:xfrm>
          <a:prstGeom prst="rect">
            <a:avLst/>
          </a:prstGeom>
          <a:solidFill>
            <a:srgbClr val="C7F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5231100"/>
            <a:ext cx="12191999" cy="1626900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12192000" cy="100493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F4E9D294-1FEB-4DB7-9EFF-AE8B7F089BA6}"/>
              </a:ext>
            </a:extLst>
          </p:cNvPr>
          <p:cNvSpPr/>
          <p:nvPr/>
        </p:nvSpPr>
        <p:spPr>
          <a:xfrm>
            <a:off x="3815066" y="2125246"/>
            <a:ext cx="486762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Технологии и комфорт – матерям и детям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E6D2471E-5D7D-4173-B6D4-DF1C84307D27}"/>
              </a:ext>
            </a:extLst>
          </p:cNvPr>
          <p:cNvSpPr/>
          <p:nvPr/>
        </p:nvSpPr>
        <p:spPr>
          <a:xfrm>
            <a:off x="3872582" y="3249497"/>
            <a:ext cx="516904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Электронное здравоохранение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0474"/>
            <a:ext cx="3823857" cy="340798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276913" y="124359"/>
            <a:ext cx="11638173" cy="77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963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133" b="1" cap="all" dirty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СОВЕТОМ ПРИ ГУБЕРНАТОРЕ СВЕРДЛОВСКОЙ ОБЛАСТИ ПО ПРИОРИТЕТНЫМ СТРАТЕГИЧЕСКИМ ПРОЕКТАМ УТВЕРЖДЕНО 5</a:t>
            </a:r>
            <a:r>
              <a:rPr lang="ru-RU" sz="2133" b="1" cap="all" dirty="0" smtClean="0">
                <a:latin typeface="Segoe UI Light" panose="020B0502040204020203" pitchFamily="34" charset="0"/>
                <a:ea typeface="+mj-ea"/>
                <a:cs typeface="Arial" panose="020B0604020202020204" pitchFamily="34" charset="0"/>
              </a:rPr>
              <a:t> ПАСПОРТОВ проектов</a:t>
            </a:r>
            <a:endParaRPr lang="ru-RU" sz="2133" b="1" cap="all" dirty="0">
              <a:latin typeface="Segoe UI 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5026465-C841-4F1E-9B1E-409EBD66BD59}"/>
              </a:ext>
            </a:extLst>
          </p:cNvPr>
          <p:cNvSpPr/>
          <p:nvPr/>
        </p:nvSpPr>
        <p:spPr>
          <a:xfrm>
            <a:off x="3900116" y="4436288"/>
            <a:ext cx="7308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здравоохранения квалифицированными кадрами</a:t>
            </a:r>
            <a:endParaRPr lang="ru-RU" b="1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4136" y="3905821"/>
            <a:ext cx="5479228" cy="369332"/>
          </a:xfrm>
          <a:prstGeom prst="rect">
            <a:avLst/>
          </a:prstGeom>
          <a:solidFill>
            <a:srgbClr val="C7FDF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новой модели медицинской организации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25775" y="2683313"/>
            <a:ext cx="457854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</a:pPr>
            <a:r>
              <a:rPr lang="ru-RU" b="1" dirty="0">
                <a:solidFill>
                  <a:srgbClr val="7A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здорового образа жизни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3776759" y="1169634"/>
            <a:ext cx="4152432" cy="781949"/>
            <a:chOff x="-302813" y="1102598"/>
            <a:chExt cx="3673186" cy="261491"/>
          </a:xfrm>
        </p:grpSpPr>
        <p:sp>
          <p:nvSpPr>
            <p:cNvPr id="40" name="Пятиугольник 39"/>
            <p:cNvSpPr/>
            <p:nvPr/>
          </p:nvSpPr>
          <p:spPr>
            <a:xfrm rot="10800000" flipH="1">
              <a:off x="-290481" y="1102598"/>
              <a:ext cx="3660854" cy="261491"/>
            </a:xfrm>
            <a:prstGeom prst="homePlate">
              <a:avLst>
                <a:gd name="adj" fmla="val 63700"/>
              </a:avLst>
            </a:prstGeom>
            <a:solidFill>
              <a:srgbClr val="33B098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  <a:p>
              <a:pPr algn="ctr"/>
              <a:endParaRPr lang="ru-RU" sz="2400" dirty="0"/>
            </a:p>
            <a:p>
              <a:pPr algn="ctr"/>
              <a:endParaRPr lang="ru-RU" sz="2400" dirty="0"/>
            </a:p>
            <a:p>
              <a:pPr algn="ctr"/>
              <a:endParaRPr lang="ru-RU" sz="2400" dirty="0"/>
            </a:p>
            <a:p>
              <a:pPr algn="ctr"/>
              <a:endParaRPr lang="ru-RU" sz="2400" dirty="0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xmlns="" id="{E5026465-C841-4F1E-9B1E-409EBD66BD59}"/>
                </a:ext>
              </a:extLst>
            </p:cNvPr>
            <p:cNvSpPr/>
            <p:nvPr/>
          </p:nvSpPr>
          <p:spPr>
            <a:xfrm>
              <a:off x="-302813" y="1112602"/>
              <a:ext cx="3133481" cy="81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400" b="1" dirty="0">
                  <a:solidFill>
                    <a:srgbClr val="7A0000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ru-RU" sz="1400" b="1" dirty="0">
                <a:solidFill>
                  <a:prstClr val="black"/>
                </a:solidFill>
                <a:latin typeface="Segoe UI Light" panose="020B0502040204020203" pitchFamily="34" charset="0"/>
              </a:endParaRPr>
            </a:p>
          </p:txBody>
        </p: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E6D2471E-5D7D-4173-B6D4-DF1C84307D27}"/>
              </a:ext>
            </a:extLst>
          </p:cNvPr>
          <p:cNvSpPr/>
          <p:nvPr/>
        </p:nvSpPr>
        <p:spPr>
          <a:xfrm>
            <a:off x="4284343" y="1275756"/>
            <a:ext cx="3798533" cy="46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ts val="200"/>
              </a:spcBef>
              <a:spcAft>
                <a:spcPct val="0"/>
              </a:spcAft>
              <a:defRPr/>
            </a:pPr>
            <a:r>
              <a:rPr lang="ru-RU" altLang="ru-RU" sz="2133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Здравоохранение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F3DE2D3F-EA4C-4DA2-9C5E-6859F66E0523}"/>
              </a:ext>
            </a:extLst>
          </p:cNvPr>
          <p:cNvSpPr/>
          <p:nvPr/>
        </p:nvSpPr>
        <p:spPr>
          <a:xfrm>
            <a:off x="380367" y="5501152"/>
            <a:ext cx="629203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Доля населения</a:t>
            </a:r>
            <a:r>
              <a:rPr lang="ru-RU" sz="24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ru-RU" sz="24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обеспеченного первичной и скорой </a:t>
            </a:r>
            <a:r>
              <a:rPr lang="ru-RU" sz="2400" b="1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медицинской помощью</a:t>
            </a:r>
            <a:r>
              <a:rPr lang="ru-RU" sz="24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соответствующей стандартам доступности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70585D0-8C50-4BE2-9972-69C794D5D589}"/>
              </a:ext>
            </a:extLst>
          </p:cNvPr>
          <p:cNvSpPr txBox="1"/>
          <p:nvPr/>
        </p:nvSpPr>
        <p:spPr>
          <a:xfrm>
            <a:off x="10232899" y="3686488"/>
            <a:ext cx="89100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74 </a:t>
            </a:r>
            <a:br>
              <a:rPr lang="ru-RU" b="1" dirty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b="1" dirty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года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FF88C82-945D-4310-B98F-A25C2AB341DA}"/>
              </a:ext>
            </a:extLst>
          </p:cNvPr>
          <p:cNvSpPr txBox="1"/>
          <p:nvPr/>
        </p:nvSpPr>
        <p:spPr>
          <a:xfrm>
            <a:off x="7921443" y="5545602"/>
            <a:ext cx="1964562" cy="6740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solidFill>
                  <a:schemeClr val="accent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100%</a:t>
            </a:r>
          </a:p>
        </p:txBody>
      </p:sp>
      <p:sp>
        <p:nvSpPr>
          <p:cNvPr id="24" name="Нашивка 18"/>
          <p:cNvSpPr/>
          <p:nvPr/>
        </p:nvSpPr>
        <p:spPr>
          <a:xfrm>
            <a:off x="6890204" y="5633436"/>
            <a:ext cx="489967" cy="790815"/>
          </a:xfrm>
          <a:prstGeom prst="chevron">
            <a:avLst>
              <a:gd name="adj" fmla="val 62310"/>
            </a:avLst>
          </a:prstGeom>
          <a:solidFill>
            <a:srgbClr val="6BC7B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sz="240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7DD1D1D-BBDF-46DE-8975-831EA6418B42}"/>
              </a:ext>
            </a:extLst>
          </p:cNvPr>
          <p:cNvSpPr/>
          <p:nvPr/>
        </p:nvSpPr>
        <p:spPr>
          <a:xfrm>
            <a:off x="9436848" y="2497979"/>
            <a:ext cx="247823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Средняя продолжительность жизни</a:t>
            </a:r>
          </a:p>
        </p:txBody>
      </p:sp>
      <p:sp>
        <p:nvSpPr>
          <p:cNvPr id="22" name="Нашивка 18"/>
          <p:cNvSpPr/>
          <p:nvPr/>
        </p:nvSpPr>
        <p:spPr>
          <a:xfrm rot="5400000">
            <a:off x="10513603" y="2972664"/>
            <a:ext cx="329596" cy="891004"/>
          </a:xfrm>
          <a:prstGeom prst="chevron">
            <a:avLst>
              <a:gd name="adj" fmla="val 62310"/>
            </a:avLst>
          </a:prstGeom>
          <a:solidFill>
            <a:srgbClr val="6BC7B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sz="2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7DD1D1D-BBDF-46DE-8975-831EA6418B42}"/>
              </a:ext>
            </a:extLst>
          </p:cNvPr>
          <p:cNvSpPr/>
          <p:nvPr/>
        </p:nvSpPr>
        <p:spPr>
          <a:xfrm>
            <a:off x="7831147" y="6219633"/>
            <a:ext cx="2145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 2021 году</a:t>
            </a:r>
            <a:endParaRPr lang="ru-RU" sz="2000" b="1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47" y="2805904"/>
            <a:ext cx="5551238" cy="3535902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77" y="0"/>
            <a:ext cx="12191923" cy="76954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205152" y="88856"/>
            <a:ext cx="11111680" cy="5078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defRPr sz="9600"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ru-RU" altLang="ru-RU" sz="2500" b="1" dirty="0">
                <a:latin typeface="Segoe UI Light" panose="020B0502040204020203" pitchFamily="34" charset="0"/>
              </a:rPr>
              <a:t>ИСТОРИЯ </a:t>
            </a:r>
            <a:r>
              <a:rPr lang="ru-RU" altLang="ru-RU" sz="2500" b="1" dirty="0" smtClean="0">
                <a:latin typeface="Segoe UI Light" panose="020B0502040204020203" pitchFamily="34" charset="0"/>
              </a:rPr>
              <a:t>ПРОЕКТА</a:t>
            </a:r>
            <a:endParaRPr lang="ru-RU" altLang="ru-RU" sz="2500" b="1" dirty="0">
              <a:latin typeface="Segoe UI Light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1696" y="1219606"/>
            <a:ext cx="10342074" cy="81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заданию Президента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РФ В.В. Путина Управлением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внутренней политики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Президента РФ,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Министерством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здравоохранения РФ совместно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экспертами ГК «</a:t>
            </a:r>
            <a:r>
              <a:rPr lang="ru-RU" sz="1467" b="1" dirty="0" err="1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Росатом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осуществлен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запуск пилотного федерального проекта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«Бережливая поликлиника» в 3-х городах России: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Ярославль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Севастополь, Калининград.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36973" y="872954"/>
            <a:ext cx="3687468" cy="313226"/>
          </a:xfrm>
          <a:prstGeom prst="rect">
            <a:avLst/>
          </a:prstGeom>
          <a:solidFill>
            <a:srgbClr val="0D9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/>
              <a:t>декабрь 2016 года</a:t>
            </a:r>
            <a:endParaRPr lang="ru-RU" sz="20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1500169" y="1990091"/>
            <a:ext cx="9948712" cy="857976"/>
            <a:chOff x="1516766" y="2165914"/>
            <a:chExt cx="11598687" cy="85797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599446" y="2448476"/>
              <a:ext cx="11516007" cy="575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ru-RU" sz="1467" b="1" dirty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Министерством здравоохранения </a:t>
              </a:r>
              <a:r>
                <a:rPr lang="ru-RU" sz="1467" b="1" dirty="0" smtClean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РФ реализован второй </a:t>
              </a:r>
              <a:r>
                <a:rPr lang="ru-RU" sz="1467" b="1" dirty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этап </a:t>
              </a:r>
              <a:r>
                <a:rPr lang="ru-RU" sz="1467" b="1" dirty="0" smtClean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федерального </a:t>
              </a:r>
              <a:r>
                <a:rPr lang="ru-RU" sz="1467" b="1" dirty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проекта </a:t>
              </a:r>
              <a:r>
                <a:rPr lang="ru-RU" sz="1467" b="1" dirty="0" smtClean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«</a:t>
              </a:r>
              <a:r>
                <a:rPr lang="ru-RU" sz="1467" b="1" dirty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Бережливая </a:t>
              </a:r>
              <a:r>
                <a:rPr lang="ru-RU" sz="1467" b="1" dirty="0" smtClean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поликлиника» </a:t>
              </a: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ru-RU" sz="1467" b="1" dirty="0" smtClean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</a:t>
              </a:r>
              <a:r>
                <a:rPr lang="ru-RU" sz="1467" b="1" dirty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21 </a:t>
              </a:r>
              <a:r>
                <a:rPr lang="ru-RU" sz="1467" b="1" dirty="0" smtClean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регионе РФ , в число которых инициативно вошла Свердловская </a:t>
              </a:r>
              <a:r>
                <a:rPr lang="ru-RU" sz="1467" b="1" dirty="0">
                  <a:latin typeface="Segoe UI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область.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16766" y="2165914"/>
              <a:ext cx="3734244" cy="2966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b="1">
                  <a:solidFill>
                    <a:schemeClr val="bg1"/>
                  </a:solidFill>
                  <a:latin typeface="Segoe UI Light" panose="020B0502040204020203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2000" dirty="0"/>
                <a:t>м</a:t>
              </a:r>
              <a:r>
                <a:rPr lang="ru-RU" sz="2000" dirty="0" smtClean="0"/>
                <a:t>ай-сентябрь 2017 года</a:t>
              </a:r>
              <a:endParaRPr lang="ru-RU" sz="2000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388724" y="2819761"/>
            <a:ext cx="3783966" cy="2966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/>
              <a:t>июль 2017 года</a:t>
            </a:r>
            <a:endParaRPr lang="ru-RU" sz="20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1571087" y="3116390"/>
            <a:ext cx="11105776" cy="1300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заседании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президиума Совета при Президенте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РФ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стратегическому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развитию и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приоритетным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проектам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утверждён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паспорт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приоритетного проекта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новой модели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медицинской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организации, </a:t>
            </a:r>
            <a:endParaRPr lang="ru-RU" sz="1467" b="1" dirty="0" smtClean="0">
              <a:latin typeface="Segoe UI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оказывающей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первичную </a:t>
            </a:r>
            <a:r>
              <a:rPr lang="ru-RU" sz="1467" b="1" dirty="0" smtClean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медико-санитарную </a:t>
            </a: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помощь»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407549" y="4467702"/>
            <a:ext cx="3746316" cy="29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/>
              <a:t>декабрь 2017 года</a:t>
            </a:r>
            <a:endParaRPr lang="ru-RU" sz="2000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ED2393AE-36FF-4AEF-A31A-F02225CA304F}"/>
              </a:ext>
            </a:extLst>
          </p:cNvPr>
          <p:cNvGrpSpPr/>
          <p:nvPr/>
        </p:nvGrpSpPr>
        <p:grpSpPr>
          <a:xfrm>
            <a:off x="149196" y="1929919"/>
            <a:ext cx="1028036" cy="1198803"/>
            <a:chOff x="4896611" y="2072527"/>
            <a:chExt cx="1156190" cy="993817"/>
          </a:xfrm>
        </p:grpSpPr>
        <p:sp>
          <p:nvSpPr>
            <p:cNvPr id="49" name="Стрелка: пятиугольник 67">
              <a:extLst>
                <a:ext uri="{FF2B5EF4-FFF2-40B4-BE49-F238E27FC236}">
                  <a16:creationId xmlns:a16="http://schemas.microsoft.com/office/drawing/2014/main" xmlns="" id="{B6D5B106-B8A9-4911-B2EB-99FFEC45B68E}"/>
                </a:ext>
              </a:extLst>
            </p:cNvPr>
            <p:cNvSpPr/>
            <p:nvPr/>
          </p:nvSpPr>
          <p:spPr>
            <a:xfrm rot="10800000">
              <a:off x="4896611" y="2072527"/>
              <a:ext cx="879855" cy="993817"/>
            </a:xfrm>
            <a:prstGeom prst="homePlate">
              <a:avLst>
                <a:gd name="adj" fmla="val 4458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50" name="Стрелка: пятиугольник 69">
              <a:extLst>
                <a:ext uri="{FF2B5EF4-FFF2-40B4-BE49-F238E27FC236}">
                  <a16:creationId xmlns:a16="http://schemas.microsoft.com/office/drawing/2014/main" xmlns="" id="{3AE4653E-B2D0-4CDA-9A67-18FD95E0D999}"/>
                </a:ext>
              </a:extLst>
            </p:cNvPr>
            <p:cNvSpPr/>
            <p:nvPr/>
          </p:nvSpPr>
          <p:spPr>
            <a:xfrm rot="10800000">
              <a:off x="5176433" y="2216540"/>
              <a:ext cx="876368" cy="706290"/>
            </a:xfrm>
            <a:prstGeom prst="homePlate">
              <a:avLst>
                <a:gd name="adj" fmla="val 302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7A4496A-650C-4E68-A6A7-9DCF11EC9535}"/>
              </a:ext>
            </a:extLst>
          </p:cNvPr>
          <p:cNvGrpSpPr/>
          <p:nvPr/>
        </p:nvGrpSpPr>
        <p:grpSpPr>
          <a:xfrm>
            <a:off x="149196" y="4120325"/>
            <a:ext cx="1197804" cy="1277586"/>
            <a:chOff x="4896611" y="3740459"/>
            <a:chExt cx="1159673" cy="993817"/>
          </a:xfrm>
        </p:grpSpPr>
        <p:sp>
          <p:nvSpPr>
            <p:cNvPr id="47" name="Стрелка: пятиугольник 79">
              <a:extLst>
                <a:ext uri="{FF2B5EF4-FFF2-40B4-BE49-F238E27FC236}">
                  <a16:creationId xmlns:a16="http://schemas.microsoft.com/office/drawing/2014/main" xmlns="" id="{1EB83DDB-912D-4CF0-B954-50DB6CC5B53A}"/>
                </a:ext>
              </a:extLst>
            </p:cNvPr>
            <p:cNvSpPr/>
            <p:nvPr/>
          </p:nvSpPr>
          <p:spPr>
            <a:xfrm rot="10800000">
              <a:off x="4896611" y="3740459"/>
              <a:ext cx="879855" cy="993817"/>
            </a:xfrm>
            <a:prstGeom prst="homePlate">
              <a:avLst>
                <a:gd name="adj" fmla="val 44587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48" name="Стрелка: пятиугольник 80">
              <a:extLst>
                <a:ext uri="{FF2B5EF4-FFF2-40B4-BE49-F238E27FC236}">
                  <a16:creationId xmlns:a16="http://schemas.microsoft.com/office/drawing/2014/main" xmlns="" id="{47E5B57A-8134-4B7E-9D75-BF574AEA45E9}"/>
                </a:ext>
              </a:extLst>
            </p:cNvPr>
            <p:cNvSpPr/>
            <p:nvPr/>
          </p:nvSpPr>
          <p:spPr>
            <a:xfrm rot="10800000">
              <a:off x="5102987" y="3872527"/>
              <a:ext cx="953297" cy="720261"/>
            </a:xfrm>
            <a:prstGeom prst="homePlate">
              <a:avLst>
                <a:gd name="adj" fmla="val 302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sp>
        <p:nvSpPr>
          <p:cNvPr id="26" name="Стрелка: пятиугольник 19">
            <a:extLst>
              <a:ext uri="{FF2B5EF4-FFF2-40B4-BE49-F238E27FC236}">
                <a16:creationId xmlns:a16="http://schemas.microsoft.com/office/drawing/2014/main" xmlns="" id="{EC5B33D8-AED9-4706-AABE-29C01C02FC6C}"/>
              </a:ext>
            </a:extLst>
          </p:cNvPr>
          <p:cNvSpPr/>
          <p:nvPr/>
        </p:nvSpPr>
        <p:spPr>
          <a:xfrm>
            <a:off x="844378" y="887238"/>
            <a:ext cx="695093" cy="1216679"/>
          </a:xfrm>
          <a:prstGeom prst="homePlate">
            <a:avLst>
              <a:gd name="adj" fmla="val 44587"/>
            </a:avLst>
          </a:prstGeom>
          <a:solidFill>
            <a:srgbClr val="0D9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2E97B541-49C9-408D-B519-60AF2FCD97F1}"/>
              </a:ext>
            </a:extLst>
          </p:cNvPr>
          <p:cNvGrpSpPr/>
          <p:nvPr/>
        </p:nvGrpSpPr>
        <p:grpSpPr>
          <a:xfrm>
            <a:off x="398003" y="2933587"/>
            <a:ext cx="1140734" cy="1354603"/>
            <a:chOff x="5684260" y="3344500"/>
            <a:chExt cx="1141278" cy="1106477"/>
          </a:xfrm>
        </p:grpSpPr>
        <p:sp>
          <p:nvSpPr>
            <p:cNvPr id="45" name="Стрелка: пятиугольник 76">
              <a:extLst>
                <a:ext uri="{FF2B5EF4-FFF2-40B4-BE49-F238E27FC236}">
                  <a16:creationId xmlns:a16="http://schemas.microsoft.com/office/drawing/2014/main" xmlns="" id="{111646BB-C421-4894-964F-8B20CA6E1645}"/>
                </a:ext>
              </a:extLst>
            </p:cNvPr>
            <p:cNvSpPr/>
            <p:nvPr/>
          </p:nvSpPr>
          <p:spPr>
            <a:xfrm>
              <a:off x="5967482" y="3344500"/>
              <a:ext cx="858056" cy="1106477"/>
            </a:xfrm>
            <a:prstGeom prst="homePlate">
              <a:avLst>
                <a:gd name="adj" fmla="val 4458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46" name="Стрелка: пятиугольник 78">
              <a:extLst>
                <a:ext uri="{FF2B5EF4-FFF2-40B4-BE49-F238E27FC236}">
                  <a16:creationId xmlns:a16="http://schemas.microsoft.com/office/drawing/2014/main" xmlns="" id="{618B9759-2F26-4B38-8759-6098D0A26962}"/>
                </a:ext>
              </a:extLst>
            </p:cNvPr>
            <p:cNvSpPr/>
            <p:nvPr/>
          </p:nvSpPr>
          <p:spPr>
            <a:xfrm>
              <a:off x="5684260" y="3503234"/>
              <a:ext cx="879855" cy="810625"/>
            </a:xfrm>
            <a:prstGeom prst="homePlate">
              <a:avLst>
                <a:gd name="adj" fmla="val 271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sp>
        <p:nvSpPr>
          <p:cNvPr id="44" name="Стрелка: пятиугольник 82">
            <a:extLst>
              <a:ext uri="{FF2B5EF4-FFF2-40B4-BE49-F238E27FC236}">
                <a16:creationId xmlns:a16="http://schemas.microsoft.com/office/drawing/2014/main" xmlns="" id="{0E95B884-E28D-4244-A57A-453D1E7A73FB}"/>
              </a:ext>
            </a:extLst>
          </p:cNvPr>
          <p:cNvSpPr/>
          <p:nvPr/>
        </p:nvSpPr>
        <p:spPr>
          <a:xfrm>
            <a:off x="620724" y="5869993"/>
            <a:ext cx="853604" cy="619312"/>
          </a:xfrm>
          <a:prstGeom prst="homePlate">
            <a:avLst>
              <a:gd name="adj" fmla="val 359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CE708B8-2FB8-4FE1-9EC7-46ACD8A4AC81}"/>
              </a:ext>
            </a:extLst>
          </p:cNvPr>
          <p:cNvSpPr txBox="1"/>
          <p:nvPr/>
        </p:nvSpPr>
        <p:spPr>
          <a:xfrm>
            <a:off x="259471" y="2318293"/>
            <a:ext cx="1028037" cy="75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3000" dirty="0"/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C2F4872-4110-41E7-8EFA-7CEAD9134D72}"/>
              </a:ext>
            </a:extLst>
          </p:cNvPr>
          <p:cNvSpPr txBox="1"/>
          <p:nvPr/>
        </p:nvSpPr>
        <p:spPr>
          <a:xfrm>
            <a:off x="297761" y="3406022"/>
            <a:ext cx="1007695" cy="75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3000" dirty="0"/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7811470-97E7-4D6C-8971-BEB171509E54}"/>
              </a:ext>
            </a:extLst>
          </p:cNvPr>
          <p:cNvSpPr txBox="1"/>
          <p:nvPr/>
        </p:nvSpPr>
        <p:spPr>
          <a:xfrm>
            <a:off x="334948" y="4451383"/>
            <a:ext cx="1059111" cy="75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3000" dirty="0"/>
              <a:t>04</a:t>
            </a:r>
          </a:p>
        </p:txBody>
      </p:sp>
      <p:sp>
        <p:nvSpPr>
          <p:cNvPr id="38" name="Стрелка: пятиугольник 19">
            <a:extLst>
              <a:ext uri="{FF2B5EF4-FFF2-40B4-BE49-F238E27FC236}">
                <a16:creationId xmlns:a16="http://schemas.microsoft.com/office/drawing/2014/main" xmlns="" id="{EC5B33D8-AED9-4706-AABE-29C01C02FC6C}"/>
              </a:ext>
            </a:extLst>
          </p:cNvPr>
          <p:cNvSpPr/>
          <p:nvPr/>
        </p:nvSpPr>
        <p:spPr>
          <a:xfrm>
            <a:off x="781645" y="1113505"/>
            <a:ext cx="537225" cy="816414"/>
          </a:xfrm>
          <a:prstGeom prst="homePlate">
            <a:avLst>
              <a:gd name="adj" fmla="val 38128"/>
            </a:avLst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E4FC52F-B8CD-4762-A40E-FDD5C9472499}"/>
              </a:ext>
            </a:extLst>
          </p:cNvPr>
          <p:cNvSpPr txBox="1"/>
          <p:nvPr/>
        </p:nvSpPr>
        <p:spPr>
          <a:xfrm>
            <a:off x="276420" y="1267983"/>
            <a:ext cx="9633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0D957B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sz="3000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0" name="Пятиугольник 39"/>
          <p:cNvSpPr/>
          <p:nvPr/>
        </p:nvSpPr>
        <p:spPr>
          <a:xfrm>
            <a:off x="323154" y="1113506"/>
            <a:ext cx="854078" cy="930514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1" name="Прямоугольник 60"/>
          <p:cNvSpPr/>
          <p:nvPr/>
        </p:nvSpPr>
        <p:spPr>
          <a:xfrm>
            <a:off x="1290649" y="4817557"/>
            <a:ext cx="5295393" cy="128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заседании Совета при Губернаторе Свердловской области по приоритетным стратегическим проектам утверждён паспорт приоритетного регионального проекта </a:t>
            </a:r>
          </a:p>
          <a:p>
            <a:pPr algn="just">
              <a:lnSpc>
                <a:spcPct val="107000"/>
              </a:lnSpc>
            </a:pPr>
            <a:r>
              <a:rPr lang="ru-RU" sz="1467" b="1" dirty="0"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«Создание новой модели медицинской организации, оказывающей первичную медико-санитарную помощь»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61413" y="6400829"/>
            <a:ext cx="3687468" cy="313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</a:rPr>
              <a:t>г. Киров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91921" y="6492875"/>
            <a:ext cx="2844800" cy="365125"/>
          </a:xfrm>
        </p:spPr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352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8" y="-27160"/>
            <a:ext cx="12176834" cy="796705"/>
          </a:xfrm>
          <a:prstGeom prst="rect">
            <a:avLst/>
          </a:prstGeom>
          <a:solidFill>
            <a:srgbClr val="37B29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1094" y="-61555"/>
            <a:ext cx="1195504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963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64A3D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Приоритетный региональный проект «Создание новой модели медицинской организации, оказывающей первичную медико-санитарную помощь»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014" y="925647"/>
            <a:ext cx="2437815" cy="452947"/>
          </a:xfrm>
          <a:prstGeom prst="rect">
            <a:avLst/>
          </a:prstGeom>
          <a:solidFill>
            <a:srgbClr val="06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/>
              <a:t>Цель проекта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05204" y="819625"/>
            <a:ext cx="9252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79388">
              <a:lnSpc>
                <a:spcPct val="96000"/>
              </a:lnSpc>
              <a:tabLst>
                <a:tab pos="0" algn="l"/>
              </a:tabLst>
            </a:pPr>
            <a:r>
              <a:rPr lang="ru-RU" sz="2000" dirty="0" smtClean="0">
                <a:solidFill>
                  <a:srgbClr val="064A3D"/>
                </a:solidFill>
              </a:rPr>
              <a:t>	</a:t>
            </a:r>
            <a:r>
              <a:rPr lang="ru-RU" sz="2000" b="1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Повышение удовлетворенности населения доступностью и качеством оказания медицинской помощи до 70% к концу 2022 года путем создания и апробирования новой модели медицинской организации, оказывающей первичную медико-санитарную помощь на </a:t>
            </a:r>
            <a:r>
              <a:rPr lang="ru-RU" sz="20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ПРИНЦИПАХ БЕРЕЖЛИВОГО ПРОИЗВОДСТВА</a:t>
            </a:r>
            <a:r>
              <a:rPr lang="ru-RU" sz="2000" b="1" dirty="0" smtClean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,</a:t>
            </a:r>
            <a:r>
              <a:rPr lang="ru-RU" sz="20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100% медицинских </a:t>
            </a:r>
            <a:r>
              <a:rPr lang="ru-RU" sz="2000" b="1" dirty="0" smtClean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организаций</a:t>
            </a:r>
            <a:r>
              <a:rPr lang="ru-RU" sz="2000" b="1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789" y="1504022"/>
            <a:ext cx="1222767" cy="98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751198" y="2604567"/>
            <a:ext cx="698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Ключевые целевые </a:t>
            </a:r>
            <a:r>
              <a:rPr lang="ru-RU" sz="2800" b="1" dirty="0">
                <a:latin typeface="Segoe UI Light" panose="020B0502040204020203" pitchFamily="34" charset="0"/>
                <a:cs typeface="Arial" panose="020B0604020202020204" pitchFamily="34" charset="0"/>
              </a:rPr>
              <a:t>показатели проекта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75713" y="2710422"/>
            <a:ext cx="1521518" cy="424172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 smtClean="0"/>
              <a:t>2022 год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61533" y="3401687"/>
            <a:ext cx="6925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ru-RU" b="1" dirty="0"/>
              <a:t>Повышение уровня удовлетворенности </a:t>
            </a:r>
            <a:r>
              <a:rPr lang="ru-RU" dirty="0"/>
              <a:t>пациентов качеством оказания медицинской помощи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амбулаторно-поликлинических </a:t>
            </a:r>
            <a:r>
              <a:rPr lang="ru-RU" dirty="0" smtClean="0"/>
              <a:t>условиях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161533" y="4532085"/>
            <a:ext cx="6036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Создание </a:t>
            </a:r>
            <a:r>
              <a:rPr lang="ru-RU" sz="2000" b="1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новой модели </a:t>
            </a:r>
            <a:r>
              <a:rPr lang="ru-RU" sz="2000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медицинской организации </a:t>
            </a:r>
            <a:endParaRPr lang="ru-RU" sz="2000" dirty="0" smtClean="0">
              <a:solidFill>
                <a:srgbClr val="064A3D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принципах бережливого </a:t>
            </a:r>
            <a:r>
              <a:rPr lang="ru-RU" sz="2000" dirty="0" smtClean="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производства</a:t>
            </a:r>
            <a:endParaRPr lang="ru-RU" sz="2000" dirty="0">
              <a:solidFill>
                <a:srgbClr val="064A3D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61533" y="5574665"/>
            <a:ext cx="6925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064A3D"/>
                </a:solidFill>
                <a:latin typeface="Segoe UI Light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ru-RU" b="1" dirty="0"/>
              <a:t>Создание автоматизированной системы </a:t>
            </a:r>
            <a:r>
              <a:rPr lang="ru-RU" dirty="0"/>
              <a:t>мониторинга сроков ожидания оказания медицинской помощи </a:t>
            </a:r>
            <a:endParaRPr lang="ru-RU" dirty="0" smtClean="0"/>
          </a:p>
        </p:txBody>
      </p:sp>
      <p:sp>
        <p:nvSpPr>
          <p:cNvPr id="3" name="Стрелка влево 2"/>
          <p:cNvSpPr/>
          <p:nvPr/>
        </p:nvSpPr>
        <p:spPr>
          <a:xfrm flipH="1">
            <a:off x="2130261" y="4475902"/>
            <a:ext cx="834158" cy="833044"/>
          </a:xfrm>
          <a:prstGeom prst="lef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69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2225">
            <a:solidFill>
              <a:schemeClr val="accent2">
                <a:shade val="50000"/>
                <a:alpha val="99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789" y="3456544"/>
            <a:ext cx="193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57,5 %</a:t>
            </a:r>
            <a:endParaRPr lang="ru-RU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10776132" y="3419753"/>
            <a:ext cx="126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70 %</a:t>
            </a:r>
            <a:endParaRPr lang="ru-RU" sz="3600" dirty="0"/>
          </a:p>
        </p:txBody>
      </p:sp>
      <p:sp>
        <p:nvSpPr>
          <p:cNvPr id="28" name="Стрелка влево 27"/>
          <p:cNvSpPr/>
          <p:nvPr/>
        </p:nvSpPr>
        <p:spPr>
          <a:xfrm flipH="1">
            <a:off x="9451978" y="3326396"/>
            <a:ext cx="1190859" cy="833044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лево 31"/>
          <p:cNvSpPr/>
          <p:nvPr/>
        </p:nvSpPr>
        <p:spPr>
          <a:xfrm flipH="1">
            <a:off x="2136266" y="3336037"/>
            <a:ext cx="812178" cy="833044"/>
          </a:xfrm>
          <a:prstGeom prst="lef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69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2225">
            <a:solidFill>
              <a:schemeClr val="accent2">
                <a:shade val="50000"/>
                <a:alpha val="99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лево 34"/>
          <p:cNvSpPr/>
          <p:nvPr/>
        </p:nvSpPr>
        <p:spPr>
          <a:xfrm flipH="1">
            <a:off x="2130261" y="5615564"/>
            <a:ext cx="834158" cy="833044"/>
          </a:xfrm>
          <a:prstGeom prst="lef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69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2225">
            <a:solidFill>
              <a:schemeClr val="accent2">
                <a:shade val="50000"/>
                <a:alpha val="99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0776131" y="4501722"/>
            <a:ext cx="126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100%</a:t>
            </a:r>
            <a:endParaRPr lang="ru-RU" sz="3600" dirty="0"/>
          </a:p>
        </p:txBody>
      </p:sp>
      <p:sp>
        <p:nvSpPr>
          <p:cNvPr id="44" name="TextBox 43"/>
          <p:cNvSpPr txBox="1"/>
          <p:nvPr/>
        </p:nvSpPr>
        <p:spPr>
          <a:xfrm>
            <a:off x="10776130" y="5542142"/>
            <a:ext cx="126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100%</a:t>
            </a:r>
            <a:endParaRPr lang="ru-RU" sz="3600" dirty="0"/>
          </a:p>
        </p:txBody>
      </p:sp>
      <p:sp>
        <p:nvSpPr>
          <p:cNvPr id="45" name="TextBox 44"/>
          <p:cNvSpPr txBox="1"/>
          <p:nvPr/>
        </p:nvSpPr>
        <p:spPr>
          <a:xfrm>
            <a:off x="879045" y="4599568"/>
            <a:ext cx="88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2%</a:t>
            </a:r>
            <a:endParaRPr lang="ru-RU" sz="3600" dirty="0"/>
          </a:p>
        </p:txBody>
      </p:sp>
      <p:sp>
        <p:nvSpPr>
          <p:cNvPr id="46" name="TextBox 45"/>
          <p:cNvSpPr txBox="1"/>
          <p:nvPr/>
        </p:nvSpPr>
        <p:spPr>
          <a:xfrm>
            <a:off x="879045" y="5696658"/>
            <a:ext cx="88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0</a:t>
            </a:r>
            <a:r>
              <a:rPr lang="ru-RU" sz="3600" dirty="0" smtClean="0"/>
              <a:t>%</a:t>
            </a:r>
            <a:endParaRPr lang="ru-RU" sz="3600" dirty="0"/>
          </a:p>
        </p:txBody>
      </p:sp>
      <p:sp>
        <p:nvSpPr>
          <p:cNvPr id="47" name="Стрелка влево 46"/>
          <p:cNvSpPr/>
          <p:nvPr/>
        </p:nvSpPr>
        <p:spPr>
          <a:xfrm flipH="1">
            <a:off x="9451977" y="4380469"/>
            <a:ext cx="1190859" cy="833044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лево 47"/>
          <p:cNvSpPr/>
          <p:nvPr/>
        </p:nvSpPr>
        <p:spPr>
          <a:xfrm flipH="1">
            <a:off x="9458374" y="5448786"/>
            <a:ext cx="1190859" cy="833044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611789" y="2687600"/>
            <a:ext cx="1644069" cy="424172"/>
          </a:xfrm>
          <a:prstGeom prst="rect">
            <a:avLst/>
          </a:prstGeom>
          <a:solidFill>
            <a:srgbClr val="33B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 smtClean="0"/>
              <a:t>2017 год</a:t>
            </a: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BCD53-9C22-4A90-8E46-312EA4BA46D5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66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0gmQdrkpUGa9N379wYFvw"/>
</p:tagLst>
</file>

<file path=ppt/theme/theme1.xml><?xml version="1.0" encoding="utf-8"?>
<a:theme xmlns:a="http://schemas.openxmlformats.org/drawingml/2006/main" name="1_шаблон">
  <a:themeElements>
    <a:clrScheme name="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E4D99"/>
      </a:accent1>
      <a:accent2>
        <a:srgbClr val="6699FF"/>
      </a:accent2>
      <a:accent3>
        <a:srgbClr val="FFFFFF"/>
      </a:accent3>
      <a:accent4>
        <a:srgbClr val="000000"/>
      </a:accent4>
      <a:accent5>
        <a:srgbClr val="AAB2CA"/>
      </a:accent5>
      <a:accent6>
        <a:srgbClr val="5C8AE7"/>
      </a:accent6>
      <a:hlink>
        <a:srgbClr val="99CCFF"/>
      </a:hlink>
      <a:folHlink>
        <a:srgbClr val="CCECFF"/>
      </a:folHlink>
    </a:clrScheme>
    <a:fontScheme name="1_шабло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шаблон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шаблон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шаблон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шаблон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шаблон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DDDDD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9966"/>
        </a:accent1>
        <a:accent2>
          <a:srgbClr val="CCFFCC"/>
        </a:accent2>
        <a:accent3>
          <a:srgbClr val="FFFFFF"/>
        </a:accent3>
        <a:accent4>
          <a:srgbClr val="000000"/>
        </a:accent4>
        <a:accent5>
          <a:srgbClr val="ADCAB8"/>
        </a:accent5>
        <a:accent6>
          <a:srgbClr val="B9E7B9"/>
        </a:accent6>
        <a:hlink>
          <a:srgbClr val="00CC99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080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2DB9B9"/>
        </a:accent6>
        <a:hlink>
          <a:srgbClr val="99CC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080"/>
        </a:accent1>
        <a:accent2>
          <a:srgbClr val="CCFFFF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B9E7E7"/>
        </a:accent6>
        <a:hlink>
          <a:srgbClr val="99CC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080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2DB9B9"/>
        </a:accent6>
        <a:hlink>
          <a:srgbClr val="99CCFF"/>
        </a:hlink>
        <a:folHlink>
          <a:srgbClr val="CC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1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2DB9B9"/>
        </a:accent6>
        <a:hlink>
          <a:srgbClr val="99CC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1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33FF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ADADFF"/>
        </a:accent5>
        <a:accent6>
          <a:srgbClr val="5C8AE7"/>
        </a:accent6>
        <a:hlink>
          <a:srgbClr val="3399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шаблон 1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99CC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СО образец 2009">
  <a:themeElements>
    <a:clrScheme name="1_Сумерки СО-2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1_Сумерки СО-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умерки СО-2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СО-2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СО-2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СО-2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СО-2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СО-2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СО-2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умерки СО-2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умерки СО-2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White Template with blue-green Segoe_TP10286786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White Template with blue-green Segoe_TP10286786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9807</TotalTime>
  <Words>1509</Words>
  <Application>Microsoft Office PowerPoint</Application>
  <PresentationFormat>Произвольный</PresentationFormat>
  <Paragraphs>429</Paragraphs>
  <Slides>37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1_шаблон</vt:lpstr>
      <vt:lpstr>ПСО образец 2009</vt:lpstr>
      <vt:lpstr>1_White Template with blue-green Segoe_TP10286786</vt:lpstr>
      <vt:lpstr>2_White Template with blue-green Segoe_TP10286786</vt:lpstr>
      <vt:lpstr>Тема Office</vt:lpstr>
      <vt:lpstr>Презентация PowerPoint</vt:lpstr>
      <vt:lpstr>ПРЕИМУЩЕСТВА ВНЕДРЕНИЯ ПРОЕКТНОГО УПРАВЛЕНИЯ</vt:lpstr>
      <vt:lpstr>Презентация PowerPoint</vt:lpstr>
      <vt:lpstr>Презентация PowerPoint</vt:lpstr>
      <vt:lpstr>ПРЕОДОЛЕНИЕ БАРЬЕРОВ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В ПРОЕКТЕ</vt:lpstr>
      <vt:lpstr>Презентация PowerPoint</vt:lpstr>
      <vt:lpstr>Презентация PowerPoint</vt:lpstr>
    </vt:vector>
  </TitlesOfParts>
  <Company>KrotySOFT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Приоритетные региональные проекты</dc:title>
  <dc:creator>Ежова Наталья Юрьевна</dc:creator>
  <cp:lastModifiedBy>Телемедицина</cp:lastModifiedBy>
  <cp:revision>1039</cp:revision>
  <cp:lastPrinted>2018-04-25T13:34:39Z</cp:lastPrinted>
  <dcterms:created xsi:type="dcterms:W3CDTF">2017-05-17T09:01:59Z</dcterms:created>
  <dcterms:modified xsi:type="dcterms:W3CDTF">2018-04-26T05:21:00Z</dcterms:modified>
</cp:coreProperties>
</file>